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notesSlides/notesSlide4.xml" ContentType="application/vnd.openxmlformats-officedocument.presentationml.notesSlide+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drawings/drawing2.xml" ContentType="application/vnd.openxmlformats-officedocument.drawingml.chartshapes+xml"/>
  <Override PartName="/ppt/notesSlides/notesSlide5.xml" ContentType="application/vnd.openxmlformats-officedocument.presentationml.notesSlide+xml"/>
  <Override PartName="/ppt/charts/chart5.xml" ContentType="application/vnd.openxmlformats-officedocument.drawingml.chart+xml"/>
  <Override PartName="/ppt/notesSlides/notesSlide6.xml" ContentType="application/vnd.openxmlformats-officedocument.presentationml.notesSlide+xml"/>
  <Override PartName="/ppt/charts/chart6.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7.xml" ContentType="application/vnd.openxmlformats-officedocument.drawingml.chart+xml"/>
  <Override PartName="/ppt/notesSlides/notesSlide23.xml" ContentType="application/vnd.openxmlformats-officedocument.presentationml.notesSlide+xml"/>
  <Override PartName="/ppt/charts/chart8.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6" r:id="rId2"/>
    <p:sldMasterId id="2147483662" r:id="rId3"/>
    <p:sldMasterId id="2147483674" r:id="rId4"/>
  </p:sldMasterIdLst>
  <p:notesMasterIdLst>
    <p:notesMasterId r:id="rId30"/>
  </p:notesMasterIdLst>
  <p:handoutMasterIdLst>
    <p:handoutMasterId r:id="rId31"/>
  </p:handoutMasterIdLst>
  <p:sldIdLst>
    <p:sldId id="282" r:id="rId5"/>
    <p:sldId id="358" r:id="rId6"/>
    <p:sldId id="359" r:id="rId7"/>
    <p:sldId id="364" r:id="rId8"/>
    <p:sldId id="361" r:id="rId9"/>
    <p:sldId id="362" r:id="rId10"/>
    <p:sldId id="318" r:id="rId11"/>
    <p:sldId id="365" r:id="rId12"/>
    <p:sldId id="367" r:id="rId13"/>
    <p:sldId id="291" r:id="rId14"/>
    <p:sldId id="366" r:id="rId15"/>
    <p:sldId id="290" r:id="rId16"/>
    <p:sldId id="355" r:id="rId17"/>
    <p:sldId id="356" r:id="rId18"/>
    <p:sldId id="292" r:id="rId19"/>
    <p:sldId id="293" r:id="rId20"/>
    <p:sldId id="296" r:id="rId21"/>
    <p:sldId id="368" r:id="rId22"/>
    <p:sldId id="354" r:id="rId23"/>
    <p:sldId id="357" r:id="rId24"/>
    <p:sldId id="324" r:id="rId25"/>
    <p:sldId id="322" r:id="rId26"/>
    <p:sldId id="360" r:id="rId27"/>
    <p:sldId id="370" r:id="rId28"/>
    <p:sldId id="363" r:id="rId29"/>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1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69" d="100"/>
          <a:sy n="69" d="100"/>
        </p:scale>
        <p:origin x="-1196" y="-64"/>
      </p:cViewPr>
      <p:guideLst>
        <p:guide orient="horz" pos="2160"/>
        <p:guide pos="2880"/>
      </p:guideLst>
    </p:cSldViewPr>
  </p:slideViewPr>
  <p:outlineViewPr>
    <p:cViewPr>
      <p:scale>
        <a:sx n="33" d="100"/>
        <a:sy n="33" d="100"/>
      </p:scale>
      <p:origin x="0" y="-3420"/>
    </p:cViewPr>
  </p:outlineViewPr>
  <p:notesTextViewPr>
    <p:cViewPr>
      <p:scale>
        <a:sx n="1" d="1"/>
        <a:sy n="1" d="1"/>
      </p:scale>
      <p:origin x="0" y="0"/>
    </p:cViewPr>
  </p:notesTextViewPr>
  <p:sorterViewPr>
    <p:cViewPr>
      <p:scale>
        <a:sx n="100" d="100"/>
        <a:sy n="100" d="100"/>
      </p:scale>
      <p:origin x="0" y="-1398"/>
    </p:cViewPr>
  </p:sorterViewPr>
  <p:notesViewPr>
    <p:cSldViewPr>
      <p:cViewPr varScale="1">
        <p:scale>
          <a:sx n="52" d="100"/>
          <a:sy n="52" d="100"/>
        </p:scale>
        <p:origin x="2958" y="96"/>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toshiba\Documents\AG_LA_meanigful%20life\Livign%20aloneNZtables%20middle-oldage.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toshiba\Documents\AG_LA_meanigful%20life\Livign%20aloneNZtables%20middle-oldage.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toshiba\Documents\AG_LA_meanigful%20life\Livign%20aloneNZtables%20middle-oldage.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toshiba\Documents\AG_LA_meanigful%20life\Livign%20aloneNZtables%20middle-oldage.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toshiba\Documents\AG_LA_meanigful%20life\Livign%20aloneNZtables%20middle-oldage.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toshiba\Documents\AG_LA_meanigful%20life\Livign%20aloneNZtables%20middle-oldage.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galaxy.its.waikato.ac.nz\HOME\AG_LA_meanigful%20life\Projected%20Popn%2065+%20yrs%20NZ%20-%20Sheena.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toshiba\Documents\AG_LA_meanigful%20life\Livign%20aloneNZtables%20middle-oldage.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toshiba\Documents\AG_LA_meanigful%20life\Livign%20aloneNZtables%20middle-oldag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MY" dirty="0"/>
              <a:t>Living alone by age group, 2001</a:t>
            </a:r>
            <a:r>
              <a:rPr lang="en-MY" dirty="0" smtClean="0"/>
              <a:t>, 2006, 2013</a:t>
            </a:r>
            <a:endParaRPr lang="en-MY" dirty="0"/>
          </a:p>
        </c:rich>
      </c:tx>
      <c:layout>
        <c:manualLayout>
          <c:xMode val="edge"/>
          <c:yMode val="edge"/>
          <c:x val="0.16233333333333341"/>
          <c:y val="4.6296296296296337E-3"/>
        </c:manualLayout>
      </c:layout>
      <c:overlay val="0"/>
    </c:title>
    <c:autoTitleDeleted val="0"/>
    <c:plotArea>
      <c:layout/>
      <c:barChart>
        <c:barDir val="col"/>
        <c:grouping val="clustered"/>
        <c:varyColors val="0"/>
        <c:ser>
          <c:idx val="0"/>
          <c:order val="0"/>
          <c:tx>
            <c:strRef>
              <c:f>'age group'!$B$27</c:f>
              <c:strCache>
                <c:ptCount val="1"/>
                <c:pt idx="0">
                  <c:v>2001</c:v>
                </c:pt>
              </c:strCache>
            </c:strRef>
          </c:tx>
          <c:invertIfNegative val="0"/>
          <c:dLbls>
            <c:dLbl>
              <c:idx val="4"/>
              <c:layout>
                <c:manualLayout>
                  <c:x val="-2.6983938120168138E-2"/>
                  <c:y val="2.5764714999649031E-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'age group'!$C$26:$G$26</c:f>
              <c:strCache>
                <c:ptCount val="5"/>
                <c:pt idx="0">
                  <c:v>15-44 Years</c:v>
                </c:pt>
                <c:pt idx="1">
                  <c:v>45 - 64 Years</c:v>
                </c:pt>
                <c:pt idx="2">
                  <c:v>65 - 84 Years</c:v>
                </c:pt>
                <c:pt idx="3">
                  <c:v>85 Years and Over</c:v>
                </c:pt>
                <c:pt idx="4">
                  <c:v>Total people livign alone</c:v>
                </c:pt>
              </c:strCache>
            </c:strRef>
          </c:cat>
          <c:val>
            <c:numRef>
              <c:f>'age group'!$C$27:$G$27</c:f>
              <c:numCache>
                <c:formatCode>0%</c:formatCode>
                <c:ptCount val="5"/>
                <c:pt idx="0">
                  <c:v>0.28000000000000003</c:v>
                </c:pt>
                <c:pt idx="1">
                  <c:v>0.3</c:v>
                </c:pt>
                <c:pt idx="2">
                  <c:v>0.36</c:v>
                </c:pt>
                <c:pt idx="3">
                  <c:v>0.06</c:v>
                </c:pt>
                <c:pt idx="4">
                  <c:v>0.2288496258555778</c:v>
                </c:pt>
              </c:numCache>
            </c:numRef>
          </c:val>
        </c:ser>
        <c:ser>
          <c:idx val="1"/>
          <c:order val="1"/>
          <c:tx>
            <c:strRef>
              <c:f>'age group'!$B$28</c:f>
              <c:strCache>
                <c:ptCount val="1"/>
                <c:pt idx="0">
                  <c:v>2006</c:v>
                </c:pt>
              </c:strCache>
            </c:strRef>
          </c:tx>
          <c:invertIfNegative val="0"/>
          <c:dLbls>
            <c:dLbl>
              <c:idx val="0"/>
              <c:layout>
                <c:manualLayout>
                  <c:x val="1.2698323821255594E-2"/>
                  <c:y val="1.0305885999859659E-2"/>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1"/>
              <c:layout>
                <c:manualLayout>
                  <c:x val="-2.7777583358996613E-3"/>
                  <c:y val="8.2126550599668675E-3"/>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2"/>
              <c:layout>
                <c:manualLayout>
                  <c:x val="6.3491619106278551E-3"/>
                  <c:y val="2.8341186499613934E-2"/>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3"/>
              <c:layout>
                <c:manualLayout>
                  <c:x val="2.7777777777777861E-3"/>
                  <c:y val="2.3148148148148147E-2"/>
                </c:manualLayout>
              </c:layout>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'age group'!$C$26:$G$26</c:f>
              <c:strCache>
                <c:ptCount val="5"/>
                <c:pt idx="0">
                  <c:v>15-44 Years</c:v>
                </c:pt>
                <c:pt idx="1">
                  <c:v>45 - 64 Years</c:v>
                </c:pt>
                <c:pt idx="2">
                  <c:v>65 - 84 Years</c:v>
                </c:pt>
                <c:pt idx="3">
                  <c:v>85 Years and Over</c:v>
                </c:pt>
                <c:pt idx="4">
                  <c:v>Total people livign alone</c:v>
                </c:pt>
              </c:strCache>
            </c:strRef>
          </c:cat>
          <c:val>
            <c:numRef>
              <c:f>'age group'!$C$28:$G$28</c:f>
              <c:numCache>
                <c:formatCode>0%</c:formatCode>
                <c:ptCount val="5"/>
                <c:pt idx="0">
                  <c:v>0.25</c:v>
                </c:pt>
                <c:pt idx="1">
                  <c:v>0.33</c:v>
                </c:pt>
                <c:pt idx="2">
                  <c:v>0.35</c:v>
                </c:pt>
                <c:pt idx="3">
                  <c:v>7.0000000000000007E-2</c:v>
                </c:pt>
                <c:pt idx="4">
                  <c:v>0.23020756419722702</c:v>
                </c:pt>
              </c:numCache>
            </c:numRef>
          </c:val>
        </c:ser>
        <c:ser>
          <c:idx val="2"/>
          <c:order val="2"/>
          <c:tx>
            <c:strRef>
              <c:f>'age group'!$B$29</c:f>
              <c:strCache>
                <c:ptCount val="1"/>
                <c:pt idx="0">
                  <c:v>2013</c:v>
                </c:pt>
              </c:strCache>
            </c:strRef>
          </c:tx>
          <c:invertIfNegative val="0"/>
          <c:dLbls>
            <c:dLbl>
              <c:idx val="0"/>
              <c:layout>
                <c:manualLayout>
                  <c:x val="1.2698323821255594E-2"/>
                  <c:y val="3.6070600999508644E-2"/>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1"/>
              <c:layout>
                <c:manualLayout>
                  <c:x val="6.7462344970463895E-3"/>
                  <c:y val="3.5829183591244216E-3"/>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4"/>
              <c:layout>
                <c:manualLayout>
                  <c:x val="1.5872904776569611E-2"/>
                  <c:y val="4.723476517265192E-17"/>
                </c:manualLayout>
              </c:layout>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'age group'!$C$26:$G$26</c:f>
              <c:strCache>
                <c:ptCount val="5"/>
                <c:pt idx="0">
                  <c:v>15-44 Years</c:v>
                </c:pt>
                <c:pt idx="1">
                  <c:v>45 - 64 Years</c:v>
                </c:pt>
                <c:pt idx="2">
                  <c:v>65 - 84 Years</c:v>
                </c:pt>
                <c:pt idx="3">
                  <c:v>85 Years and Over</c:v>
                </c:pt>
                <c:pt idx="4">
                  <c:v>Total people livign alone</c:v>
                </c:pt>
              </c:strCache>
            </c:strRef>
          </c:cat>
          <c:val>
            <c:numRef>
              <c:f>'age group'!$C$29:$G$29</c:f>
              <c:numCache>
                <c:formatCode>0%</c:formatCode>
                <c:ptCount val="5"/>
                <c:pt idx="0">
                  <c:v>0.2</c:v>
                </c:pt>
                <c:pt idx="1">
                  <c:v>0.36</c:v>
                </c:pt>
                <c:pt idx="2">
                  <c:v>0.36</c:v>
                </c:pt>
                <c:pt idx="3">
                  <c:v>0.08</c:v>
                </c:pt>
                <c:pt idx="4">
                  <c:v>0.23539304400375313</c:v>
                </c:pt>
              </c:numCache>
            </c:numRef>
          </c:val>
        </c:ser>
        <c:dLbls>
          <c:showLegendKey val="0"/>
          <c:showVal val="1"/>
          <c:showCatName val="0"/>
          <c:showSerName val="0"/>
          <c:showPercent val="0"/>
          <c:showBubbleSize val="0"/>
        </c:dLbls>
        <c:gapWidth val="150"/>
        <c:axId val="121311232"/>
        <c:axId val="121312768"/>
      </c:barChart>
      <c:catAx>
        <c:axId val="121311232"/>
        <c:scaling>
          <c:orientation val="minMax"/>
        </c:scaling>
        <c:delete val="0"/>
        <c:axPos val="b"/>
        <c:numFmt formatCode="General" sourceLinked="0"/>
        <c:majorTickMark val="out"/>
        <c:minorTickMark val="none"/>
        <c:tickLblPos val="nextTo"/>
        <c:crossAx val="121312768"/>
        <c:crosses val="autoZero"/>
        <c:auto val="1"/>
        <c:lblAlgn val="ctr"/>
        <c:lblOffset val="100"/>
        <c:noMultiLvlLbl val="0"/>
      </c:catAx>
      <c:valAx>
        <c:axId val="121312768"/>
        <c:scaling>
          <c:orientation val="minMax"/>
        </c:scaling>
        <c:delete val="0"/>
        <c:axPos val="l"/>
        <c:majorGridlines/>
        <c:numFmt formatCode="0%" sourceLinked="1"/>
        <c:majorTickMark val="out"/>
        <c:minorTickMark val="none"/>
        <c:tickLblPos val="nextTo"/>
        <c:crossAx val="121311232"/>
        <c:crosses val="autoZero"/>
        <c:crossBetween val="between"/>
      </c:valAx>
    </c:plotArea>
    <c:legend>
      <c:legendPos val="r"/>
      <c:layout/>
      <c:overlay val="0"/>
    </c:legend>
    <c:plotVisOnly val="1"/>
    <c:dispBlanksAs val="gap"/>
    <c:showDLblsOverMax val="0"/>
  </c:chart>
  <c:txPr>
    <a:bodyPr/>
    <a:lstStyle/>
    <a:p>
      <a:pPr>
        <a:defRPr sz="16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a:pPr>
            <a:r>
              <a:rPr lang="en-MY" sz="1800" dirty="0"/>
              <a:t>People 65+ years living alone in New </a:t>
            </a:r>
            <a:r>
              <a:rPr lang="en-MY" sz="1800" dirty="0" smtClean="0"/>
              <a:t>Zealand as % of total population living alone, </a:t>
            </a:r>
            <a:r>
              <a:rPr lang="en-MY" sz="1800" dirty="0"/>
              <a:t>by gender, 2001, 2006, 2013 </a:t>
            </a:r>
          </a:p>
        </c:rich>
      </c:tx>
      <c:layout/>
      <c:overlay val="0"/>
    </c:title>
    <c:autoTitleDeleted val="0"/>
    <c:plotArea>
      <c:layout>
        <c:manualLayout>
          <c:layoutTarget val="inner"/>
          <c:xMode val="edge"/>
          <c:yMode val="edge"/>
          <c:x val="8.3049115388354244E-2"/>
          <c:y val="0.1955843538689479"/>
          <c:w val="0.71159594634004109"/>
          <c:h val="0.66663428702906702"/>
        </c:manualLayout>
      </c:layout>
      <c:lineChart>
        <c:grouping val="standard"/>
        <c:varyColors val="0"/>
        <c:ser>
          <c:idx val="0"/>
          <c:order val="0"/>
          <c:tx>
            <c:strRef>
              <c:f>'age group'!$N$33</c:f>
              <c:strCache>
                <c:ptCount val="1"/>
                <c:pt idx="0">
                  <c:v>Male (% of 65+ living alone)</c:v>
                </c:pt>
              </c:strCache>
            </c:strRef>
          </c:tx>
          <c:spPr>
            <a:ln w="63500">
              <a:prstDash val="sysDot"/>
            </a:ln>
          </c:spPr>
          <c:marker>
            <c:symbol val="none"/>
          </c:marker>
          <c:dLbls>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'age group'!$M$34:$M$36</c:f>
              <c:numCache>
                <c:formatCode>General</c:formatCode>
                <c:ptCount val="3"/>
                <c:pt idx="0">
                  <c:v>2001</c:v>
                </c:pt>
                <c:pt idx="1">
                  <c:v>2006</c:v>
                </c:pt>
                <c:pt idx="2">
                  <c:v>2013</c:v>
                </c:pt>
              </c:numCache>
            </c:numRef>
          </c:cat>
          <c:val>
            <c:numRef>
              <c:f>'age group'!$N$34:$N$36</c:f>
              <c:numCache>
                <c:formatCode>0%</c:formatCode>
                <c:ptCount val="3"/>
                <c:pt idx="0">
                  <c:v>0.27254245119556431</c:v>
                </c:pt>
                <c:pt idx="1">
                  <c:v>0.28836071303739963</c:v>
                </c:pt>
                <c:pt idx="2">
                  <c:v>0.31287219422812657</c:v>
                </c:pt>
              </c:numCache>
            </c:numRef>
          </c:val>
          <c:smooth val="0"/>
        </c:ser>
        <c:ser>
          <c:idx val="1"/>
          <c:order val="1"/>
          <c:tx>
            <c:strRef>
              <c:f>'age group'!$O$33</c:f>
              <c:strCache>
                <c:ptCount val="1"/>
                <c:pt idx="0">
                  <c:v>Female (% of 65+ living alone)</c:v>
                </c:pt>
              </c:strCache>
            </c:strRef>
          </c:tx>
          <c:spPr>
            <a:ln w="63500">
              <a:solidFill>
                <a:srgbClr val="0070C0"/>
              </a:solidFill>
              <a:prstDash val="dash"/>
            </a:ln>
          </c:spPr>
          <c:marker>
            <c:symbol val="none"/>
          </c:marker>
          <c:dLbls>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'age group'!$M$34:$M$36</c:f>
              <c:numCache>
                <c:formatCode>General</c:formatCode>
                <c:ptCount val="3"/>
                <c:pt idx="0">
                  <c:v>2001</c:v>
                </c:pt>
                <c:pt idx="1">
                  <c:v>2006</c:v>
                </c:pt>
                <c:pt idx="2">
                  <c:v>2013</c:v>
                </c:pt>
              </c:numCache>
            </c:numRef>
          </c:cat>
          <c:val>
            <c:numRef>
              <c:f>'age group'!$O$34:$O$36</c:f>
              <c:numCache>
                <c:formatCode>0%</c:formatCode>
                <c:ptCount val="3"/>
                <c:pt idx="0">
                  <c:v>0.72745754880443558</c:v>
                </c:pt>
                <c:pt idx="1">
                  <c:v>0.71166113247116414</c:v>
                </c:pt>
                <c:pt idx="2">
                  <c:v>0.6871278057718736</c:v>
                </c:pt>
              </c:numCache>
            </c:numRef>
          </c:val>
          <c:smooth val="0"/>
        </c:ser>
        <c:ser>
          <c:idx val="2"/>
          <c:order val="2"/>
          <c:tx>
            <c:strRef>
              <c:f>'age group'!$P$33</c:f>
              <c:strCache>
                <c:ptCount val="1"/>
                <c:pt idx="0">
                  <c:v>Total 65+ Years ( as a % of people living alone)</c:v>
                </c:pt>
              </c:strCache>
            </c:strRef>
          </c:tx>
          <c:spPr>
            <a:ln w="63500"/>
          </c:spPr>
          <c:marker>
            <c:symbol val="none"/>
          </c:marker>
          <c:dLbls>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'age group'!$M$34:$M$36</c:f>
              <c:numCache>
                <c:formatCode>General</c:formatCode>
                <c:ptCount val="3"/>
                <c:pt idx="0">
                  <c:v>2001</c:v>
                </c:pt>
                <c:pt idx="1">
                  <c:v>2006</c:v>
                </c:pt>
                <c:pt idx="2">
                  <c:v>2013</c:v>
                </c:pt>
              </c:numCache>
            </c:numRef>
          </c:cat>
          <c:val>
            <c:numRef>
              <c:f>'age group'!$P$34:$P$36</c:f>
              <c:numCache>
                <c:formatCode>0%</c:formatCode>
                <c:ptCount val="3"/>
                <c:pt idx="0">
                  <c:v>0.423888986818654</c:v>
                </c:pt>
                <c:pt idx="1">
                  <c:v>0.41962837001659231</c:v>
                </c:pt>
                <c:pt idx="2">
                  <c:v>0.44336876311691842</c:v>
                </c:pt>
              </c:numCache>
            </c:numRef>
          </c:val>
          <c:smooth val="0"/>
        </c:ser>
        <c:dLbls>
          <c:showLegendKey val="0"/>
          <c:showVal val="1"/>
          <c:showCatName val="0"/>
          <c:showSerName val="0"/>
          <c:showPercent val="0"/>
          <c:showBubbleSize val="0"/>
        </c:dLbls>
        <c:marker val="1"/>
        <c:smooth val="0"/>
        <c:axId val="121367552"/>
        <c:axId val="121389824"/>
      </c:lineChart>
      <c:catAx>
        <c:axId val="121367552"/>
        <c:scaling>
          <c:orientation val="minMax"/>
        </c:scaling>
        <c:delete val="0"/>
        <c:axPos val="b"/>
        <c:numFmt formatCode="General" sourceLinked="1"/>
        <c:majorTickMark val="out"/>
        <c:minorTickMark val="none"/>
        <c:tickLblPos val="nextTo"/>
        <c:crossAx val="121389824"/>
        <c:crosses val="autoZero"/>
        <c:auto val="1"/>
        <c:lblAlgn val="ctr"/>
        <c:lblOffset val="100"/>
        <c:noMultiLvlLbl val="0"/>
      </c:catAx>
      <c:valAx>
        <c:axId val="121389824"/>
        <c:scaling>
          <c:orientation val="minMax"/>
          <c:max val="0.8"/>
        </c:scaling>
        <c:delete val="0"/>
        <c:axPos val="l"/>
        <c:majorGridlines/>
        <c:numFmt formatCode="0%" sourceLinked="1"/>
        <c:majorTickMark val="out"/>
        <c:minorTickMark val="none"/>
        <c:tickLblPos val="nextTo"/>
        <c:crossAx val="12136755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18465052979489"/>
          <c:y val="8.2909084169903613E-2"/>
          <c:w val="0.79492927967337457"/>
          <c:h val="0.57899788213871284"/>
        </c:manualLayout>
      </c:layout>
      <c:lineChart>
        <c:grouping val="standard"/>
        <c:varyColors val="0"/>
        <c:ser>
          <c:idx val="0"/>
          <c:order val="0"/>
          <c:tx>
            <c:strRef>
              <c:f>'age group'!$N$33</c:f>
              <c:strCache>
                <c:ptCount val="1"/>
                <c:pt idx="0">
                  <c:v>Male (% of 65+ living alone)</c:v>
                </c:pt>
              </c:strCache>
            </c:strRef>
          </c:tx>
          <c:spPr>
            <a:ln w="63500">
              <a:prstDash val="sysDot"/>
            </a:ln>
          </c:spPr>
          <c:marker>
            <c:symbol val="none"/>
          </c:marker>
          <c:dLbls>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'age group'!$M$34:$M$36</c:f>
              <c:numCache>
                <c:formatCode>General</c:formatCode>
                <c:ptCount val="3"/>
                <c:pt idx="0">
                  <c:v>2001</c:v>
                </c:pt>
                <c:pt idx="1">
                  <c:v>2006</c:v>
                </c:pt>
                <c:pt idx="2">
                  <c:v>2013</c:v>
                </c:pt>
              </c:numCache>
            </c:numRef>
          </c:cat>
          <c:val>
            <c:numRef>
              <c:f>'age group'!$N$34:$N$36</c:f>
              <c:numCache>
                <c:formatCode>0%</c:formatCode>
                <c:ptCount val="3"/>
                <c:pt idx="0">
                  <c:v>0.27254245119556431</c:v>
                </c:pt>
                <c:pt idx="1">
                  <c:v>0.28836071303739963</c:v>
                </c:pt>
                <c:pt idx="2">
                  <c:v>0.31287219422812657</c:v>
                </c:pt>
              </c:numCache>
            </c:numRef>
          </c:val>
          <c:smooth val="0"/>
        </c:ser>
        <c:ser>
          <c:idx val="1"/>
          <c:order val="1"/>
          <c:tx>
            <c:strRef>
              <c:f>'age group'!$O$33</c:f>
              <c:strCache>
                <c:ptCount val="1"/>
                <c:pt idx="0">
                  <c:v>Female (% of 65+ living alone)</c:v>
                </c:pt>
              </c:strCache>
            </c:strRef>
          </c:tx>
          <c:spPr>
            <a:ln w="63500">
              <a:solidFill>
                <a:srgbClr val="0070C0"/>
              </a:solidFill>
              <a:prstDash val="dash"/>
            </a:ln>
          </c:spPr>
          <c:marker>
            <c:symbol val="none"/>
          </c:marker>
          <c:dLbls>
            <c:dLbl>
              <c:idx val="0"/>
              <c:layout>
                <c:manualLayout>
                  <c:x val="-6.1728395061728114E-3"/>
                  <c:y val="1.7527263865958414E-2"/>
                </c:manualLayout>
              </c:layout>
              <c:dLblPos val="t"/>
              <c:showLegendKey val="0"/>
              <c:showVal val="1"/>
              <c:showCatName val="0"/>
              <c:showSerName val="0"/>
              <c:showPercent val="0"/>
              <c:showBubbleSize val="0"/>
              <c:extLst>
                <c:ext xmlns:c15="http://schemas.microsoft.com/office/drawing/2012/chart" uri="{CE6537A1-D6FC-4f65-9D91-7224C49458BB}"/>
              </c:extLst>
            </c:dLbl>
            <c:dLbl>
              <c:idx val="1"/>
              <c:layout>
                <c:manualLayout>
                  <c:x val="-9.2592592592592622E-3"/>
                  <c:y val="7.5116845139821722E-3"/>
                </c:manualLayout>
              </c:layout>
              <c:dLblPos val="t"/>
              <c:showLegendKey val="0"/>
              <c:showVal val="1"/>
              <c:showCatName val="0"/>
              <c:showSerName val="0"/>
              <c:showPercent val="0"/>
              <c:showBubbleSize val="0"/>
              <c:extLst>
                <c:ext xmlns:c15="http://schemas.microsoft.com/office/drawing/2012/chart" uri="{CE6537A1-D6FC-4f65-9D91-7224C49458BB}"/>
              </c:extLst>
            </c:dLbl>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'age group'!$M$34:$M$36</c:f>
              <c:numCache>
                <c:formatCode>General</c:formatCode>
                <c:ptCount val="3"/>
                <c:pt idx="0">
                  <c:v>2001</c:v>
                </c:pt>
                <c:pt idx="1">
                  <c:v>2006</c:v>
                </c:pt>
                <c:pt idx="2">
                  <c:v>2013</c:v>
                </c:pt>
              </c:numCache>
            </c:numRef>
          </c:cat>
          <c:val>
            <c:numRef>
              <c:f>'age group'!$O$34:$O$36</c:f>
              <c:numCache>
                <c:formatCode>0%</c:formatCode>
                <c:ptCount val="3"/>
                <c:pt idx="0">
                  <c:v>0.72745754880443558</c:v>
                </c:pt>
                <c:pt idx="1">
                  <c:v>0.71166113247116414</c:v>
                </c:pt>
                <c:pt idx="2">
                  <c:v>0.6871278057718736</c:v>
                </c:pt>
              </c:numCache>
            </c:numRef>
          </c:val>
          <c:smooth val="0"/>
        </c:ser>
        <c:ser>
          <c:idx val="2"/>
          <c:order val="2"/>
          <c:tx>
            <c:strRef>
              <c:f>'age group'!$P$33</c:f>
              <c:strCache>
                <c:ptCount val="1"/>
                <c:pt idx="0">
                  <c:v>Total 65+ Years ( as a % of people living alone)</c:v>
                </c:pt>
              </c:strCache>
            </c:strRef>
          </c:tx>
          <c:spPr>
            <a:ln w="63500"/>
          </c:spPr>
          <c:marker>
            <c:symbol val="none"/>
          </c:marker>
          <c:dLbls>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'age group'!$M$34:$M$36</c:f>
              <c:numCache>
                <c:formatCode>General</c:formatCode>
                <c:ptCount val="3"/>
                <c:pt idx="0">
                  <c:v>2001</c:v>
                </c:pt>
                <c:pt idx="1">
                  <c:v>2006</c:v>
                </c:pt>
                <c:pt idx="2">
                  <c:v>2013</c:v>
                </c:pt>
              </c:numCache>
            </c:numRef>
          </c:cat>
          <c:val>
            <c:numRef>
              <c:f>'age group'!$P$34:$P$36</c:f>
              <c:numCache>
                <c:formatCode>0%</c:formatCode>
                <c:ptCount val="3"/>
                <c:pt idx="0">
                  <c:v>0.423888986818654</c:v>
                </c:pt>
                <c:pt idx="1">
                  <c:v>0.41962837001659231</c:v>
                </c:pt>
                <c:pt idx="2">
                  <c:v>0.44336876311691842</c:v>
                </c:pt>
              </c:numCache>
            </c:numRef>
          </c:val>
          <c:smooth val="0"/>
        </c:ser>
        <c:dLbls>
          <c:showLegendKey val="0"/>
          <c:showVal val="1"/>
          <c:showCatName val="0"/>
          <c:showSerName val="0"/>
          <c:showPercent val="0"/>
          <c:showBubbleSize val="0"/>
        </c:dLbls>
        <c:marker val="1"/>
        <c:smooth val="0"/>
        <c:axId val="126741120"/>
        <c:axId val="126763392"/>
      </c:lineChart>
      <c:catAx>
        <c:axId val="126741120"/>
        <c:scaling>
          <c:orientation val="minMax"/>
        </c:scaling>
        <c:delete val="0"/>
        <c:axPos val="b"/>
        <c:numFmt formatCode="General" sourceLinked="1"/>
        <c:majorTickMark val="out"/>
        <c:minorTickMark val="none"/>
        <c:tickLblPos val="nextTo"/>
        <c:crossAx val="126763392"/>
        <c:crosses val="autoZero"/>
        <c:auto val="1"/>
        <c:lblAlgn val="ctr"/>
        <c:lblOffset val="100"/>
        <c:noMultiLvlLbl val="0"/>
      </c:catAx>
      <c:valAx>
        <c:axId val="126763392"/>
        <c:scaling>
          <c:orientation val="minMax"/>
          <c:max val="0.8"/>
        </c:scaling>
        <c:delete val="0"/>
        <c:axPos val="l"/>
        <c:majorGridlines/>
        <c:numFmt formatCode="0%" sourceLinked="1"/>
        <c:majorTickMark val="out"/>
        <c:minorTickMark val="none"/>
        <c:tickLblPos val="nextTo"/>
        <c:crossAx val="126741120"/>
        <c:crosses val="autoZero"/>
        <c:crossBetween val="between"/>
      </c:valAx>
    </c:plotArea>
    <c:plotVisOnly val="1"/>
    <c:dispBlanksAs val="gap"/>
    <c:showDLblsOverMax val="0"/>
  </c:chart>
  <c:spPr>
    <a:ln>
      <a:solidFill>
        <a:schemeClr val="tx1"/>
      </a:solidFill>
    </a:ln>
  </c:spPr>
  <c:txPr>
    <a:bodyPr/>
    <a:lstStyle/>
    <a:p>
      <a:pPr>
        <a:defRPr sz="1600"/>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619999160110872"/>
          <c:y val="6.0969177122687693E-2"/>
          <c:w val="0.77080125423444124"/>
          <c:h val="0.59493946799022512"/>
        </c:manualLayout>
      </c:layout>
      <c:lineChart>
        <c:grouping val="standard"/>
        <c:varyColors val="0"/>
        <c:ser>
          <c:idx val="0"/>
          <c:order val="0"/>
          <c:tx>
            <c:strRef>
              <c:f>'age group'!$B$33</c:f>
              <c:strCache>
                <c:ptCount val="1"/>
                <c:pt idx="0">
                  <c:v>Male (% of 45-64 years  living alone)</c:v>
                </c:pt>
              </c:strCache>
            </c:strRef>
          </c:tx>
          <c:spPr>
            <a:ln w="63500">
              <a:prstDash val="sysDot"/>
            </a:ln>
          </c:spPr>
          <c:marker>
            <c:symbol val="none"/>
          </c:marker>
          <c:dLbls>
            <c:dLbl>
              <c:idx val="0"/>
              <c:layout>
                <c:manualLayout>
                  <c:x val="-1.6161503045234416E-3"/>
                  <c:y val="6.195244147975771E-2"/>
                </c:manualLayout>
              </c:layout>
              <c:dLblPos val="t"/>
              <c:showLegendKey val="0"/>
              <c:showVal val="1"/>
              <c:showCatName val="0"/>
              <c:showSerName val="0"/>
              <c:showPercent val="0"/>
              <c:showBubbleSize val="0"/>
              <c:extLst>
                <c:ext xmlns:c15="http://schemas.microsoft.com/office/drawing/2012/chart" uri="{CE6537A1-D6FC-4f65-9D91-7224C49458BB}"/>
              </c:extLst>
            </c:dLbl>
            <c:dLbl>
              <c:idx val="1"/>
              <c:layout>
                <c:manualLayout>
                  <c:x val="1.6161503045234416E-3"/>
                  <c:y val="6.0100867312971394E-2"/>
                </c:manualLayout>
              </c:layout>
              <c:dLblPos val="t"/>
              <c:showLegendKey val="0"/>
              <c:showVal val="1"/>
              <c:showCatName val="0"/>
              <c:showSerName val="0"/>
              <c:showPercent val="0"/>
              <c:showBubbleSize val="0"/>
              <c:extLst>
                <c:ext xmlns:c15="http://schemas.microsoft.com/office/drawing/2012/chart" uri="{CE6537A1-D6FC-4f65-9D91-7224C49458BB}"/>
              </c:extLst>
            </c:dLbl>
            <c:dLbl>
              <c:idx val="2"/>
              <c:layout>
                <c:manualLayout>
                  <c:x val="-1.6161503045234416E-3"/>
                  <c:y val="6.3972841882141099E-2"/>
                </c:manualLayout>
              </c:layout>
              <c:dLblPos val="t"/>
              <c:showLegendKey val="0"/>
              <c:showVal val="1"/>
              <c:showCatName val="0"/>
              <c:showSerName val="0"/>
              <c:showPercent val="0"/>
              <c:showBubbleSize val="0"/>
              <c:extLst>
                <c:ext xmlns:c15="http://schemas.microsoft.com/office/drawing/2012/chart" uri="{CE6537A1-D6FC-4f65-9D91-7224C49458BB}"/>
              </c:extLst>
            </c:dLbl>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'age group'!$A$34:$A$36</c:f>
              <c:numCache>
                <c:formatCode>General</c:formatCode>
                <c:ptCount val="3"/>
                <c:pt idx="0">
                  <c:v>2001</c:v>
                </c:pt>
                <c:pt idx="1">
                  <c:v>2006</c:v>
                </c:pt>
                <c:pt idx="2">
                  <c:v>2013</c:v>
                </c:pt>
              </c:numCache>
            </c:numRef>
          </c:cat>
          <c:val>
            <c:numRef>
              <c:f>'age group'!$B$34:$B$36</c:f>
              <c:numCache>
                <c:formatCode>0%</c:formatCode>
                <c:ptCount val="3"/>
                <c:pt idx="0">
                  <c:v>0.46194174121039355</c:v>
                </c:pt>
                <c:pt idx="1">
                  <c:v>0.47556585079958696</c:v>
                </c:pt>
                <c:pt idx="2">
                  <c:v>0.48043364557082402</c:v>
                </c:pt>
              </c:numCache>
            </c:numRef>
          </c:val>
          <c:smooth val="0"/>
        </c:ser>
        <c:ser>
          <c:idx val="1"/>
          <c:order val="1"/>
          <c:tx>
            <c:strRef>
              <c:f>'age group'!$C$33</c:f>
              <c:strCache>
                <c:ptCount val="1"/>
                <c:pt idx="0">
                  <c:v>Female (% of 45-64 years living alone)</c:v>
                </c:pt>
              </c:strCache>
            </c:strRef>
          </c:tx>
          <c:spPr>
            <a:ln w="63500">
              <a:solidFill>
                <a:srgbClr val="0070C0"/>
              </a:solidFill>
              <a:prstDash val="dash"/>
            </a:ln>
          </c:spPr>
          <c:marker>
            <c:symbol val="none"/>
          </c:marker>
          <c:dLbls>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'age group'!$A$34:$A$36</c:f>
              <c:numCache>
                <c:formatCode>General</c:formatCode>
                <c:ptCount val="3"/>
                <c:pt idx="0">
                  <c:v>2001</c:v>
                </c:pt>
                <c:pt idx="1">
                  <c:v>2006</c:v>
                </c:pt>
                <c:pt idx="2">
                  <c:v>2013</c:v>
                </c:pt>
              </c:numCache>
            </c:numRef>
          </c:cat>
          <c:val>
            <c:numRef>
              <c:f>'age group'!$C$34:$C$36</c:f>
              <c:numCache>
                <c:formatCode>0%</c:formatCode>
                <c:ptCount val="3"/>
                <c:pt idx="0">
                  <c:v>0.53805825878960645</c:v>
                </c:pt>
                <c:pt idx="1">
                  <c:v>0.52440624040635198</c:v>
                </c:pt>
                <c:pt idx="2">
                  <c:v>0.51956635442917598</c:v>
                </c:pt>
              </c:numCache>
            </c:numRef>
          </c:val>
          <c:smooth val="0"/>
        </c:ser>
        <c:ser>
          <c:idx val="2"/>
          <c:order val="2"/>
          <c:tx>
            <c:strRef>
              <c:f>'age group'!$D$33</c:f>
              <c:strCache>
                <c:ptCount val="1"/>
                <c:pt idx="0">
                  <c:v>Total 45-64 Years ( as a % of people living alone)</c:v>
                </c:pt>
              </c:strCache>
            </c:strRef>
          </c:tx>
          <c:spPr>
            <a:ln w="63500"/>
          </c:spPr>
          <c:marker>
            <c:symbol val="none"/>
          </c:marker>
          <c:dLbls>
            <c:dLbl>
              <c:idx val="0"/>
              <c:layout>
                <c:manualLayout>
                  <c:x val="-1.6161503045234416E-3"/>
                  <c:y val="1.3467922060816893E-2"/>
                </c:manualLayout>
              </c:layout>
              <c:dLblPos val="t"/>
              <c:showLegendKey val="0"/>
              <c:showVal val="1"/>
              <c:showCatName val="0"/>
              <c:showSerName val="0"/>
              <c:showPercent val="0"/>
              <c:showBubbleSize val="0"/>
              <c:extLst>
                <c:ext xmlns:c15="http://schemas.microsoft.com/office/drawing/2012/chart" uri="{CE6537A1-D6FC-4f65-9D91-7224C49458BB}"/>
              </c:extLst>
            </c:dLbl>
            <c:dLbl>
              <c:idx val="1"/>
              <c:layout>
                <c:manualLayout>
                  <c:x val="1.6161503045234416E-3"/>
                  <c:y val="2.4242259709470412E-2"/>
                </c:manualLayout>
              </c:layout>
              <c:dLblPos val="t"/>
              <c:showLegendKey val="0"/>
              <c:showVal val="1"/>
              <c:showCatName val="0"/>
              <c:showSerName val="0"/>
              <c:showPercent val="0"/>
              <c:showBubbleSize val="0"/>
              <c:extLst>
                <c:ext xmlns:c15="http://schemas.microsoft.com/office/drawing/2012/chart" uri="{CE6537A1-D6FC-4f65-9D91-7224C49458BB}"/>
              </c:extLst>
            </c:dLbl>
            <c:dLbl>
              <c:idx val="2"/>
              <c:layout>
                <c:manualLayout>
                  <c:x val="-1.6161503045234416E-3"/>
                  <c:y val="1.6161506472980286E-2"/>
                </c:manualLayout>
              </c:layout>
              <c:dLblPos val="t"/>
              <c:showLegendKey val="0"/>
              <c:showVal val="1"/>
              <c:showCatName val="0"/>
              <c:showSerName val="0"/>
              <c:showPercent val="0"/>
              <c:showBubbleSize val="0"/>
              <c:extLst>
                <c:ext xmlns:c15="http://schemas.microsoft.com/office/drawing/2012/chart" uri="{CE6537A1-D6FC-4f65-9D91-7224C49458BB}"/>
              </c:extLst>
            </c:dLbl>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'age group'!$A$34:$A$36</c:f>
              <c:numCache>
                <c:formatCode>General</c:formatCode>
                <c:ptCount val="3"/>
                <c:pt idx="0">
                  <c:v>2001</c:v>
                </c:pt>
                <c:pt idx="1">
                  <c:v>2006</c:v>
                </c:pt>
                <c:pt idx="2">
                  <c:v>2013</c:v>
                </c:pt>
              </c:numCache>
            </c:numRef>
          </c:cat>
          <c:val>
            <c:numRef>
              <c:f>'age group'!$D$34:$D$36</c:f>
              <c:numCache>
                <c:formatCode>0%</c:formatCode>
                <c:ptCount val="3"/>
                <c:pt idx="0">
                  <c:v>0.29887184910981857</c:v>
                </c:pt>
                <c:pt idx="1">
                  <c:v>0.32846260324328297</c:v>
                </c:pt>
                <c:pt idx="2">
                  <c:v>0.35595084963780388</c:v>
                </c:pt>
              </c:numCache>
            </c:numRef>
          </c:val>
          <c:smooth val="0"/>
        </c:ser>
        <c:dLbls>
          <c:showLegendKey val="0"/>
          <c:showVal val="1"/>
          <c:showCatName val="0"/>
          <c:showSerName val="0"/>
          <c:showPercent val="0"/>
          <c:showBubbleSize val="0"/>
        </c:dLbls>
        <c:marker val="1"/>
        <c:smooth val="0"/>
        <c:axId val="126810752"/>
        <c:axId val="126886272"/>
      </c:lineChart>
      <c:catAx>
        <c:axId val="126810752"/>
        <c:scaling>
          <c:orientation val="minMax"/>
        </c:scaling>
        <c:delete val="0"/>
        <c:axPos val="b"/>
        <c:numFmt formatCode="General" sourceLinked="1"/>
        <c:majorTickMark val="out"/>
        <c:minorTickMark val="none"/>
        <c:tickLblPos val="nextTo"/>
        <c:crossAx val="126886272"/>
        <c:crosses val="autoZero"/>
        <c:auto val="1"/>
        <c:lblAlgn val="ctr"/>
        <c:lblOffset val="100"/>
        <c:noMultiLvlLbl val="0"/>
      </c:catAx>
      <c:valAx>
        <c:axId val="126886272"/>
        <c:scaling>
          <c:orientation val="minMax"/>
          <c:max val="0.8"/>
        </c:scaling>
        <c:delete val="0"/>
        <c:axPos val="l"/>
        <c:majorGridlines/>
        <c:numFmt formatCode="0%" sourceLinked="1"/>
        <c:majorTickMark val="out"/>
        <c:minorTickMark val="none"/>
        <c:tickLblPos val="nextTo"/>
        <c:crossAx val="126810752"/>
        <c:crosses val="autoZero"/>
        <c:crossBetween val="between"/>
      </c:valAx>
    </c:plotArea>
    <c:plotVisOnly val="1"/>
    <c:dispBlanksAs val="gap"/>
    <c:showDLblsOverMax val="0"/>
  </c:chart>
  <c:spPr>
    <a:ln>
      <a:solidFill>
        <a:schemeClr val="tx1"/>
      </a:solidFill>
    </a:ln>
  </c:spPr>
  <c:txPr>
    <a:bodyPr/>
    <a:lstStyle/>
    <a:p>
      <a:pPr>
        <a:defRPr sz="1600"/>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sz="1800"/>
            </a:pPr>
            <a:r>
              <a:rPr lang="en-MY" sz="1800" dirty="0"/>
              <a:t>Older people (65+) living alone by </a:t>
            </a:r>
            <a:r>
              <a:rPr lang="en-MY" sz="1800" dirty="0" smtClean="0"/>
              <a:t>ethnicity, </a:t>
            </a:r>
            <a:r>
              <a:rPr lang="en-MY" sz="1800" dirty="0"/>
              <a:t>2001, 2006, </a:t>
            </a:r>
            <a:r>
              <a:rPr lang="en-MY" sz="1800" dirty="0" smtClean="0"/>
              <a:t>2013</a:t>
            </a:r>
            <a:endParaRPr lang="en-MY" sz="1800" dirty="0"/>
          </a:p>
        </c:rich>
      </c:tx>
      <c:layout/>
      <c:overlay val="0"/>
    </c:title>
    <c:autoTitleDeleted val="0"/>
    <c:plotArea>
      <c:layout/>
      <c:barChart>
        <c:barDir val="col"/>
        <c:grouping val="clustered"/>
        <c:varyColors val="0"/>
        <c:ser>
          <c:idx val="0"/>
          <c:order val="0"/>
          <c:tx>
            <c:strRef>
              <c:f>Ethnicity!$K$52</c:f>
              <c:strCache>
                <c:ptCount val="1"/>
                <c:pt idx="0">
                  <c:v>2001</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Ethnicity!$L$51:$N$51</c:f>
              <c:strCache>
                <c:ptCount val="3"/>
                <c:pt idx="0">
                  <c:v>European</c:v>
                </c:pt>
                <c:pt idx="1">
                  <c:v>Mäori</c:v>
                </c:pt>
                <c:pt idx="2">
                  <c:v>Other </c:v>
                </c:pt>
              </c:strCache>
            </c:strRef>
          </c:cat>
          <c:val>
            <c:numRef>
              <c:f>Ethnicity!$L$52:$N$52</c:f>
              <c:numCache>
                <c:formatCode>0%</c:formatCode>
                <c:ptCount val="3"/>
                <c:pt idx="0">
                  <c:v>0.3000000000000001</c:v>
                </c:pt>
                <c:pt idx="1">
                  <c:v>0.25</c:v>
                </c:pt>
                <c:pt idx="2">
                  <c:v>9.0000000000000024E-2</c:v>
                </c:pt>
              </c:numCache>
            </c:numRef>
          </c:val>
        </c:ser>
        <c:ser>
          <c:idx val="1"/>
          <c:order val="1"/>
          <c:tx>
            <c:strRef>
              <c:f>Ethnicity!$K$53</c:f>
              <c:strCache>
                <c:ptCount val="1"/>
                <c:pt idx="0">
                  <c:v>2006</c:v>
                </c:pt>
              </c:strCache>
            </c:strRef>
          </c:tx>
          <c:invertIfNegative val="0"/>
          <c:dLbls>
            <c:dLbl>
              <c:idx val="0"/>
              <c:layout>
                <c:manualLayout>
                  <c:x val="2.5462668816040097E-17"/>
                  <c:y val="2.7777777777777877E-2"/>
                </c:manualLayout>
              </c:layout>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Ethnicity!$L$51:$N$51</c:f>
              <c:strCache>
                <c:ptCount val="3"/>
                <c:pt idx="0">
                  <c:v>European</c:v>
                </c:pt>
                <c:pt idx="1">
                  <c:v>Mäori</c:v>
                </c:pt>
                <c:pt idx="2">
                  <c:v>Other </c:v>
                </c:pt>
              </c:strCache>
            </c:strRef>
          </c:cat>
          <c:val>
            <c:numRef>
              <c:f>Ethnicity!$L$53:$N$53</c:f>
              <c:numCache>
                <c:formatCode>0%</c:formatCode>
                <c:ptCount val="3"/>
                <c:pt idx="0">
                  <c:v>0.3000000000000001</c:v>
                </c:pt>
                <c:pt idx="1">
                  <c:v>0.25</c:v>
                </c:pt>
              </c:numCache>
            </c:numRef>
          </c:val>
        </c:ser>
        <c:ser>
          <c:idx val="2"/>
          <c:order val="2"/>
          <c:tx>
            <c:strRef>
              <c:f>Ethnicity!$K$54</c:f>
              <c:strCache>
                <c:ptCount val="1"/>
                <c:pt idx="0">
                  <c:v>2013</c:v>
                </c:pt>
              </c:strCache>
            </c:strRef>
          </c:tx>
          <c:invertIfNegative val="0"/>
          <c:dLbls>
            <c:dLbl>
              <c:idx val="0"/>
              <c:layout>
                <c:manualLayout>
                  <c:x val="5.5555555555555558E-3"/>
                  <c:y val="2.7777777777777832E-2"/>
                </c:manualLayout>
              </c:layout>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Ethnicity!$L$51:$N$51</c:f>
              <c:strCache>
                <c:ptCount val="3"/>
                <c:pt idx="0">
                  <c:v>European</c:v>
                </c:pt>
                <c:pt idx="1">
                  <c:v>Mäori</c:v>
                </c:pt>
                <c:pt idx="2">
                  <c:v>Other </c:v>
                </c:pt>
              </c:strCache>
            </c:strRef>
          </c:cat>
          <c:val>
            <c:numRef>
              <c:f>Ethnicity!$L$54:$N$54</c:f>
              <c:numCache>
                <c:formatCode>0%</c:formatCode>
                <c:ptCount val="3"/>
                <c:pt idx="0">
                  <c:v>0.28000000000000008</c:v>
                </c:pt>
                <c:pt idx="1">
                  <c:v>0.25</c:v>
                </c:pt>
                <c:pt idx="2">
                  <c:v>0.13</c:v>
                </c:pt>
              </c:numCache>
            </c:numRef>
          </c:val>
        </c:ser>
        <c:dLbls>
          <c:showLegendKey val="0"/>
          <c:showVal val="1"/>
          <c:showCatName val="0"/>
          <c:showSerName val="0"/>
          <c:showPercent val="0"/>
          <c:showBubbleSize val="0"/>
        </c:dLbls>
        <c:gapWidth val="150"/>
        <c:axId val="118642944"/>
        <c:axId val="118648832"/>
      </c:barChart>
      <c:catAx>
        <c:axId val="118642944"/>
        <c:scaling>
          <c:orientation val="minMax"/>
        </c:scaling>
        <c:delete val="0"/>
        <c:axPos val="b"/>
        <c:numFmt formatCode="General" sourceLinked="0"/>
        <c:majorTickMark val="out"/>
        <c:minorTickMark val="none"/>
        <c:tickLblPos val="nextTo"/>
        <c:crossAx val="118648832"/>
        <c:crosses val="autoZero"/>
        <c:auto val="1"/>
        <c:lblAlgn val="ctr"/>
        <c:lblOffset val="100"/>
        <c:noMultiLvlLbl val="0"/>
      </c:catAx>
      <c:valAx>
        <c:axId val="118648832"/>
        <c:scaling>
          <c:orientation val="minMax"/>
        </c:scaling>
        <c:delete val="0"/>
        <c:axPos val="l"/>
        <c:majorGridlines/>
        <c:numFmt formatCode="0%" sourceLinked="1"/>
        <c:majorTickMark val="out"/>
        <c:minorTickMark val="none"/>
        <c:tickLblPos val="nextTo"/>
        <c:crossAx val="118642944"/>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n-NZ"/>
            </a:pPr>
            <a:r>
              <a:rPr lang="en-MY" dirty="0" smtClean="0"/>
              <a:t>Older</a:t>
            </a:r>
            <a:r>
              <a:rPr lang="en-MY" baseline="0" dirty="0" smtClean="0"/>
              <a:t> people 65+  </a:t>
            </a:r>
            <a:r>
              <a:rPr lang="en-MY" dirty="0" smtClean="0"/>
              <a:t>living alone </a:t>
            </a:r>
            <a:endParaRPr lang="en-MY" dirty="0"/>
          </a:p>
          <a:p>
            <a:pPr>
              <a:defRPr lang="en-NZ"/>
            </a:pPr>
            <a:r>
              <a:rPr lang="en-MY" dirty="0"/>
              <a:t>as a </a:t>
            </a:r>
            <a:r>
              <a:rPr lang="en-MY" dirty="0" err="1" smtClean="0"/>
              <a:t>percent</a:t>
            </a:r>
            <a:r>
              <a:rPr lang="en-MY" dirty="0" smtClean="0"/>
              <a:t> </a:t>
            </a:r>
            <a:r>
              <a:rPr lang="en-MY" dirty="0"/>
              <a:t>of total 65+ living </a:t>
            </a:r>
            <a:r>
              <a:rPr lang="en-MY" dirty="0" smtClean="0"/>
              <a:t>alone, by region, 2013</a:t>
            </a:r>
            <a:endParaRPr lang="en-MY" dirty="0"/>
          </a:p>
          <a:p>
            <a:pPr>
              <a:defRPr lang="en-NZ"/>
            </a:pPr>
            <a:endParaRPr lang="en-MY" dirty="0"/>
          </a:p>
        </c:rich>
      </c:tx>
      <c:layout/>
      <c:overlay val="0"/>
    </c:title>
    <c:autoTitleDeleted val="0"/>
    <c:plotArea>
      <c:layout/>
      <c:barChart>
        <c:barDir val="col"/>
        <c:grouping val="clustered"/>
        <c:varyColors val="0"/>
        <c:ser>
          <c:idx val="0"/>
          <c:order val="0"/>
          <c:tx>
            <c:strRef>
              <c:f>Sheet1!$O$41</c:f>
              <c:strCache>
                <c:ptCount val="1"/>
                <c:pt idx="0">
                  <c:v>2013</c:v>
                </c:pt>
              </c:strCache>
            </c:strRef>
          </c:tx>
          <c:invertIfNegative val="0"/>
          <c:dLbls>
            <c:spPr>
              <a:noFill/>
              <a:ln>
                <a:noFill/>
              </a:ln>
              <a:effectLst/>
            </c:spPr>
            <c:txPr>
              <a:bodyPr/>
              <a:lstStyle/>
              <a:p>
                <a:pPr>
                  <a:defRPr lang="en-NZ"/>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Sheet1!$N$42:$N$57</c:f>
              <c:strCache>
                <c:ptCount val="16"/>
                <c:pt idx="0">
                  <c:v>Northland Region</c:v>
                </c:pt>
                <c:pt idx="1">
                  <c:v>Auckland Region</c:v>
                </c:pt>
                <c:pt idx="2">
                  <c:v>Waikato Region</c:v>
                </c:pt>
                <c:pt idx="3">
                  <c:v>Bay of Plenty Region</c:v>
                </c:pt>
                <c:pt idx="4">
                  <c:v>Gisborne Region</c:v>
                </c:pt>
                <c:pt idx="5">
                  <c:v>Hawke's Bay Region</c:v>
                </c:pt>
                <c:pt idx="6">
                  <c:v>Taranaki Region</c:v>
                </c:pt>
                <c:pt idx="7">
                  <c:v>Manawatu-Wanganui Region</c:v>
                </c:pt>
                <c:pt idx="8">
                  <c:v>Wellington Region</c:v>
                </c:pt>
                <c:pt idx="9">
                  <c:v>Tasman Region</c:v>
                </c:pt>
                <c:pt idx="10">
                  <c:v>Nelson Region</c:v>
                </c:pt>
                <c:pt idx="11">
                  <c:v>Marlborough Region</c:v>
                </c:pt>
                <c:pt idx="12">
                  <c:v>West Coast Region</c:v>
                </c:pt>
                <c:pt idx="13">
                  <c:v>Canterbury Region</c:v>
                </c:pt>
                <c:pt idx="14">
                  <c:v>Otago Region</c:v>
                </c:pt>
                <c:pt idx="15">
                  <c:v>Southland Region</c:v>
                </c:pt>
              </c:strCache>
            </c:strRef>
          </c:cat>
          <c:val>
            <c:numRef>
              <c:f>Sheet1!$O$42:$O$57</c:f>
              <c:numCache>
                <c:formatCode>0%</c:formatCode>
                <c:ptCount val="16"/>
                <c:pt idx="0">
                  <c:v>4.5579477782867611E-2</c:v>
                </c:pt>
                <c:pt idx="1">
                  <c:v>0.23167659184608339</c:v>
                </c:pt>
                <c:pt idx="2">
                  <c:v>9.8946404031149793E-2</c:v>
                </c:pt>
                <c:pt idx="3">
                  <c:v>7.7053748663918162E-2</c:v>
                </c:pt>
                <c:pt idx="4">
                  <c:v>1.1184913727286609E-2</c:v>
                </c:pt>
                <c:pt idx="5">
                  <c:v>4.5140479462513358E-2</c:v>
                </c:pt>
                <c:pt idx="6">
                  <c:v>3.2676744541151319E-2</c:v>
                </c:pt>
                <c:pt idx="7">
                  <c:v>6.9648037868376853E-2</c:v>
                </c:pt>
                <c:pt idx="8">
                  <c:v>0.10929149488471522</c:v>
                </c:pt>
                <c:pt idx="9">
                  <c:v>1.2597343105817681E-2</c:v>
                </c:pt>
                <c:pt idx="10">
                  <c:v>1.4677813406626966E-2</c:v>
                </c:pt>
                <c:pt idx="11">
                  <c:v>1.4334249503741028E-2</c:v>
                </c:pt>
                <c:pt idx="12">
                  <c:v>9.9442663001985034E-3</c:v>
                </c:pt>
                <c:pt idx="13">
                  <c:v>0.14139563292105664</c:v>
                </c:pt>
                <c:pt idx="14">
                  <c:v>5.8424950374102919E-2</c:v>
                </c:pt>
                <c:pt idx="15">
                  <c:v>2.7236982745457321E-2</c:v>
                </c:pt>
              </c:numCache>
            </c:numRef>
          </c:val>
        </c:ser>
        <c:dLbls>
          <c:showLegendKey val="0"/>
          <c:showVal val="0"/>
          <c:showCatName val="0"/>
          <c:showSerName val="0"/>
          <c:showPercent val="0"/>
          <c:showBubbleSize val="0"/>
        </c:dLbls>
        <c:gapWidth val="150"/>
        <c:axId val="118696576"/>
        <c:axId val="118702464"/>
      </c:barChart>
      <c:catAx>
        <c:axId val="118696576"/>
        <c:scaling>
          <c:orientation val="minMax"/>
        </c:scaling>
        <c:delete val="0"/>
        <c:axPos val="b"/>
        <c:numFmt formatCode="General" sourceLinked="0"/>
        <c:majorTickMark val="out"/>
        <c:minorTickMark val="none"/>
        <c:tickLblPos val="nextTo"/>
        <c:txPr>
          <a:bodyPr/>
          <a:lstStyle/>
          <a:p>
            <a:pPr>
              <a:defRPr lang="en-NZ"/>
            </a:pPr>
            <a:endParaRPr lang="en-US"/>
          </a:p>
        </c:txPr>
        <c:crossAx val="118702464"/>
        <c:crosses val="autoZero"/>
        <c:auto val="1"/>
        <c:lblAlgn val="ctr"/>
        <c:lblOffset val="100"/>
        <c:noMultiLvlLbl val="0"/>
      </c:catAx>
      <c:valAx>
        <c:axId val="118702464"/>
        <c:scaling>
          <c:orientation val="minMax"/>
        </c:scaling>
        <c:delete val="0"/>
        <c:axPos val="l"/>
        <c:majorGridlines/>
        <c:numFmt formatCode="0%" sourceLinked="1"/>
        <c:majorTickMark val="out"/>
        <c:minorTickMark val="none"/>
        <c:tickLblPos val="nextTo"/>
        <c:txPr>
          <a:bodyPr/>
          <a:lstStyle/>
          <a:p>
            <a:pPr>
              <a:defRPr lang="en-NZ"/>
            </a:pPr>
            <a:endParaRPr lang="en-US"/>
          </a:p>
        </c:txPr>
        <c:crossAx val="118696576"/>
        <c:crosses val="autoZero"/>
        <c:crossBetween val="between"/>
      </c:valAx>
    </c:plotArea>
    <c:plotVisOnly val="1"/>
    <c:dispBlanksAs val="gap"/>
    <c:showDLblsOverMax val="0"/>
  </c:chart>
  <c:txPr>
    <a:bodyPr/>
    <a:lstStyle/>
    <a:p>
      <a:pPr>
        <a:defRPr sz="14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n-NZ" sz="2000"/>
            </a:pPr>
            <a:r>
              <a:rPr lang="en-NZ" sz="2000" dirty="0"/>
              <a:t>Projected population of 65+ New </a:t>
            </a:r>
            <a:r>
              <a:rPr lang="en-NZ" sz="2000" dirty="0" smtClean="0"/>
              <a:t>Zealanders </a:t>
            </a:r>
          </a:p>
          <a:p>
            <a:pPr>
              <a:defRPr lang="en-NZ" sz="2000"/>
            </a:pPr>
            <a:r>
              <a:rPr lang="en-NZ" sz="2000" dirty="0" smtClean="0"/>
              <a:t>2006 (base) – 2031 (%</a:t>
            </a:r>
            <a:r>
              <a:rPr lang="en-NZ" sz="2000" baseline="0" dirty="0" smtClean="0"/>
              <a:t> of total population)</a:t>
            </a:r>
            <a:endParaRPr lang="en-NZ" sz="2000" dirty="0"/>
          </a:p>
        </c:rich>
      </c:tx>
      <c:overlay val="0"/>
    </c:title>
    <c:autoTitleDeleted val="0"/>
    <c:plotArea>
      <c:layout/>
      <c:lineChart>
        <c:grouping val="standard"/>
        <c:varyColors val="0"/>
        <c:ser>
          <c:idx val="0"/>
          <c:order val="0"/>
          <c:tx>
            <c:strRef>
              <c:f>Sheet1!$A$25</c:f>
              <c:strCache>
                <c:ptCount val="1"/>
                <c:pt idx="0">
                  <c:v>65-69 years</c:v>
                </c:pt>
              </c:strCache>
            </c:strRef>
          </c:tx>
          <c:spPr>
            <a:ln>
              <a:prstDash val="sysDot"/>
            </a:ln>
          </c:spPr>
          <c:marker>
            <c:symbol val="none"/>
          </c:marker>
          <c:cat>
            <c:numRef>
              <c:f>Sheet1!$B$24:$G$24</c:f>
              <c:numCache>
                <c:formatCode>General</c:formatCode>
                <c:ptCount val="6"/>
                <c:pt idx="0">
                  <c:v>2006</c:v>
                </c:pt>
                <c:pt idx="1">
                  <c:v>2011</c:v>
                </c:pt>
                <c:pt idx="2">
                  <c:v>2016</c:v>
                </c:pt>
                <c:pt idx="3">
                  <c:v>2021</c:v>
                </c:pt>
                <c:pt idx="4">
                  <c:v>2026</c:v>
                </c:pt>
                <c:pt idx="5">
                  <c:v>2031</c:v>
                </c:pt>
              </c:numCache>
            </c:numRef>
          </c:cat>
          <c:val>
            <c:numRef>
              <c:f>Sheet1!$B$25:$G$25</c:f>
              <c:numCache>
                <c:formatCode>0%</c:formatCode>
                <c:ptCount val="6"/>
                <c:pt idx="0">
                  <c:v>3.7168120444497556E-2</c:v>
                </c:pt>
                <c:pt idx="1">
                  <c:v>4.0913011895033317E-2</c:v>
                </c:pt>
                <c:pt idx="2">
                  <c:v>5.0266015437617266E-2</c:v>
                </c:pt>
                <c:pt idx="3">
                  <c:v>5.1529804085035415E-2</c:v>
                </c:pt>
                <c:pt idx="4">
                  <c:v>5.6467179538415471E-2</c:v>
                </c:pt>
                <c:pt idx="5">
                  <c:v>5.7205559619604954E-2</c:v>
                </c:pt>
              </c:numCache>
            </c:numRef>
          </c:val>
          <c:smooth val="0"/>
        </c:ser>
        <c:ser>
          <c:idx val="1"/>
          <c:order val="1"/>
          <c:tx>
            <c:strRef>
              <c:f>Sheet1!$A$26</c:f>
              <c:strCache>
                <c:ptCount val="1"/>
                <c:pt idx="0">
                  <c:v>70-74 years</c:v>
                </c:pt>
              </c:strCache>
            </c:strRef>
          </c:tx>
          <c:spPr>
            <a:ln>
              <a:solidFill>
                <a:srgbClr val="00B050"/>
              </a:solidFill>
              <a:prstDash val="sysDash"/>
            </a:ln>
          </c:spPr>
          <c:marker>
            <c:symbol val="none"/>
          </c:marker>
          <c:cat>
            <c:numRef>
              <c:f>Sheet1!$B$24:$G$24</c:f>
              <c:numCache>
                <c:formatCode>General</c:formatCode>
                <c:ptCount val="6"/>
                <c:pt idx="0">
                  <c:v>2006</c:v>
                </c:pt>
                <c:pt idx="1">
                  <c:v>2011</c:v>
                </c:pt>
                <c:pt idx="2">
                  <c:v>2016</c:v>
                </c:pt>
                <c:pt idx="3">
                  <c:v>2021</c:v>
                </c:pt>
                <c:pt idx="4">
                  <c:v>2026</c:v>
                </c:pt>
                <c:pt idx="5">
                  <c:v>2031</c:v>
                </c:pt>
              </c:numCache>
            </c:numRef>
          </c:cat>
          <c:val>
            <c:numRef>
              <c:f>Sheet1!$B$26:$G$26</c:f>
              <c:numCache>
                <c:formatCode>0%</c:formatCode>
                <c:ptCount val="6"/>
                <c:pt idx="0">
                  <c:v>2.8717887441749357E-2</c:v>
                </c:pt>
                <c:pt idx="1">
                  <c:v>3.2963316080995259E-2</c:v>
                </c:pt>
                <c:pt idx="2">
                  <c:v>3.7017574462518042E-2</c:v>
                </c:pt>
                <c:pt idx="3">
                  <c:v>4.5591913297207173E-2</c:v>
                </c:pt>
                <c:pt idx="4">
                  <c:v>4.7227495254271237E-2</c:v>
                </c:pt>
                <c:pt idx="5">
                  <c:v>5.2304316020482834E-2</c:v>
                </c:pt>
              </c:numCache>
            </c:numRef>
          </c:val>
          <c:smooth val="0"/>
        </c:ser>
        <c:ser>
          <c:idx val="2"/>
          <c:order val="2"/>
          <c:tx>
            <c:strRef>
              <c:f>Sheet1!$A$27</c:f>
              <c:strCache>
                <c:ptCount val="1"/>
                <c:pt idx="0">
                  <c:v>75-79 years</c:v>
                </c:pt>
              </c:strCache>
            </c:strRef>
          </c:tx>
          <c:spPr>
            <a:ln>
              <a:solidFill>
                <a:srgbClr val="7030A0"/>
              </a:solidFill>
              <a:prstDash val="dash"/>
            </a:ln>
          </c:spPr>
          <c:marker>
            <c:symbol val="none"/>
          </c:marker>
          <c:cat>
            <c:numRef>
              <c:f>Sheet1!$B$24:$G$24</c:f>
              <c:numCache>
                <c:formatCode>General</c:formatCode>
                <c:ptCount val="6"/>
                <c:pt idx="0">
                  <c:v>2006</c:v>
                </c:pt>
                <c:pt idx="1">
                  <c:v>2011</c:v>
                </c:pt>
                <c:pt idx="2">
                  <c:v>2016</c:v>
                </c:pt>
                <c:pt idx="3">
                  <c:v>2021</c:v>
                </c:pt>
                <c:pt idx="4">
                  <c:v>2026</c:v>
                </c:pt>
                <c:pt idx="5">
                  <c:v>2031</c:v>
                </c:pt>
              </c:numCache>
            </c:numRef>
          </c:cat>
          <c:val>
            <c:numRef>
              <c:f>Sheet1!$B$27:$G$27</c:f>
              <c:numCache>
                <c:formatCode>0%</c:formatCode>
                <c:ptCount val="6"/>
                <c:pt idx="0">
                  <c:v>2.4758035607599482E-2</c:v>
                </c:pt>
                <c:pt idx="1">
                  <c:v>2.4039771179515189E-2</c:v>
                </c:pt>
                <c:pt idx="2">
                  <c:v>2.8350268195892023E-2</c:v>
                </c:pt>
                <c:pt idx="3">
                  <c:v>3.2096706961233852E-2</c:v>
                </c:pt>
                <c:pt idx="4">
                  <c:v>4.0053951443700761E-2</c:v>
                </c:pt>
                <c:pt idx="5">
                  <c:v>4.2159165287028802E-2</c:v>
                </c:pt>
              </c:numCache>
            </c:numRef>
          </c:val>
          <c:smooth val="0"/>
        </c:ser>
        <c:ser>
          <c:idx val="3"/>
          <c:order val="3"/>
          <c:tx>
            <c:strRef>
              <c:f>Sheet1!$A$28</c:f>
              <c:strCache>
                <c:ptCount val="1"/>
                <c:pt idx="0">
                  <c:v>80-84 years</c:v>
                </c:pt>
              </c:strCache>
            </c:strRef>
          </c:tx>
          <c:spPr>
            <a:ln>
              <a:solidFill>
                <a:schemeClr val="accent1">
                  <a:lumMod val="60000"/>
                  <a:lumOff val="40000"/>
                </a:schemeClr>
              </a:solidFill>
              <a:prstDash val="solid"/>
            </a:ln>
          </c:spPr>
          <c:marker>
            <c:symbol val="none"/>
          </c:marker>
          <c:cat>
            <c:numRef>
              <c:f>Sheet1!$B$24:$G$24</c:f>
              <c:numCache>
                <c:formatCode>General</c:formatCode>
                <c:ptCount val="6"/>
                <c:pt idx="0">
                  <c:v>2006</c:v>
                </c:pt>
                <c:pt idx="1">
                  <c:v>2011</c:v>
                </c:pt>
                <c:pt idx="2">
                  <c:v>2016</c:v>
                </c:pt>
                <c:pt idx="3">
                  <c:v>2021</c:v>
                </c:pt>
                <c:pt idx="4">
                  <c:v>2026</c:v>
                </c:pt>
                <c:pt idx="5">
                  <c:v>2031</c:v>
                </c:pt>
              </c:numCache>
            </c:numRef>
          </c:cat>
          <c:val>
            <c:numRef>
              <c:f>Sheet1!$B$28:$G$28</c:f>
              <c:numCache>
                <c:formatCode>0%</c:formatCode>
                <c:ptCount val="6"/>
                <c:pt idx="0">
                  <c:v>1.7727327040267707E-2</c:v>
                </c:pt>
                <c:pt idx="1">
                  <c:v>1.8752837555616114E-2</c:v>
                </c:pt>
                <c:pt idx="2">
                  <c:v>1.8706118355065235E-2</c:v>
                </c:pt>
                <c:pt idx="3">
                  <c:v>2.2469779074614483E-2</c:v>
                </c:pt>
                <c:pt idx="4">
                  <c:v>2.5944649815166386E-2</c:v>
                </c:pt>
                <c:pt idx="5">
                  <c:v>3.3016979170677252E-2</c:v>
                </c:pt>
              </c:numCache>
            </c:numRef>
          </c:val>
          <c:smooth val="0"/>
        </c:ser>
        <c:ser>
          <c:idx val="4"/>
          <c:order val="4"/>
          <c:tx>
            <c:strRef>
              <c:f>Sheet1!$A$29</c:f>
              <c:strCache>
                <c:ptCount val="1"/>
                <c:pt idx="0">
                  <c:v>85 years and over</c:v>
                </c:pt>
              </c:strCache>
            </c:strRef>
          </c:tx>
          <c:spPr>
            <a:ln>
              <a:prstDash val="lgDashDot"/>
            </a:ln>
          </c:spPr>
          <c:marker>
            <c:symbol val="none"/>
          </c:marker>
          <c:cat>
            <c:numRef>
              <c:f>Sheet1!$B$24:$G$24</c:f>
              <c:numCache>
                <c:formatCode>General</c:formatCode>
                <c:ptCount val="6"/>
                <c:pt idx="0">
                  <c:v>2006</c:v>
                </c:pt>
                <c:pt idx="1">
                  <c:v>2011</c:v>
                </c:pt>
                <c:pt idx="2">
                  <c:v>2016</c:v>
                </c:pt>
                <c:pt idx="3">
                  <c:v>2021</c:v>
                </c:pt>
                <c:pt idx="4">
                  <c:v>2026</c:v>
                </c:pt>
                <c:pt idx="5">
                  <c:v>2031</c:v>
                </c:pt>
              </c:numCache>
            </c:numRef>
          </c:cat>
          <c:val>
            <c:numRef>
              <c:f>Sheet1!$B$29:$G$29</c:f>
              <c:numCache>
                <c:formatCode>0%</c:formatCode>
                <c:ptCount val="6"/>
                <c:pt idx="0">
                  <c:v>1.3894133110287988E-2</c:v>
                </c:pt>
                <c:pt idx="1">
                  <c:v>1.6596295287387663E-2</c:v>
                </c:pt>
                <c:pt idx="2">
                  <c:v>1.8793336531333131E-2</c:v>
                </c:pt>
                <c:pt idx="3">
                  <c:v>1.9964568570237626E-2</c:v>
                </c:pt>
                <c:pt idx="4">
                  <c:v>2.3534818663203182E-2</c:v>
                </c:pt>
                <c:pt idx="5">
                  <c:v>2.8365995456820593E-2</c:v>
                </c:pt>
              </c:numCache>
            </c:numRef>
          </c:val>
          <c:smooth val="0"/>
        </c:ser>
        <c:ser>
          <c:idx val="5"/>
          <c:order val="5"/>
          <c:tx>
            <c:strRef>
              <c:f>Sheet1!$A$30</c:f>
              <c:strCache>
                <c:ptCount val="1"/>
                <c:pt idx="0">
                  <c:v>Total 65 years and over</c:v>
                </c:pt>
              </c:strCache>
            </c:strRef>
          </c:tx>
          <c:spPr>
            <a:ln w="25400" cmpd="dbl">
              <a:solidFill>
                <a:schemeClr val="accent5">
                  <a:lumMod val="50000"/>
                </a:schemeClr>
              </a:solidFill>
            </a:ln>
          </c:spPr>
          <c:marker>
            <c:symbol val="none"/>
          </c:marker>
          <c:dLbls>
            <c:spPr>
              <a:noFill/>
              <a:ln>
                <a:noFill/>
              </a:ln>
              <a:effectLst/>
            </c:spPr>
            <c:txPr>
              <a:bodyPr/>
              <a:lstStyle/>
              <a:p>
                <a:pPr>
                  <a:defRPr lang="en-NZ"/>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Sheet1!$B$24:$G$24</c:f>
              <c:numCache>
                <c:formatCode>General</c:formatCode>
                <c:ptCount val="6"/>
                <c:pt idx="0">
                  <c:v>2006</c:v>
                </c:pt>
                <c:pt idx="1">
                  <c:v>2011</c:v>
                </c:pt>
                <c:pt idx="2">
                  <c:v>2016</c:v>
                </c:pt>
                <c:pt idx="3">
                  <c:v>2021</c:v>
                </c:pt>
                <c:pt idx="4">
                  <c:v>2026</c:v>
                </c:pt>
                <c:pt idx="5">
                  <c:v>2031</c:v>
                </c:pt>
              </c:numCache>
            </c:numRef>
          </c:cat>
          <c:val>
            <c:numRef>
              <c:f>Sheet1!$B$30:$G$30</c:f>
              <c:numCache>
                <c:formatCode>0%</c:formatCode>
                <c:ptCount val="6"/>
                <c:pt idx="0">
                  <c:v>0.12226550364440206</c:v>
                </c:pt>
                <c:pt idx="1">
                  <c:v>0.1332652319985472</c:v>
                </c:pt>
                <c:pt idx="2">
                  <c:v>0.15313331298242594</c:v>
                </c:pt>
                <c:pt idx="3">
                  <c:v>0.17165277198832837</c:v>
                </c:pt>
                <c:pt idx="4">
                  <c:v>0.19322809471475674</c:v>
                </c:pt>
                <c:pt idx="5">
                  <c:v>0.21305201555461439</c:v>
                </c:pt>
              </c:numCache>
            </c:numRef>
          </c:val>
          <c:smooth val="0"/>
        </c:ser>
        <c:dLbls>
          <c:showLegendKey val="0"/>
          <c:showVal val="0"/>
          <c:showCatName val="0"/>
          <c:showSerName val="0"/>
          <c:showPercent val="0"/>
          <c:showBubbleSize val="0"/>
        </c:dLbls>
        <c:marker val="1"/>
        <c:smooth val="0"/>
        <c:axId val="118839936"/>
        <c:axId val="118849920"/>
      </c:lineChart>
      <c:catAx>
        <c:axId val="118839936"/>
        <c:scaling>
          <c:orientation val="minMax"/>
        </c:scaling>
        <c:delete val="0"/>
        <c:axPos val="b"/>
        <c:numFmt formatCode="General" sourceLinked="1"/>
        <c:majorTickMark val="out"/>
        <c:minorTickMark val="none"/>
        <c:tickLblPos val="nextTo"/>
        <c:txPr>
          <a:bodyPr/>
          <a:lstStyle/>
          <a:p>
            <a:pPr>
              <a:defRPr lang="en-NZ"/>
            </a:pPr>
            <a:endParaRPr lang="en-US"/>
          </a:p>
        </c:txPr>
        <c:crossAx val="118849920"/>
        <c:crosses val="autoZero"/>
        <c:auto val="1"/>
        <c:lblAlgn val="ctr"/>
        <c:lblOffset val="100"/>
        <c:noMultiLvlLbl val="0"/>
      </c:catAx>
      <c:valAx>
        <c:axId val="118849920"/>
        <c:scaling>
          <c:orientation val="minMax"/>
        </c:scaling>
        <c:delete val="0"/>
        <c:axPos val="l"/>
        <c:majorGridlines/>
        <c:numFmt formatCode="0%" sourceLinked="1"/>
        <c:majorTickMark val="out"/>
        <c:minorTickMark val="none"/>
        <c:tickLblPos val="nextTo"/>
        <c:txPr>
          <a:bodyPr/>
          <a:lstStyle/>
          <a:p>
            <a:pPr>
              <a:defRPr lang="en-NZ"/>
            </a:pPr>
            <a:endParaRPr lang="en-US"/>
          </a:p>
        </c:txPr>
        <c:crossAx val="118839936"/>
        <c:crosses val="autoZero"/>
        <c:crossBetween val="between"/>
      </c:valAx>
    </c:plotArea>
    <c:legend>
      <c:legendPos val="b"/>
      <c:layout>
        <c:manualLayout>
          <c:xMode val="edge"/>
          <c:yMode val="edge"/>
          <c:x val="5.0000000000000065E-2"/>
          <c:y val="0.9401762480225202"/>
          <c:w val="0.88006260173990258"/>
          <c:h val="4.4919304740787813E-2"/>
        </c:manualLayout>
      </c:layout>
      <c:overlay val="0"/>
      <c:txPr>
        <a:bodyPr/>
        <a:lstStyle/>
        <a:p>
          <a:pPr>
            <a:defRPr lang="en-NZ"/>
          </a:pPr>
          <a:endParaRPr lang="en-US"/>
        </a:p>
      </c:txPr>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a:pPr>
            <a:r>
              <a:rPr lang="en-MY" sz="1800" dirty="0"/>
              <a:t>People 45-64 years living alone in New Zealand </a:t>
            </a:r>
            <a:r>
              <a:rPr lang="en-MY" sz="1800" dirty="0" smtClean="0"/>
              <a:t>as</a:t>
            </a:r>
            <a:r>
              <a:rPr lang="en-MY" sz="1800" baseline="0" dirty="0" smtClean="0"/>
              <a:t> % of total population living alone, </a:t>
            </a:r>
            <a:r>
              <a:rPr lang="en-MY" sz="1800" dirty="0" smtClean="0"/>
              <a:t>by </a:t>
            </a:r>
            <a:r>
              <a:rPr lang="en-MY" sz="1800" dirty="0"/>
              <a:t>gender, 2001, 2006, 2013 </a:t>
            </a:r>
          </a:p>
        </c:rich>
      </c:tx>
      <c:overlay val="0"/>
    </c:title>
    <c:autoTitleDeleted val="0"/>
    <c:plotArea>
      <c:layout>
        <c:manualLayout>
          <c:layoutTarget val="inner"/>
          <c:xMode val="edge"/>
          <c:yMode val="edge"/>
          <c:x val="8.646951329697207E-2"/>
          <c:y val="0.19026122890652986"/>
          <c:w val="0.66973421326566707"/>
          <c:h val="0.68752172630340358"/>
        </c:manualLayout>
      </c:layout>
      <c:lineChart>
        <c:grouping val="standard"/>
        <c:varyColors val="0"/>
        <c:ser>
          <c:idx val="0"/>
          <c:order val="0"/>
          <c:tx>
            <c:strRef>
              <c:f>'age group'!$B$33</c:f>
              <c:strCache>
                <c:ptCount val="1"/>
                <c:pt idx="0">
                  <c:v>Male (% of 45-64 years  living alone)</c:v>
                </c:pt>
              </c:strCache>
            </c:strRef>
          </c:tx>
          <c:spPr>
            <a:ln w="63500">
              <a:prstDash val="sysDot"/>
            </a:ln>
          </c:spPr>
          <c:marker>
            <c:symbol val="none"/>
          </c:marker>
          <c:dLbls>
            <c:dLbl>
              <c:idx val="0"/>
              <c:layout>
                <c:manualLayout>
                  <c:x val="-1.6161503045234405E-3"/>
                  <c:y val="6.195244147975771E-2"/>
                </c:manualLayout>
              </c:layout>
              <c:dLblPos val="t"/>
              <c:showLegendKey val="0"/>
              <c:showVal val="1"/>
              <c:showCatName val="0"/>
              <c:showSerName val="0"/>
              <c:showPercent val="0"/>
              <c:showBubbleSize val="0"/>
              <c:extLst>
                <c:ext xmlns:c15="http://schemas.microsoft.com/office/drawing/2012/chart" uri="{CE6537A1-D6FC-4f65-9D91-7224C49458BB}"/>
              </c:extLst>
            </c:dLbl>
            <c:dLbl>
              <c:idx val="1"/>
              <c:layout>
                <c:manualLayout>
                  <c:x val="1.6161503045234405E-3"/>
                  <c:y val="6.0100867312971394E-2"/>
                </c:manualLayout>
              </c:layout>
              <c:dLblPos val="t"/>
              <c:showLegendKey val="0"/>
              <c:showVal val="1"/>
              <c:showCatName val="0"/>
              <c:showSerName val="0"/>
              <c:showPercent val="0"/>
              <c:showBubbleSize val="0"/>
              <c:extLst>
                <c:ext xmlns:c15="http://schemas.microsoft.com/office/drawing/2012/chart" uri="{CE6537A1-D6FC-4f65-9D91-7224C49458BB}"/>
              </c:extLst>
            </c:dLbl>
            <c:dLbl>
              <c:idx val="2"/>
              <c:layout>
                <c:manualLayout>
                  <c:x val="-1.6161503045234405E-3"/>
                  <c:y val="6.3972841882141071E-2"/>
                </c:manualLayout>
              </c:layout>
              <c:dLblPos val="t"/>
              <c:showLegendKey val="0"/>
              <c:showVal val="1"/>
              <c:showCatName val="0"/>
              <c:showSerName val="0"/>
              <c:showPercent val="0"/>
              <c:showBubbleSize val="0"/>
              <c:extLst>
                <c:ext xmlns:c15="http://schemas.microsoft.com/office/drawing/2012/chart" uri="{CE6537A1-D6FC-4f65-9D91-7224C49458BB}"/>
              </c:extLst>
            </c:dLbl>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'age group'!$A$34:$A$36</c:f>
              <c:numCache>
                <c:formatCode>General</c:formatCode>
                <c:ptCount val="3"/>
                <c:pt idx="0">
                  <c:v>2001</c:v>
                </c:pt>
                <c:pt idx="1">
                  <c:v>2006</c:v>
                </c:pt>
                <c:pt idx="2">
                  <c:v>2013</c:v>
                </c:pt>
              </c:numCache>
            </c:numRef>
          </c:cat>
          <c:val>
            <c:numRef>
              <c:f>'age group'!$B$34:$B$36</c:f>
              <c:numCache>
                <c:formatCode>0%</c:formatCode>
                <c:ptCount val="3"/>
                <c:pt idx="0">
                  <c:v>0.46194174121039355</c:v>
                </c:pt>
                <c:pt idx="1">
                  <c:v>0.47556585079958696</c:v>
                </c:pt>
                <c:pt idx="2">
                  <c:v>0.48043364557082402</c:v>
                </c:pt>
              </c:numCache>
            </c:numRef>
          </c:val>
          <c:smooth val="0"/>
        </c:ser>
        <c:ser>
          <c:idx val="1"/>
          <c:order val="1"/>
          <c:tx>
            <c:strRef>
              <c:f>'age group'!$C$33</c:f>
              <c:strCache>
                <c:ptCount val="1"/>
                <c:pt idx="0">
                  <c:v>Female (% of 45-64 years living alone)</c:v>
                </c:pt>
              </c:strCache>
            </c:strRef>
          </c:tx>
          <c:spPr>
            <a:ln w="63500">
              <a:solidFill>
                <a:srgbClr val="0070C0"/>
              </a:solidFill>
              <a:prstDash val="dash"/>
            </a:ln>
          </c:spPr>
          <c:marker>
            <c:symbol val="none"/>
          </c:marker>
          <c:dLbls>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'age group'!$A$34:$A$36</c:f>
              <c:numCache>
                <c:formatCode>General</c:formatCode>
                <c:ptCount val="3"/>
                <c:pt idx="0">
                  <c:v>2001</c:v>
                </c:pt>
                <c:pt idx="1">
                  <c:v>2006</c:v>
                </c:pt>
                <c:pt idx="2">
                  <c:v>2013</c:v>
                </c:pt>
              </c:numCache>
            </c:numRef>
          </c:cat>
          <c:val>
            <c:numRef>
              <c:f>'age group'!$C$34:$C$36</c:f>
              <c:numCache>
                <c:formatCode>0%</c:formatCode>
                <c:ptCount val="3"/>
                <c:pt idx="0">
                  <c:v>0.53805825878960645</c:v>
                </c:pt>
                <c:pt idx="1">
                  <c:v>0.52440624040635198</c:v>
                </c:pt>
                <c:pt idx="2">
                  <c:v>0.51956635442917598</c:v>
                </c:pt>
              </c:numCache>
            </c:numRef>
          </c:val>
          <c:smooth val="0"/>
        </c:ser>
        <c:ser>
          <c:idx val="2"/>
          <c:order val="2"/>
          <c:tx>
            <c:strRef>
              <c:f>'age group'!$D$33</c:f>
              <c:strCache>
                <c:ptCount val="1"/>
                <c:pt idx="0">
                  <c:v>Total 45-64 Years ( as a % of people living alone)</c:v>
                </c:pt>
              </c:strCache>
            </c:strRef>
          </c:tx>
          <c:spPr>
            <a:ln w="63500"/>
          </c:spPr>
          <c:marker>
            <c:symbol val="none"/>
          </c:marker>
          <c:dLbls>
            <c:dLbl>
              <c:idx val="0"/>
              <c:layout>
                <c:manualLayout>
                  <c:x val="-1.6161503045234405E-3"/>
                  <c:y val="1.3467922060816893E-2"/>
                </c:manualLayout>
              </c:layout>
              <c:dLblPos val="t"/>
              <c:showLegendKey val="0"/>
              <c:showVal val="1"/>
              <c:showCatName val="0"/>
              <c:showSerName val="0"/>
              <c:showPercent val="0"/>
              <c:showBubbleSize val="0"/>
              <c:extLst>
                <c:ext xmlns:c15="http://schemas.microsoft.com/office/drawing/2012/chart" uri="{CE6537A1-D6FC-4f65-9D91-7224C49458BB}"/>
              </c:extLst>
            </c:dLbl>
            <c:dLbl>
              <c:idx val="1"/>
              <c:layout>
                <c:manualLayout>
                  <c:x val="1.6161503045234405E-3"/>
                  <c:y val="2.4242259709470412E-2"/>
                </c:manualLayout>
              </c:layout>
              <c:dLblPos val="t"/>
              <c:showLegendKey val="0"/>
              <c:showVal val="1"/>
              <c:showCatName val="0"/>
              <c:showSerName val="0"/>
              <c:showPercent val="0"/>
              <c:showBubbleSize val="0"/>
              <c:extLst>
                <c:ext xmlns:c15="http://schemas.microsoft.com/office/drawing/2012/chart" uri="{CE6537A1-D6FC-4f65-9D91-7224C49458BB}"/>
              </c:extLst>
            </c:dLbl>
            <c:dLbl>
              <c:idx val="2"/>
              <c:layout>
                <c:manualLayout>
                  <c:x val="-1.6161503045234405E-3"/>
                  <c:y val="1.6161506472980279E-2"/>
                </c:manualLayout>
              </c:layout>
              <c:dLblPos val="t"/>
              <c:showLegendKey val="0"/>
              <c:showVal val="1"/>
              <c:showCatName val="0"/>
              <c:showSerName val="0"/>
              <c:showPercent val="0"/>
              <c:showBubbleSize val="0"/>
              <c:extLst>
                <c:ext xmlns:c15="http://schemas.microsoft.com/office/drawing/2012/chart" uri="{CE6537A1-D6FC-4f65-9D91-7224C49458BB}"/>
              </c:extLst>
            </c:dLbl>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'age group'!$A$34:$A$36</c:f>
              <c:numCache>
                <c:formatCode>General</c:formatCode>
                <c:ptCount val="3"/>
                <c:pt idx="0">
                  <c:v>2001</c:v>
                </c:pt>
                <c:pt idx="1">
                  <c:v>2006</c:v>
                </c:pt>
                <c:pt idx="2">
                  <c:v>2013</c:v>
                </c:pt>
              </c:numCache>
            </c:numRef>
          </c:cat>
          <c:val>
            <c:numRef>
              <c:f>'age group'!$D$34:$D$36</c:f>
              <c:numCache>
                <c:formatCode>0%</c:formatCode>
                <c:ptCount val="3"/>
                <c:pt idx="0">
                  <c:v>0.29887184910981857</c:v>
                </c:pt>
                <c:pt idx="1">
                  <c:v>0.32846260324328297</c:v>
                </c:pt>
                <c:pt idx="2">
                  <c:v>0.35595084963780388</c:v>
                </c:pt>
              </c:numCache>
            </c:numRef>
          </c:val>
          <c:smooth val="0"/>
        </c:ser>
        <c:dLbls>
          <c:showLegendKey val="0"/>
          <c:showVal val="1"/>
          <c:showCatName val="0"/>
          <c:showSerName val="0"/>
          <c:showPercent val="0"/>
          <c:showBubbleSize val="0"/>
        </c:dLbls>
        <c:marker val="1"/>
        <c:smooth val="0"/>
        <c:axId val="127219584"/>
        <c:axId val="127221120"/>
      </c:lineChart>
      <c:catAx>
        <c:axId val="127219584"/>
        <c:scaling>
          <c:orientation val="minMax"/>
        </c:scaling>
        <c:delete val="0"/>
        <c:axPos val="b"/>
        <c:numFmt formatCode="General" sourceLinked="1"/>
        <c:majorTickMark val="out"/>
        <c:minorTickMark val="none"/>
        <c:tickLblPos val="nextTo"/>
        <c:crossAx val="127221120"/>
        <c:crosses val="autoZero"/>
        <c:auto val="1"/>
        <c:lblAlgn val="ctr"/>
        <c:lblOffset val="100"/>
        <c:noMultiLvlLbl val="0"/>
      </c:catAx>
      <c:valAx>
        <c:axId val="127221120"/>
        <c:scaling>
          <c:orientation val="minMax"/>
          <c:max val="0.8"/>
        </c:scaling>
        <c:delete val="0"/>
        <c:axPos val="l"/>
        <c:majorGridlines/>
        <c:numFmt formatCode="0%" sourceLinked="1"/>
        <c:majorTickMark val="out"/>
        <c:minorTickMark val="none"/>
        <c:tickLblPos val="nextTo"/>
        <c:crossAx val="127219584"/>
        <c:crosses val="autoZero"/>
        <c:crossBetween val="between"/>
      </c:valAx>
    </c:plotArea>
    <c:plotVisOnly val="1"/>
    <c:dispBlanksAs val="gap"/>
    <c:showDLblsOverMax val="0"/>
  </c:chart>
  <c:txPr>
    <a:bodyPr/>
    <a:lstStyle/>
    <a:p>
      <a:pPr>
        <a:defRPr sz="16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n-NZ"/>
            </a:pPr>
            <a:r>
              <a:rPr lang="en-MY" dirty="0" smtClean="0"/>
              <a:t>Older</a:t>
            </a:r>
            <a:r>
              <a:rPr lang="en-MY" baseline="0" dirty="0" smtClean="0"/>
              <a:t> people </a:t>
            </a:r>
            <a:r>
              <a:rPr lang="en-MY" dirty="0" smtClean="0"/>
              <a:t>living</a:t>
            </a:r>
            <a:r>
              <a:rPr lang="en-MY" baseline="0" dirty="0" smtClean="0"/>
              <a:t> </a:t>
            </a:r>
            <a:r>
              <a:rPr lang="en-MY" dirty="0" smtClean="0"/>
              <a:t>in private dwelling alone, as </a:t>
            </a:r>
            <a:r>
              <a:rPr lang="en-MY" dirty="0"/>
              <a:t>a </a:t>
            </a:r>
            <a:r>
              <a:rPr lang="en-MY" dirty="0" err="1" smtClean="0"/>
              <a:t>percent</a:t>
            </a:r>
            <a:r>
              <a:rPr lang="en-MY" dirty="0" smtClean="0"/>
              <a:t> </a:t>
            </a:r>
            <a:r>
              <a:rPr lang="en-MY" dirty="0"/>
              <a:t>of </a:t>
            </a:r>
          </a:p>
          <a:p>
            <a:pPr>
              <a:defRPr lang="en-NZ"/>
            </a:pPr>
            <a:r>
              <a:rPr lang="en-MY" baseline="0" dirty="0" smtClean="0"/>
              <a:t>total </a:t>
            </a:r>
            <a:r>
              <a:rPr lang="en-MY" dirty="0" smtClean="0"/>
              <a:t>older</a:t>
            </a:r>
            <a:r>
              <a:rPr lang="en-MY" baseline="0" dirty="0" smtClean="0"/>
              <a:t> people</a:t>
            </a:r>
            <a:r>
              <a:rPr lang="en-MY" dirty="0" smtClean="0"/>
              <a:t> </a:t>
            </a:r>
            <a:r>
              <a:rPr lang="en-MY" dirty="0"/>
              <a:t>living in private </a:t>
            </a:r>
            <a:r>
              <a:rPr lang="en-MY" dirty="0" smtClean="0"/>
              <a:t>dwellings with/without others, by region, 2013</a:t>
            </a:r>
            <a:endParaRPr lang="en-MY" dirty="0"/>
          </a:p>
        </c:rich>
      </c:tx>
      <c:overlay val="0"/>
    </c:title>
    <c:autoTitleDeleted val="0"/>
    <c:plotArea>
      <c:layout/>
      <c:barChart>
        <c:barDir val="col"/>
        <c:grouping val="clustered"/>
        <c:varyColors val="0"/>
        <c:ser>
          <c:idx val="0"/>
          <c:order val="0"/>
          <c:tx>
            <c:strRef>
              <c:f>Sheet1!$O$23</c:f>
              <c:strCache>
                <c:ptCount val="1"/>
                <c:pt idx="0">
                  <c:v>2013</c:v>
                </c:pt>
              </c:strCache>
            </c:strRef>
          </c:tx>
          <c:invertIfNegative val="0"/>
          <c:dLbls>
            <c:spPr>
              <a:noFill/>
              <a:ln>
                <a:noFill/>
              </a:ln>
              <a:effectLst/>
            </c:spPr>
            <c:txPr>
              <a:bodyPr/>
              <a:lstStyle/>
              <a:p>
                <a:pPr>
                  <a:defRPr lang="en-NZ"/>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Sheet1!$N$24:$N$39</c:f>
              <c:strCache>
                <c:ptCount val="16"/>
                <c:pt idx="0">
                  <c:v>Northland Region</c:v>
                </c:pt>
                <c:pt idx="1">
                  <c:v>Auckland Region</c:v>
                </c:pt>
                <c:pt idx="2">
                  <c:v>Waikato Region</c:v>
                </c:pt>
                <c:pt idx="3">
                  <c:v>Bay of Plenty Region</c:v>
                </c:pt>
                <c:pt idx="4">
                  <c:v>Gisborne Region</c:v>
                </c:pt>
                <c:pt idx="5">
                  <c:v>Hawke's Bay Region</c:v>
                </c:pt>
                <c:pt idx="6">
                  <c:v>Taranaki Region</c:v>
                </c:pt>
                <c:pt idx="7">
                  <c:v>Manawatu-Wanganui Region</c:v>
                </c:pt>
                <c:pt idx="8">
                  <c:v>Wellington Region</c:v>
                </c:pt>
                <c:pt idx="9">
                  <c:v>Tasman Region</c:v>
                </c:pt>
                <c:pt idx="10">
                  <c:v>Nelson Region</c:v>
                </c:pt>
                <c:pt idx="11">
                  <c:v>Marlborough Region</c:v>
                </c:pt>
                <c:pt idx="12">
                  <c:v>West Coast Region</c:v>
                </c:pt>
                <c:pt idx="13">
                  <c:v>Canterbury Region</c:v>
                </c:pt>
                <c:pt idx="14">
                  <c:v>Otago Region</c:v>
                </c:pt>
                <c:pt idx="15">
                  <c:v>Southland Region</c:v>
                </c:pt>
              </c:strCache>
            </c:strRef>
          </c:cat>
          <c:val>
            <c:numRef>
              <c:f>Sheet1!$O$24:$O$39</c:f>
              <c:numCache>
                <c:formatCode>0%</c:formatCode>
                <c:ptCount val="16"/>
                <c:pt idx="0">
                  <c:v>0.28176991150442482</c:v>
                </c:pt>
                <c:pt idx="1">
                  <c:v>0.24305652896533772</c:v>
                </c:pt>
                <c:pt idx="2">
                  <c:v>0.28377490694109925</c:v>
                </c:pt>
                <c:pt idx="3">
                  <c:v>0.28060054215611313</c:v>
                </c:pt>
                <c:pt idx="4">
                  <c:v>0.31404072883172562</c:v>
                </c:pt>
                <c:pt idx="5">
                  <c:v>0.30492521918514703</c:v>
                </c:pt>
                <c:pt idx="6">
                  <c:v>0.31988041853512711</c:v>
                </c:pt>
                <c:pt idx="7">
                  <c:v>0.32418265813788211</c:v>
                </c:pt>
                <c:pt idx="8">
                  <c:v>0.3038794247200553</c:v>
                </c:pt>
                <c:pt idx="9">
                  <c:v>0.25892506865437431</c:v>
                </c:pt>
                <c:pt idx="10">
                  <c:v>0.3257094451503601</c:v>
                </c:pt>
                <c:pt idx="11">
                  <c:v>0.27804516845612726</c:v>
                </c:pt>
                <c:pt idx="12">
                  <c:v>0.33678086619263103</c:v>
                </c:pt>
                <c:pt idx="13">
                  <c:v>0.29598849288796558</c:v>
                </c:pt>
                <c:pt idx="14">
                  <c:v>0.32025528353211968</c:v>
                </c:pt>
                <c:pt idx="15">
                  <c:v>0.32343608340888491</c:v>
                </c:pt>
              </c:numCache>
            </c:numRef>
          </c:val>
        </c:ser>
        <c:dLbls>
          <c:showLegendKey val="0"/>
          <c:showVal val="0"/>
          <c:showCatName val="0"/>
          <c:showSerName val="0"/>
          <c:showPercent val="0"/>
          <c:showBubbleSize val="0"/>
        </c:dLbls>
        <c:gapWidth val="150"/>
        <c:axId val="126966784"/>
        <c:axId val="126968576"/>
      </c:barChart>
      <c:catAx>
        <c:axId val="126966784"/>
        <c:scaling>
          <c:orientation val="minMax"/>
        </c:scaling>
        <c:delete val="0"/>
        <c:axPos val="b"/>
        <c:numFmt formatCode="General" sourceLinked="0"/>
        <c:majorTickMark val="out"/>
        <c:minorTickMark val="none"/>
        <c:tickLblPos val="nextTo"/>
        <c:txPr>
          <a:bodyPr/>
          <a:lstStyle/>
          <a:p>
            <a:pPr>
              <a:defRPr lang="en-NZ"/>
            </a:pPr>
            <a:endParaRPr lang="en-US"/>
          </a:p>
        </c:txPr>
        <c:crossAx val="126968576"/>
        <c:crosses val="autoZero"/>
        <c:auto val="1"/>
        <c:lblAlgn val="ctr"/>
        <c:lblOffset val="100"/>
        <c:noMultiLvlLbl val="0"/>
      </c:catAx>
      <c:valAx>
        <c:axId val="126968576"/>
        <c:scaling>
          <c:orientation val="minMax"/>
        </c:scaling>
        <c:delete val="0"/>
        <c:axPos val="l"/>
        <c:majorGridlines/>
        <c:numFmt formatCode="0%" sourceLinked="1"/>
        <c:majorTickMark val="out"/>
        <c:minorTickMark val="none"/>
        <c:tickLblPos val="nextTo"/>
        <c:txPr>
          <a:bodyPr/>
          <a:lstStyle/>
          <a:p>
            <a:pPr>
              <a:defRPr lang="en-NZ"/>
            </a:pPr>
            <a:endParaRPr lang="en-US"/>
          </a:p>
        </c:txPr>
        <c:crossAx val="126966784"/>
        <c:crosses val="autoZero"/>
        <c:crossBetween val="between"/>
      </c:valAx>
    </c:plotArea>
    <c:plotVisOnly val="1"/>
    <c:dispBlanksAs val="gap"/>
    <c:showDLblsOverMax val="0"/>
  </c:chart>
  <c:txPr>
    <a:bodyPr/>
    <a:lstStyle/>
    <a:p>
      <a:pPr>
        <a:defRPr sz="1400"/>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0.08681</cdr:x>
      <cdr:y>0</cdr:y>
    </cdr:from>
    <cdr:to>
      <cdr:x>0.95487</cdr:x>
      <cdr:y>0.07282</cdr:y>
    </cdr:to>
    <cdr:sp macro="" textlink="">
      <cdr:nvSpPr>
        <cdr:cNvPr id="2" name="TextBox 7"/>
        <cdr:cNvSpPr txBox="1"/>
      </cdr:nvSpPr>
      <cdr:spPr>
        <a:xfrm xmlns:a="http://schemas.openxmlformats.org/drawingml/2006/main">
          <a:off x="357190" y="0"/>
          <a:ext cx="3571899" cy="36933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r>
            <a:rPr lang="en-US" b="1" dirty="0" smtClean="0"/>
            <a:t>Older people 65+ Years, by gender</a:t>
          </a:r>
          <a:endParaRPr lang="en-MY" b="1" dirty="0"/>
        </a:p>
      </cdr:txBody>
    </cdr:sp>
  </cdr:relSizeAnchor>
</c:userShapes>
</file>

<file path=ppt/drawings/drawing2.xml><?xml version="1.0" encoding="utf-8"?>
<c:userShapes xmlns:c="http://schemas.openxmlformats.org/drawingml/2006/chart">
  <cdr:relSizeAnchor xmlns:cdr="http://schemas.openxmlformats.org/drawingml/2006/chartDrawing">
    <cdr:from>
      <cdr:x>0.13559</cdr:x>
      <cdr:y>0.73464</cdr:y>
    </cdr:from>
    <cdr:to>
      <cdr:x>1</cdr:x>
      <cdr:y>1</cdr:y>
    </cdr:to>
    <cdr:sp macro="" textlink="">
      <cdr:nvSpPr>
        <cdr:cNvPr id="2" name="Text Box 2"/>
        <cdr:cNvSpPr txBox="1">
          <a:spLocks xmlns:a="http://schemas.openxmlformats.org/drawingml/2006/main" noChangeArrowheads="1"/>
        </cdr:cNvSpPr>
      </cdr:nvSpPr>
      <cdr:spPr bwMode="auto">
        <a:xfrm xmlns:a="http://schemas.openxmlformats.org/drawingml/2006/main">
          <a:off x="542434" y="3726176"/>
          <a:ext cx="3458094" cy="1345922"/>
        </a:xfrm>
        <a:prstGeom xmlns:a="http://schemas.openxmlformats.org/drawingml/2006/main" prst="rect">
          <a:avLst/>
        </a:prstGeom>
        <a:solidFill xmlns:a="http://schemas.openxmlformats.org/drawingml/2006/main">
          <a:srgbClr val="FFFFFF"/>
        </a:solidFill>
        <a:ln xmlns:a="http://schemas.openxmlformats.org/drawingml/2006/main" w="9525">
          <a:noFill/>
          <a:miter lim="800000"/>
          <a:headEnd/>
          <a:tailEnd/>
        </a:ln>
      </cdr:spPr>
      <cdr:txBody>
        <a:bodyPr xmlns:a="http://schemas.openxmlformats.org/drawingml/2006/main" rot="0" vert="horz" wrap="square" lIns="91440" tIns="0" rIns="91440" bIns="0" anchor="t" anchorCtr="0">
          <a:no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ts val="2000"/>
            </a:lnSpc>
            <a:spcAft>
              <a:spcPts val="0"/>
            </a:spcAft>
          </a:pPr>
          <a:r>
            <a:rPr lang="en-NZ" sz="3200" dirty="0">
              <a:solidFill>
                <a:srgbClr val="558ED5"/>
              </a:solidFill>
              <a:effectLst/>
              <a:latin typeface="Calibri"/>
              <a:ea typeface="SimSun"/>
              <a:cs typeface="Arial"/>
            </a:rPr>
            <a:t>--</a:t>
          </a:r>
          <a:r>
            <a:rPr lang="en-NZ" sz="1400" dirty="0">
              <a:solidFill>
                <a:srgbClr val="558ED5"/>
              </a:solidFill>
              <a:effectLst/>
              <a:latin typeface="Calibri"/>
              <a:ea typeface="SimSun"/>
              <a:cs typeface="Arial"/>
            </a:rPr>
            <a:t> </a:t>
          </a:r>
          <a:r>
            <a:rPr lang="en-NZ" sz="1400" dirty="0">
              <a:effectLst/>
              <a:latin typeface="Calibri"/>
              <a:ea typeface="SimSun"/>
              <a:cs typeface="Arial"/>
            </a:rPr>
            <a:t>Females </a:t>
          </a:r>
          <a:r>
            <a:rPr lang="en-NZ" sz="1400" dirty="0" smtClean="0">
              <a:effectLst/>
              <a:latin typeface="Calibri"/>
              <a:ea typeface="SimSun"/>
              <a:cs typeface="Arial"/>
            </a:rPr>
            <a:t> (% </a:t>
          </a:r>
          <a:r>
            <a:rPr lang="en-NZ" sz="1400" dirty="0">
              <a:effectLst/>
              <a:latin typeface="Calibri"/>
              <a:ea typeface="SimSun"/>
              <a:cs typeface="Arial"/>
            </a:rPr>
            <a:t>of </a:t>
          </a:r>
          <a:r>
            <a:rPr lang="en-NZ" sz="1400" dirty="0" smtClean="0">
              <a:effectLst/>
              <a:latin typeface="Calibri"/>
              <a:ea typeface="SimSun"/>
              <a:cs typeface="Arial"/>
            </a:rPr>
            <a:t>45-64 years  </a:t>
          </a:r>
          <a:r>
            <a:rPr lang="en-NZ" sz="1400" dirty="0">
              <a:effectLst/>
              <a:latin typeface="Calibri"/>
              <a:ea typeface="SimSun"/>
              <a:cs typeface="Arial"/>
            </a:rPr>
            <a:t>living alone)</a:t>
          </a:r>
        </a:p>
        <a:p xmlns:a="http://schemas.openxmlformats.org/drawingml/2006/main">
          <a:pPr>
            <a:lnSpc>
              <a:spcPts val="2500"/>
            </a:lnSpc>
            <a:spcAft>
              <a:spcPts val="0"/>
            </a:spcAft>
          </a:pPr>
          <a:r>
            <a:rPr lang="en-NZ" sz="3200" dirty="0" smtClean="0">
              <a:solidFill>
                <a:srgbClr val="FF0000"/>
              </a:solidFill>
              <a:effectLst/>
              <a:latin typeface="Calibri"/>
              <a:ea typeface="SimSun"/>
              <a:cs typeface="Arial"/>
            </a:rPr>
            <a:t>…</a:t>
          </a:r>
          <a:r>
            <a:rPr lang="en-NZ" sz="1400" dirty="0" smtClean="0">
              <a:solidFill>
                <a:srgbClr val="558ED5"/>
              </a:solidFill>
              <a:effectLst/>
              <a:latin typeface="Calibri"/>
              <a:ea typeface="SimSun"/>
              <a:cs typeface="Arial"/>
            </a:rPr>
            <a:t> </a:t>
          </a:r>
          <a:r>
            <a:rPr lang="en-NZ" sz="1400" dirty="0" smtClean="0">
              <a:effectLst/>
              <a:latin typeface="Calibri"/>
              <a:ea typeface="SimSun"/>
              <a:cs typeface="Arial"/>
            </a:rPr>
            <a:t>Males     (% </a:t>
          </a:r>
          <a:r>
            <a:rPr lang="en-NZ" sz="1400" dirty="0">
              <a:effectLst/>
              <a:latin typeface="Calibri"/>
              <a:ea typeface="SimSun"/>
              <a:cs typeface="Arial"/>
            </a:rPr>
            <a:t>of </a:t>
          </a:r>
          <a:r>
            <a:rPr lang="en-NZ" sz="1400" dirty="0">
              <a:ea typeface="SimSun"/>
              <a:cs typeface="Arial"/>
            </a:rPr>
            <a:t>45-64 years  </a:t>
          </a:r>
          <a:r>
            <a:rPr lang="en-NZ" sz="1400" dirty="0">
              <a:effectLst/>
              <a:latin typeface="Calibri"/>
              <a:ea typeface="SimSun"/>
              <a:cs typeface="Arial"/>
            </a:rPr>
            <a:t>living alone</a:t>
          </a:r>
          <a:r>
            <a:rPr lang="en-NZ" sz="1400" dirty="0" smtClean="0">
              <a:effectLst/>
              <a:latin typeface="Calibri"/>
              <a:ea typeface="SimSun"/>
              <a:cs typeface="Arial"/>
            </a:rPr>
            <a:t>)</a:t>
          </a:r>
          <a:r>
            <a:rPr lang="en-NZ" sz="3200" dirty="0">
              <a:solidFill>
                <a:srgbClr val="92D050"/>
              </a:solidFill>
              <a:ea typeface="SimSun"/>
              <a:cs typeface="Arial"/>
            </a:rPr>
            <a:t> </a:t>
          </a:r>
          <a:endParaRPr lang="en-NZ" sz="3200" dirty="0" smtClean="0">
            <a:solidFill>
              <a:srgbClr val="92D050"/>
            </a:solidFill>
            <a:ea typeface="SimSun"/>
            <a:cs typeface="Arial"/>
          </a:endParaRPr>
        </a:p>
        <a:p xmlns:a="http://schemas.openxmlformats.org/drawingml/2006/main">
          <a:pPr>
            <a:lnSpc>
              <a:spcPts val="2500"/>
            </a:lnSpc>
          </a:pPr>
          <a:r>
            <a:rPr lang="en-NZ" sz="3200" dirty="0" smtClean="0">
              <a:solidFill>
                <a:srgbClr val="92D050"/>
              </a:solidFill>
              <a:ea typeface="SimSun"/>
              <a:cs typeface="Arial"/>
            </a:rPr>
            <a:t>–</a:t>
          </a:r>
          <a:r>
            <a:rPr lang="en-NZ" sz="1400" dirty="0" smtClean="0">
              <a:solidFill>
                <a:srgbClr val="558ED5"/>
              </a:solidFill>
              <a:ea typeface="SimSun"/>
              <a:cs typeface="Arial"/>
            </a:rPr>
            <a:t> </a:t>
          </a:r>
          <a:r>
            <a:rPr lang="en-NZ" sz="1400" dirty="0">
              <a:ea typeface="SimSun"/>
              <a:cs typeface="Arial"/>
            </a:rPr>
            <a:t>Total 45-64 years </a:t>
          </a:r>
          <a:r>
            <a:rPr lang="en-NZ" sz="1400" dirty="0" smtClean="0">
              <a:ea typeface="SimSun"/>
              <a:cs typeface="Arial"/>
            </a:rPr>
            <a:t> </a:t>
          </a:r>
          <a:r>
            <a:rPr lang="en-NZ" sz="1400" dirty="0">
              <a:ea typeface="SimSun"/>
              <a:cs typeface="Arial"/>
            </a:rPr>
            <a:t>years living alone </a:t>
          </a:r>
          <a:r>
            <a:rPr lang="en-NZ" sz="1400" dirty="0" smtClean="0">
              <a:ea typeface="SimSun"/>
              <a:cs typeface="Arial"/>
            </a:rPr>
            <a:t> </a:t>
          </a:r>
          <a:r>
            <a:rPr lang="en-NZ" sz="1400" dirty="0">
              <a:ea typeface="SimSun"/>
              <a:cs typeface="Arial"/>
            </a:rPr>
            <a:t> </a:t>
          </a:r>
          <a:r>
            <a:rPr lang="en-NZ" sz="1400" dirty="0" smtClean="0">
              <a:ea typeface="SimSun"/>
              <a:cs typeface="Arial"/>
            </a:rPr>
            <a:t>                    </a:t>
          </a:r>
          <a:r>
            <a:rPr lang="en-NZ" sz="1400" dirty="0" smtClean="0">
              <a:solidFill>
                <a:schemeClr val="bg1"/>
              </a:solidFill>
              <a:ea typeface="SimSun"/>
              <a:cs typeface="Arial"/>
            </a:rPr>
            <a:t>(  </a:t>
          </a:r>
          <a:r>
            <a:rPr lang="en-NZ" sz="1400" dirty="0" smtClean="0">
              <a:ea typeface="SimSun"/>
              <a:cs typeface="Arial"/>
            </a:rPr>
            <a:t>    (% </a:t>
          </a:r>
          <a:r>
            <a:rPr lang="en-NZ" sz="1400" dirty="0">
              <a:ea typeface="SimSun"/>
              <a:cs typeface="Arial"/>
            </a:rPr>
            <a:t>of all ages living alone)</a:t>
          </a:r>
        </a:p>
        <a:p xmlns:a="http://schemas.openxmlformats.org/drawingml/2006/main">
          <a:pPr>
            <a:lnSpc>
              <a:spcPts val="2000"/>
            </a:lnSpc>
            <a:spcAft>
              <a:spcPts val="0"/>
            </a:spcAft>
          </a:pPr>
          <a:endParaRPr lang="en-NZ" sz="1400" dirty="0">
            <a:effectLst/>
            <a:latin typeface="Calibri"/>
            <a:ea typeface="SimSun"/>
            <a:cs typeface="Aria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1C53BBB3-21D9-49EE-9D2D-9C96AC6B8C38}" type="datetimeFigureOut">
              <a:rPr lang="en-NZ" smtClean="0"/>
              <a:pPr/>
              <a:t>20/01/2015</a:t>
            </a:fld>
            <a:endParaRPr lang="en-NZ"/>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C8F82E24-EEC1-49A5-A7C0-A5F8ED66FF61}" type="slidenum">
              <a:rPr lang="en-NZ" smtClean="0"/>
              <a:pPr/>
              <a:t>‹#›</a:t>
            </a:fld>
            <a:endParaRPr lang="en-NZ"/>
          </a:p>
        </p:txBody>
      </p:sp>
    </p:spTree>
    <p:extLst>
      <p:ext uri="{BB962C8B-B14F-4D97-AF65-F5344CB8AC3E}">
        <p14:creationId xmlns:p14="http://schemas.microsoft.com/office/powerpoint/2010/main" val="2461918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C1487B47-B2E2-4A7A-B7D7-D2EFDEC1F101}" type="datetimeFigureOut">
              <a:rPr lang="en-NZ" smtClean="0"/>
              <a:pPr/>
              <a:t>20/01/2015</a:t>
            </a:fld>
            <a:endParaRPr lang="en-NZ"/>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25EC621D-1084-4CA5-A894-D4D57C63AD2B}" type="slidenum">
              <a:rPr lang="en-NZ" smtClean="0"/>
              <a:pPr/>
              <a:t>‹#›</a:t>
            </a:fld>
            <a:endParaRPr lang="en-NZ"/>
          </a:p>
        </p:txBody>
      </p:sp>
    </p:spTree>
    <p:extLst>
      <p:ext uri="{BB962C8B-B14F-4D97-AF65-F5344CB8AC3E}">
        <p14:creationId xmlns:p14="http://schemas.microsoft.com/office/powerpoint/2010/main" val="30758278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25EC621D-1084-4CA5-A894-D4D57C63AD2B}" type="slidenum">
              <a:rPr lang="en-NZ" smtClean="0"/>
              <a:pPr/>
              <a:t>1</a:t>
            </a:fld>
            <a:endParaRPr lang="en-NZ"/>
          </a:p>
        </p:txBody>
      </p:sp>
    </p:spTree>
    <p:extLst>
      <p:ext uri="{BB962C8B-B14F-4D97-AF65-F5344CB8AC3E}">
        <p14:creationId xmlns:p14="http://schemas.microsoft.com/office/powerpoint/2010/main" val="41423654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Decision making is a challenge: small decisions like responding to a letter to participate in a lottery, accepting an offer to participate in an interest group.</a:t>
            </a:r>
          </a:p>
          <a:p>
            <a:endParaRPr lang="en-US" dirty="0" smtClean="0"/>
          </a:p>
          <a:p>
            <a:r>
              <a:rPr lang="en-US" dirty="0" smtClean="0"/>
              <a:t>2. Major decisions- related to finances, moving house</a:t>
            </a:r>
            <a:r>
              <a:rPr lang="en-US" dirty="0"/>
              <a:t>.</a:t>
            </a:r>
            <a:endParaRPr lang="en-US" dirty="0" smtClean="0"/>
          </a:p>
          <a:p>
            <a:endParaRPr lang="en-US" dirty="0" smtClean="0"/>
          </a:p>
          <a:p>
            <a:r>
              <a:rPr lang="en-US" dirty="0" smtClean="0"/>
              <a:t>3. Limited financial skills leaving themselves wide open to financial abuse. </a:t>
            </a:r>
            <a:endParaRPr lang="en-MY" dirty="0"/>
          </a:p>
        </p:txBody>
      </p:sp>
      <p:sp>
        <p:nvSpPr>
          <p:cNvPr id="4" name="Slide Number Placeholder 3"/>
          <p:cNvSpPr>
            <a:spLocks noGrp="1"/>
          </p:cNvSpPr>
          <p:nvPr>
            <p:ph type="sldNum" sz="quarter" idx="10"/>
          </p:nvPr>
        </p:nvSpPr>
        <p:spPr/>
        <p:txBody>
          <a:bodyPr/>
          <a:lstStyle/>
          <a:p>
            <a:fld id="{25EC621D-1084-4CA5-A894-D4D57C63AD2B}" type="slidenum">
              <a:rPr lang="en-NZ" smtClean="0"/>
              <a:pPr/>
              <a:t>10</a:t>
            </a:fld>
            <a:endParaRPr lang="en-NZ"/>
          </a:p>
        </p:txBody>
      </p:sp>
    </p:spTree>
    <p:extLst>
      <p:ext uri="{BB962C8B-B14F-4D97-AF65-F5344CB8AC3E}">
        <p14:creationId xmlns:p14="http://schemas.microsoft.com/office/powerpoint/2010/main" val="861232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25EC621D-1084-4CA5-A894-D4D57C63AD2B}" type="slidenum">
              <a:rPr lang="en-NZ" smtClean="0"/>
              <a:pPr/>
              <a:t>11</a:t>
            </a:fld>
            <a:endParaRPr lang="en-NZ"/>
          </a:p>
        </p:txBody>
      </p:sp>
    </p:spTree>
    <p:extLst>
      <p:ext uri="{BB962C8B-B14F-4D97-AF65-F5344CB8AC3E}">
        <p14:creationId xmlns:p14="http://schemas.microsoft.com/office/powerpoint/2010/main" val="20475485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a:r>
              <a:rPr lang="en-NZ" dirty="0" smtClean="0"/>
              <a:t>1. Contributing to Active Ageing</a:t>
            </a:r>
          </a:p>
          <a:p>
            <a:endParaRPr lang="en-MY" dirty="0"/>
          </a:p>
        </p:txBody>
      </p:sp>
      <p:sp>
        <p:nvSpPr>
          <p:cNvPr id="4" name="Slide Number Placeholder 3"/>
          <p:cNvSpPr>
            <a:spLocks noGrp="1"/>
          </p:cNvSpPr>
          <p:nvPr>
            <p:ph type="sldNum" sz="quarter" idx="10"/>
          </p:nvPr>
        </p:nvSpPr>
        <p:spPr/>
        <p:txBody>
          <a:bodyPr/>
          <a:lstStyle/>
          <a:p>
            <a:fld id="{25EC621D-1084-4CA5-A894-D4D57C63AD2B}" type="slidenum">
              <a:rPr lang="en-NZ" smtClean="0"/>
              <a:pPr/>
              <a:t>12</a:t>
            </a:fld>
            <a:endParaRPr lang="en-NZ"/>
          </a:p>
        </p:txBody>
      </p:sp>
    </p:spTree>
    <p:extLst>
      <p:ext uri="{BB962C8B-B14F-4D97-AF65-F5344CB8AC3E}">
        <p14:creationId xmlns:p14="http://schemas.microsoft.com/office/powerpoint/2010/main" val="26646826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25EC621D-1084-4CA5-A894-D4D57C63AD2B}" type="slidenum">
              <a:rPr lang="en-NZ" smtClean="0"/>
              <a:pPr/>
              <a:t>13</a:t>
            </a:fld>
            <a:endParaRPr lang="en-NZ"/>
          </a:p>
        </p:txBody>
      </p:sp>
    </p:spTree>
    <p:extLst>
      <p:ext uri="{BB962C8B-B14F-4D97-AF65-F5344CB8AC3E}">
        <p14:creationId xmlns:p14="http://schemas.microsoft.com/office/powerpoint/2010/main" val="3005161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5EC621D-1084-4CA5-A894-D4D57C63AD2B}" type="slidenum">
              <a:rPr lang="en-NZ" smtClean="0"/>
              <a:pPr/>
              <a:t>14</a:t>
            </a:fld>
            <a:endParaRPr lang="en-NZ"/>
          </a:p>
        </p:txBody>
      </p:sp>
    </p:spTree>
    <p:extLst>
      <p:ext uri="{BB962C8B-B14F-4D97-AF65-F5344CB8AC3E}">
        <p14:creationId xmlns:p14="http://schemas.microsoft.com/office/powerpoint/2010/main" val="4221271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5EC621D-1084-4CA5-A894-D4D57C63AD2B}" type="slidenum">
              <a:rPr lang="en-NZ" smtClean="0"/>
              <a:pPr/>
              <a:t>15</a:t>
            </a:fld>
            <a:endParaRPr lang="en-NZ"/>
          </a:p>
        </p:txBody>
      </p:sp>
    </p:spTree>
    <p:extLst>
      <p:ext uri="{BB962C8B-B14F-4D97-AF65-F5344CB8AC3E}">
        <p14:creationId xmlns:p14="http://schemas.microsoft.com/office/powerpoint/2010/main" val="30809802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5EC621D-1084-4CA5-A894-D4D57C63AD2B}" type="slidenum">
              <a:rPr lang="en-NZ" smtClean="0"/>
              <a:pPr/>
              <a:t>16</a:t>
            </a:fld>
            <a:endParaRPr lang="en-NZ"/>
          </a:p>
        </p:txBody>
      </p:sp>
    </p:spTree>
    <p:extLst>
      <p:ext uri="{BB962C8B-B14F-4D97-AF65-F5344CB8AC3E}">
        <p14:creationId xmlns:p14="http://schemas.microsoft.com/office/powerpoint/2010/main" val="34573878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5EC621D-1084-4CA5-A894-D4D57C63AD2B}" type="slidenum">
              <a:rPr lang="en-NZ" smtClean="0"/>
              <a:pPr/>
              <a:t>17</a:t>
            </a:fld>
            <a:endParaRPr lang="en-NZ"/>
          </a:p>
        </p:txBody>
      </p:sp>
    </p:spTree>
    <p:extLst>
      <p:ext uri="{BB962C8B-B14F-4D97-AF65-F5344CB8AC3E}">
        <p14:creationId xmlns:p14="http://schemas.microsoft.com/office/powerpoint/2010/main" val="26256173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a:r>
              <a:rPr lang="en-NZ" dirty="0" smtClean="0"/>
              <a:t>1. Contributing to Active Ageing</a:t>
            </a:r>
          </a:p>
          <a:p>
            <a:endParaRPr lang="en-MY" dirty="0"/>
          </a:p>
        </p:txBody>
      </p:sp>
      <p:sp>
        <p:nvSpPr>
          <p:cNvPr id="4" name="Slide Number Placeholder 3"/>
          <p:cNvSpPr>
            <a:spLocks noGrp="1"/>
          </p:cNvSpPr>
          <p:nvPr>
            <p:ph type="sldNum" sz="quarter" idx="10"/>
          </p:nvPr>
        </p:nvSpPr>
        <p:spPr/>
        <p:txBody>
          <a:bodyPr/>
          <a:lstStyle/>
          <a:p>
            <a:fld id="{25EC621D-1084-4CA5-A894-D4D57C63AD2B}" type="slidenum">
              <a:rPr lang="en-NZ" smtClean="0"/>
              <a:pPr/>
              <a:t>18</a:t>
            </a:fld>
            <a:endParaRPr lang="en-NZ"/>
          </a:p>
        </p:txBody>
      </p:sp>
    </p:spTree>
    <p:extLst>
      <p:ext uri="{BB962C8B-B14F-4D97-AF65-F5344CB8AC3E}">
        <p14:creationId xmlns:p14="http://schemas.microsoft.com/office/powerpoint/2010/main" val="26619654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5EC621D-1084-4CA5-A894-D4D57C63AD2B}" type="slidenum">
              <a:rPr lang="en-NZ" smtClean="0"/>
              <a:pPr/>
              <a:t>19</a:t>
            </a:fld>
            <a:endParaRPr lang="en-NZ"/>
          </a:p>
        </p:txBody>
      </p:sp>
    </p:spTree>
    <p:extLst>
      <p:ext uri="{BB962C8B-B14F-4D97-AF65-F5344CB8AC3E}">
        <p14:creationId xmlns:p14="http://schemas.microsoft.com/office/powerpoint/2010/main" val="3268615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Percent of people living alone. The denominator is “one person households” (private dwellings). It does NOT include people living in retirement villages, hospices, rest-homes… </a:t>
            </a:r>
          </a:p>
          <a:p>
            <a:endParaRPr lang="en-US" dirty="0" smtClean="0"/>
          </a:p>
          <a:p>
            <a:r>
              <a:rPr lang="en-US" dirty="0" smtClean="0"/>
              <a:t>2. Total one person households in NZ increased from 23% (22.9%) in 2001 to 24% (23.5%) in 2013. The percentages in the same year,  in age groups add up to 100%. </a:t>
            </a:r>
            <a:r>
              <a:rPr lang="en-US" dirty="0"/>
              <a:t> </a:t>
            </a:r>
            <a:r>
              <a:rPr lang="en-US" dirty="0" smtClean="0"/>
              <a:t>One person households are the fastest growing household type in NZ (</a:t>
            </a:r>
            <a:r>
              <a:rPr lang="en-US" dirty="0" err="1" smtClean="0"/>
              <a:t>Bascand</a:t>
            </a:r>
            <a:r>
              <a:rPr lang="en-US" dirty="0" smtClean="0"/>
              <a:t>, 2010). Household projections (2006 base) from Stats NZ shows that, o</a:t>
            </a:r>
            <a:r>
              <a:rPr lang="en-NZ" dirty="0" smtClean="0"/>
              <a:t>f </a:t>
            </a:r>
            <a:r>
              <a:rPr lang="en-NZ" dirty="0"/>
              <a:t>all people in one-person households, </a:t>
            </a:r>
            <a:r>
              <a:rPr lang="en-NZ" dirty="0" smtClean="0"/>
              <a:t>68 % (two thirds) will be </a:t>
            </a:r>
            <a:r>
              <a:rPr lang="en-NZ" dirty="0"/>
              <a:t>aged 55 years and over in 2031, compared with 59 percent in 2006</a:t>
            </a:r>
            <a:r>
              <a:rPr lang="en-US" dirty="0" smtClean="0"/>
              <a:t>.</a:t>
            </a:r>
          </a:p>
          <a:p>
            <a:endParaRPr lang="en-US" dirty="0" smtClean="0"/>
          </a:p>
          <a:p>
            <a:r>
              <a:rPr lang="en-US" dirty="0" smtClean="0"/>
              <a:t>3. Our observations support this: 45 to 64 year olds living alone and 65-84 year olds living alone are equal in 2013, 36% (a third). This means that when the middle aged living alone enter 65+ age category there will be a huge increase in 65+ living alone in the next 20 years.  But the 45 to 64 age group has been increasing in the living alone statistics, and carrying this into the 65+ age-group, means a huge increase. </a:t>
            </a:r>
          </a:p>
          <a:p>
            <a:endParaRPr lang="en-US" dirty="0" smtClean="0"/>
          </a:p>
          <a:p>
            <a:r>
              <a:rPr lang="en-US" dirty="0" smtClean="0"/>
              <a:t>4. Growth in numbers living alone is of course a hidden reason for the increasing demand for housing and the gap between the demand and supply. More people living alone means more housing,  more housing appliances, etc. </a:t>
            </a:r>
          </a:p>
          <a:p>
            <a:endParaRPr lang="en-US" dirty="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25EC621D-1084-4CA5-A894-D4D57C63AD2B}" type="slidenum">
              <a:rPr lang="en-NZ" smtClean="0"/>
              <a:pPr/>
              <a:t>2</a:t>
            </a:fld>
            <a:endParaRPr lang="en-NZ"/>
          </a:p>
        </p:txBody>
      </p:sp>
    </p:spTree>
    <p:extLst>
      <p:ext uri="{BB962C8B-B14F-4D97-AF65-F5344CB8AC3E}">
        <p14:creationId xmlns:p14="http://schemas.microsoft.com/office/powerpoint/2010/main" val="39849209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5EC621D-1084-4CA5-A894-D4D57C63AD2B}" type="slidenum">
              <a:rPr lang="en-NZ" smtClean="0"/>
              <a:pPr/>
              <a:t>20</a:t>
            </a:fld>
            <a:endParaRPr lang="en-NZ"/>
          </a:p>
        </p:txBody>
      </p:sp>
    </p:spTree>
    <p:extLst>
      <p:ext uri="{BB962C8B-B14F-4D97-AF65-F5344CB8AC3E}">
        <p14:creationId xmlns:p14="http://schemas.microsoft.com/office/powerpoint/2010/main" val="33303310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5EC621D-1084-4CA5-A894-D4D57C63AD2B}" type="slidenum">
              <a:rPr lang="en-NZ" smtClean="0"/>
              <a:pPr/>
              <a:t>21</a:t>
            </a:fld>
            <a:endParaRPr lang="en-NZ"/>
          </a:p>
        </p:txBody>
      </p:sp>
    </p:spTree>
    <p:extLst>
      <p:ext uri="{BB962C8B-B14F-4D97-AF65-F5344CB8AC3E}">
        <p14:creationId xmlns:p14="http://schemas.microsoft.com/office/powerpoint/2010/main" val="10477230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Total 65+ in 2013: 607,032 people of NZ population of 4,353, 198 million people (13.9%)</a:t>
            </a:r>
          </a:p>
          <a:p>
            <a:r>
              <a:rPr lang="en-US" dirty="0" smtClean="0"/>
              <a:t>Expected (65+) in 2031: 1.07 million (21%).</a:t>
            </a:r>
            <a:endParaRPr lang="en-MY" dirty="0"/>
          </a:p>
        </p:txBody>
      </p:sp>
      <p:sp>
        <p:nvSpPr>
          <p:cNvPr id="4" name="Slide Number Placeholder 3"/>
          <p:cNvSpPr>
            <a:spLocks noGrp="1"/>
          </p:cNvSpPr>
          <p:nvPr>
            <p:ph type="sldNum" sz="quarter" idx="10"/>
          </p:nvPr>
        </p:nvSpPr>
        <p:spPr/>
        <p:txBody>
          <a:bodyPr/>
          <a:lstStyle/>
          <a:p>
            <a:fld id="{25EC621D-1084-4CA5-A894-D4D57C63AD2B}" type="slidenum">
              <a:rPr lang="en-NZ" smtClean="0"/>
              <a:pPr/>
              <a:t>22</a:t>
            </a:fld>
            <a:endParaRPr lang="en-NZ"/>
          </a:p>
        </p:txBody>
      </p:sp>
    </p:spTree>
    <p:extLst>
      <p:ext uri="{BB962C8B-B14F-4D97-AF65-F5344CB8AC3E}">
        <p14:creationId xmlns:p14="http://schemas.microsoft.com/office/powerpoint/2010/main" val="30453360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NZ" dirty="0"/>
              <a:t>Gradual increase in the proportion of </a:t>
            </a:r>
            <a:r>
              <a:rPr lang="en-NZ" dirty="0" smtClean="0"/>
              <a:t>45-64 years living </a:t>
            </a:r>
            <a:r>
              <a:rPr lang="en-NZ" dirty="0"/>
              <a:t>alone, 30-36% from 2001-2013</a:t>
            </a:r>
            <a:r>
              <a:rPr lang="en-NZ" dirty="0" smtClean="0"/>
              <a:t>. A </a:t>
            </a:r>
            <a:r>
              <a:rPr lang="en-NZ" dirty="0"/>
              <a:t>6</a:t>
            </a:r>
            <a:r>
              <a:rPr lang="en-NZ" dirty="0" smtClean="0"/>
              <a:t>% increase </a:t>
            </a:r>
            <a:r>
              <a:rPr lang="en-NZ" dirty="0"/>
              <a:t>compared to  2% increase of 65+ in previous slide.</a:t>
            </a:r>
          </a:p>
          <a:p>
            <a:pPr marL="228600" indent="-228600">
              <a:buAutoNum type="arabicPeriod"/>
            </a:pPr>
            <a:endParaRPr lang="en-NZ" dirty="0"/>
          </a:p>
          <a:p>
            <a:pPr marL="228600" indent="-228600">
              <a:buAutoNum type="arabicPeriod"/>
            </a:pPr>
            <a:r>
              <a:rPr lang="en-NZ" dirty="0"/>
              <a:t>Women form a slightly larger portion of </a:t>
            </a:r>
            <a:r>
              <a:rPr lang="en-NZ" dirty="0" smtClean="0"/>
              <a:t>the 45-64 years  </a:t>
            </a:r>
            <a:r>
              <a:rPr lang="en-NZ" dirty="0"/>
              <a:t>living alone </a:t>
            </a:r>
            <a:r>
              <a:rPr lang="en-NZ" dirty="0" smtClean="0"/>
              <a:t>(52%), </a:t>
            </a:r>
            <a:r>
              <a:rPr lang="en-NZ" dirty="0"/>
              <a:t>although the percent is </a:t>
            </a:r>
            <a:r>
              <a:rPr lang="en-NZ" dirty="0" smtClean="0"/>
              <a:t>decreasing</a:t>
            </a:r>
            <a:r>
              <a:rPr lang="en-NZ" dirty="0"/>
              <a:t>. </a:t>
            </a:r>
            <a:r>
              <a:rPr lang="en-NZ" dirty="0" smtClean="0"/>
              <a:t>But the </a:t>
            </a:r>
            <a:r>
              <a:rPr lang="en-NZ" dirty="0"/>
              <a:t>percent of </a:t>
            </a:r>
            <a:r>
              <a:rPr lang="en-NZ" dirty="0" smtClean="0"/>
              <a:t>men 45-64 years </a:t>
            </a:r>
            <a:r>
              <a:rPr lang="en-NZ" dirty="0"/>
              <a:t>living alone is gradually increasing from 46-48% from 2001-2013. </a:t>
            </a:r>
            <a:endParaRPr lang="en-NZ" dirty="0" smtClean="0"/>
          </a:p>
          <a:p>
            <a:pPr marL="228600" indent="-228600">
              <a:buAutoNum type="arabicPeriod"/>
            </a:pPr>
            <a:endParaRPr lang="en-NZ" dirty="0" smtClean="0"/>
          </a:p>
          <a:p>
            <a:pPr marL="228600" indent="-228600">
              <a:buAutoNum type="arabicPeriod"/>
            </a:pPr>
            <a:r>
              <a:rPr lang="en-NZ" dirty="0" smtClean="0"/>
              <a:t>In NZ, the increasing trend of living alone, especially for men are </a:t>
            </a:r>
            <a:r>
              <a:rPr lang="en-NZ" dirty="0"/>
              <a:t>associated with increased rates of </a:t>
            </a:r>
            <a:r>
              <a:rPr lang="en-NZ" dirty="0" smtClean="0"/>
              <a:t>marriage dissolution</a:t>
            </a:r>
            <a:r>
              <a:rPr lang="en-NZ" dirty="0"/>
              <a:t>, decreasing rates of people forming partnerships, and lower fertility </a:t>
            </a:r>
            <a:r>
              <a:rPr lang="en-NZ" dirty="0" smtClean="0"/>
              <a:t>rates (</a:t>
            </a:r>
            <a:r>
              <a:rPr lang="en-NZ" dirty="0" err="1" smtClean="0"/>
              <a:t>Bascand</a:t>
            </a:r>
            <a:r>
              <a:rPr lang="en-NZ" dirty="0" smtClean="0"/>
              <a:t>, 2010). </a:t>
            </a:r>
            <a:r>
              <a:rPr lang="en-NZ" dirty="0"/>
              <a:t>Possible reasons for living alone for both men and </a:t>
            </a:r>
            <a:r>
              <a:rPr lang="en-NZ" dirty="0" smtClean="0"/>
              <a:t>women from </a:t>
            </a:r>
            <a:r>
              <a:rPr lang="en-NZ" dirty="0"/>
              <a:t>other countries such as UK  </a:t>
            </a:r>
            <a:r>
              <a:rPr lang="en-NZ" dirty="0" smtClean="0"/>
              <a:t>include </a:t>
            </a:r>
            <a:r>
              <a:rPr lang="en-NZ" dirty="0"/>
              <a:t>late marriage, divorce, never married, work away from family.</a:t>
            </a:r>
          </a:p>
        </p:txBody>
      </p:sp>
      <p:sp>
        <p:nvSpPr>
          <p:cNvPr id="4" name="Slide Number Placeholder 3"/>
          <p:cNvSpPr>
            <a:spLocks noGrp="1"/>
          </p:cNvSpPr>
          <p:nvPr>
            <p:ph type="sldNum" sz="quarter" idx="10"/>
          </p:nvPr>
        </p:nvSpPr>
        <p:spPr/>
        <p:txBody>
          <a:bodyPr/>
          <a:lstStyle/>
          <a:p>
            <a:fld id="{25EC621D-1084-4CA5-A894-D4D57C63AD2B}" type="slidenum">
              <a:rPr lang="en-NZ" smtClean="0"/>
              <a:pPr/>
              <a:t>23</a:t>
            </a:fld>
            <a:endParaRPr lang="en-NZ"/>
          </a:p>
        </p:txBody>
      </p:sp>
    </p:spTree>
    <p:extLst>
      <p:ext uri="{BB962C8B-B14F-4D97-AF65-F5344CB8AC3E}">
        <p14:creationId xmlns:p14="http://schemas.microsoft.com/office/powerpoint/2010/main" val="5480231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5EC621D-1084-4CA5-A894-D4D57C63AD2B}" type="slidenum">
              <a:rPr lang="en-NZ" smtClean="0"/>
              <a:pPr/>
              <a:t>24</a:t>
            </a:fld>
            <a:endParaRPr lang="en-NZ"/>
          </a:p>
        </p:txBody>
      </p:sp>
    </p:spTree>
    <p:extLst>
      <p:ext uri="{BB962C8B-B14F-4D97-AF65-F5344CB8AC3E}">
        <p14:creationId xmlns:p14="http://schemas.microsoft.com/office/powerpoint/2010/main" val="9265946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The % of older people living alone as a % of older people living in private dwellings is not very different over the regions. The range is only: Auckland region (24%, lowest), to West Coast region (34%, highest) and Nelson (33%).</a:t>
            </a:r>
          </a:p>
          <a:p>
            <a:pPr marL="228600" indent="-228600">
              <a:buAutoNum type="arabicPeriod"/>
            </a:pPr>
            <a:endParaRPr lang="en-US" dirty="0" smtClean="0"/>
          </a:p>
          <a:p>
            <a:pPr marL="228600" indent="-228600">
              <a:buAutoNum type="arabicPeriod"/>
            </a:pPr>
            <a:r>
              <a:rPr lang="en-US" dirty="0" smtClean="0"/>
              <a:t>Older people living alone highest in West Coast (34%) followed by Nelson (33%). </a:t>
            </a:r>
            <a:r>
              <a:rPr lang="en-US" dirty="0" err="1" smtClean="0"/>
              <a:t>Otago</a:t>
            </a:r>
            <a:r>
              <a:rPr lang="en-US" dirty="0" smtClean="0"/>
              <a:t>, Southland, </a:t>
            </a:r>
            <a:r>
              <a:rPr lang="en-US" dirty="0" err="1" smtClean="0"/>
              <a:t>Taranaki</a:t>
            </a:r>
            <a:r>
              <a:rPr lang="en-US" dirty="0" smtClean="0"/>
              <a:t> &amp; </a:t>
            </a:r>
            <a:r>
              <a:rPr lang="en-US" dirty="0" err="1" smtClean="0"/>
              <a:t>Manawatu</a:t>
            </a:r>
            <a:r>
              <a:rPr lang="en-US" dirty="0" smtClean="0"/>
              <a:t>-Wanganui (32% in all 4 region).</a:t>
            </a:r>
          </a:p>
          <a:p>
            <a:pPr marL="228600" indent="-228600">
              <a:buAutoNum type="arabicPeriod"/>
            </a:pPr>
            <a:endParaRPr lang="en-US" dirty="0" smtClean="0"/>
          </a:p>
          <a:p>
            <a:endParaRPr lang="en-MY" dirty="0"/>
          </a:p>
        </p:txBody>
      </p:sp>
      <p:sp>
        <p:nvSpPr>
          <p:cNvPr id="4" name="Slide Number Placeholder 3"/>
          <p:cNvSpPr>
            <a:spLocks noGrp="1"/>
          </p:cNvSpPr>
          <p:nvPr>
            <p:ph type="sldNum" sz="quarter" idx="10"/>
          </p:nvPr>
        </p:nvSpPr>
        <p:spPr/>
        <p:txBody>
          <a:bodyPr/>
          <a:lstStyle/>
          <a:p>
            <a:fld id="{25EC621D-1084-4CA5-A894-D4D57C63AD2B}" type="slidenum">
              <a:rPr lang="en-NZ" smtClean="0"/>
              <a:pPr/>
              <a:t>25</a:t>
            </a:fld>
            <a:endParaRPr lang="en-NZ"/>
          </a:p>
        </p:txBody>
      </p:sp>
    </p:spTree>
    <p:extLst>
      <p:ext uri="{BB962C8B-B14F-4D97-AF65-F5344CB8AC3E}">
        <p14:creationId xmlns:p14="http://schemas.microsoft.com/office/powerpoint/2010/main" val="1468297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a:t>1. Gradual increase </a:t>
            </a:r>
            <a:r>
              <a:rPr lang="en-NZ" dirty="0" smtClean="0"/>
              <a:t>of </a:t>
            </a:r>
            <a:r>
              <a:rPr lang="en-NZ" dirty="0"/>
              <a:t>older people </a:t>
            </a:r>
            <a:r>
              <a:rPr lang="en-NZ" dirty="0" smtClean="0"/>
              <a:t>65+ living </a:t>
            </a:r>
            <a:r>
              <a:rPr lang="en-NZ" dirty="0"/>
              <a:t>alone, 42-44% from 2001-2013</a:t>
            </a:r>
            <a:r>
              <a:rPr lang="en-NZ" dirty="0" smtClean="0"/>
              <a:t>. In absolute numbers, the number of older people living alone increased from 129, 852 in 2001 to 157, 173 in 2013)</a:t>
            </a:r>
            <a:endParaRPr lang="en-NZ" dirty="0"/>
          </a:p>
          <a:p>
            <a:endParaRPr lang="en-NZ" dirty="0"/>
          </a:p>
          <a:p>
            <a:r>
              <a:rPr lang="en-NZ" dirty="0"/>
              <a:t>2. Women continue to form the larger portion of older people living alone (69%), although the percent is deceasing. This is because of shrinking of the gender gap in life expectancy.  Even though the gender gap in life-expectancy at 65 years has decreased from 3.3 to 2.4 years between 2000-2 and 2010-12 (and at 85 years from 1.3 to 0.9), most older women can expect to outlive their husbands.</a:t>
            </a:r>
          </a:p>
          <a:p>
            <a:endParaRPr lang="en-NZ" dirty="0"/>
          </a:p>
          <a:p>
            <a:r>
              <a:rPr lang="en-NZ" dirty="0"/>
              <a:t>3. The percent of men living alone is gradually increasing from 27-31% from 2001-2013. Is this a reflection of a </a:t>
            </a:r>
            <a:r>
              <a:rPr lang="en-NZ" dirty="0" smtClean="0"/>
              <a:t>preference </a:t>
            </a:r>
            <a:r>
              <a:rPr lang="en-NZ" dirty="0"/>
              <a:t>to live alone by men?</a:t>
            </a:r>
            <a:endParaRPr lang="en-MY" dirty="0"/>
          </a:p>
        </p:txBody>
      </p:sp>
      <p:sp>
        <p:nvSpPr>
          <p:cNvPr id="4" name="Slide Number Placeholder 3"/>
          <p:cNvSpPr>
            <a:spLocks noGrp="1"/>
          </p:cNvSpPr>
          <p:nvPr>
            <p:ph type="sldNum" sz="quarter" idx="10"/>
          </p:nvPr>
        </p:nvSpPr>
        <p:spPr/>
        <p:txBody>
          <a:bodyPr/>
          <a:lstStyle/>
          <a:p>
            <a:fld id="{25EC621D-1084-4CA5-A894-D4D57C63AD2B}" type="slidenum">
              <a:rPr lang="en-NZ" smtClean="0"/>
              <a:pPr/>
              <a:t>3</a:t>
            </a:fld>
            <a:endParaRPr lang="en-NZ"/>
          </a:p>
        </p:txBody>
      </p:sp>
    </p:spTree>
    <p:extLst>
      <p:ext uri="{BB962C8B-B14F-4D97-AF65-F5344CB8AC3E}">
        <p14:creationId xmlns:p14="http://schemas.microsoft.com/office/powerpoint/2010/main" val="25554544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45 to 64 year olds, to 65+ living alone, increase from 36% to 44%.</a:t>
            </a:r>
          </a:p>
          <a:p>
            <a:pPr marL="228600" indent="-228600">
              <a:buAutoNum type="arabicPeriod"/>
            </a:pPr>
            <a:endParaRPr lang="en-US" dirty="0" smtClean="0"/>
          </a:p>
          <a:p>
            <a:r>
              <a:rPr lang="en-US" dirty="0" smtClean="0"/>
              <a:t>2. Females are a large proportion of people living alone, both among middle aged and 65+. 52% in 45 to 64 year olds, and 69% in 65+ age group in 2013.</a:t>
            </a:r>
          </a:p>
          <a:p>
            <a:endParaRPr lang="en-US" dirty="0" smtClean="0"/>
          </a:p>
          <a:p>
            <a:r>
              <a:rPr lang="en-US" dirty="0" smtClean="0"/>
              <a:t>Although the proportion of women living alone are decreasing slowly in both age groups group, there will continue to be a </a:t>
            </a:r>
            <a:r>
              <a:rPr lang="en-US" dirty="0" err="1" smtClean="0"/>
              <a:t>feminisation</a:t>
            </a:r>
            <a:r>
              <a:rPr lang="en-US" dirty="0" smtClean="0"/>
              <a:t> of older people living alone- the gap  between men and women living alone is still quite wide. The closing of the gap is because of improving life expectancy of men allowing more women to have their spouses living with them. </a:t>
            </a:r>
          </a:p>
          <a:p>
            <a:endParaRPr lang="en-US" dirty="0" smtClean="0"/>
          </a:p>
          <a:p>
            <a:r>
              <a:rPr lang="en-US" dirty="0"/>
              <a:t>3</a:t>
            </a:r>
            <a:r>
              <a:rPr lang="en-US" dirty="0" smtClean="0"/>
              <a:t>. There is an increase of men living alone in both middle age (46-48%) and 65+ (27-31%). And with the middle age cohort moving into 65+- there will be more older men living alone further closing gap between men and women living alone.  </a:t>
            </a:r>
          </a:p>
          <a:p>
            <a:endParaRPr lang="en-US" dirty="0" smtClean="0"/>
          </a:p>
          <a:p>
            <a:r>
              <a:rPr lang="en-US" dirty="0"/>
              <a:t>4</a:t>
            </a:r>
            <a:r>
              <a:rPr lang="en-US" dirty="0" smtClean="0"/>
              <a:t>. More middle aged men live alone by choice? Enter 65+ and continue to live alone by choice? Will the trend continue in old age?</a:t>
            </a:r>
            <a:endParaRPr lang="en-MY" dirty="0"/>
          </a:p>
        </p:txBody>
      </p:sp>
      <p:sp>
        <p:nvSpPr>
          <p:cNvPr id="4" name="Slide Number Placeholder 3"/>
          <p:cNvSpPr>
            <a:spLocks noGrp="1"/>
          </p:cNvSpPr>
          <p:nvPr>
            <p:ph type="sldNum" sz="quarter" idx="10"/>
          </p:nvPr>
        </p:nvSpPr>
        <p:spPr/>
        <p:txBody>
          <a:bodyPr/>
          <a:lstStyle/>
          <a:p>
            <a:fld id="{25EC621D-1084-4CA5-A894-D4D57C63AD2B}" type="slidenum">
              <a:rPr lang="en-NZ" smtClean="0"/>
              <a:pPr/>
              <a:t>4</a:t>
            </a:fld>
            <a:endParaRPr lang="en-NZ"/>
          </a:p>
        </p:txBody>
      </p:sp>
    </p:spTree>
    <p:extLst>
      <p:ext uri="{BB962C8B-B14F-4D97-AF65-F5344CB8AC3E}">
        <p14:creationId xmlns:p14="http://schemas.microsoft.com/office/powerpoint/2010/main" val="218144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“Other ethnicities” include </a:t>
            </a:r>
            <a:r>
              <a:rPr lang="en-MY" dirty="0" smtClean="0"/>
              <a:t>Pacific, Asian, Middle Eastern/Latin American (MELAA), “other” and “not elsewhere included”.</a:t>
            </a:r>
            <a:endParaRPr lang="en-US" dirty="0" smtClean="0"/>
          </a:p>
          <a:p>
            <a:r>
              <a:rPr lang="en-US" dirty="0" smtClean="0"/>
              <a:t>			2001	2006	2013</a:t>
            </a:r>
            <a:endParaRPr lang="en-MY" dirty="0" smtClean="0"/>
          </a:p>
          <a:p>
            <a:r>
              <a:rPr lang="en-MY" dirty="0" smtClean="0"/>
              <a:t>65+ Total (other ethnicities) 		18,141 	27,174 	42,909 </a:t>
            </a:r>
          </a:p>
          <a:p>
            <a:r>
              <a:rPr lang="en-MY" dirty="0" smtClean="0"/>
              <a:t>65+ Living alone (other ethnicities)  	1,650 	12,870	 5,547 </a:t>
            </a:r>
          </a:p>
          <a:p>
            <a:r>
              <a:rPr lang="en-MY" dirty="0" smtClean="0"/>
              <a:t>%  of 65+ Living alone 		9% 	47% 	13% </a:t>
            </a:r>
          </a:p>
          <a:p>
            <a:endParaRPr lang="en-US" dirty="0" smtClean="0"/>
          </a:p>
          <a:p>
            <a:r>
              <a:rPr lang="en-US" dirty="0" smtClean="0"/>
              <a:t>The figure for  65+ “other ethnicities” for </a:t>
            </a:r>
            <a:r>
              <a:rPr lang="en-US" u="sng" dirty="0" smtClean="0"/>
              <a:t>2006</a:t>
            </a:r>
            <a:r>
              <a:rPr lang="en-US" dirty="0" smtClean="0"/>
              <a:t> is very high. The sharp increase in the trend cannot be explained. So it is not shown in the graph.</a:t>
            </a:r>
          </a:p>
          <a:p>
            <a:endParaRPr lang="en-US" dirty="0" smtClean="0"/>
          </a:p>
          <a:p>
            <a:r>
              <a:rPr lang="en-US" dirty="0" smtClean="0"/>
              <a:t>2. Living alone is equally prevalent among Maori older people. 28% older European live alone and 25% of older Maori lived alone in 2013. </a:t>
            </a:r>
          </a:p>
          <a:p>
            <a:endParaRPr lang="en-US" dirty="0" smtClean="0"/>
          </a:p>
          <a:p>
            <a:r>
              <a:rPr lang="en-US" dirty="0" smtClean="0"/>
              <a:t>3. When European and other ethnicities (“non-Maori”) are combined,  25% Maori live alone and 26.1% Non-Maori live alone.</a:t>
            </a:r>
          </a:p>
          <a:p>
            <a:endParaRPr lang="en-US" dirty="0" smtClean="0"/>
          </a:p>
          <a:p>
            <a:r>
              <a:rPr lang="en-MY" dirty="0" smtClean="0"/>
              <a:t>.</a:t>
            </a:r>
            <a:endParaRPr lang="en-MY" dirty="0"/>
          </a:p>
        </p:txBody>
      </p:sp>
      <p:sp>
        <p:nvSpPr>
          <p:cNvPr id="4" name="Slide Number Placeholder 3"/>
          <p:cNvSpPr>
            <a:spLocks noGrp="1"/>
          </p:cNvSpPr>
          <p:nvPr>
            <p:ph type="sldNum" sz="quarter" idx="10"/>
          </p:nvPr>
        </p:nvSpPr>
        <p:spPr/>
        <p:txBody>
          <a:bodyPr/>
          <a:lstStyle/>
          <a:p>
            <a:fld id="{25EC621D-1084-4CA5-A894-D4D57C63AD2B}" type="slidenum">
              <a:rPr lang="en-NZ" smtClean="0"/>
              <a:pPr/>
              <a:t>5</a:t>
            </a:fld>
            <a:endParaRPr lang="en-NZ"/>
          </a:p>
        </p:txBody>
      </p:sp>
    </p:spTree>
    <p:extLst>
      <p:ext uri="{BB962C8B-B14F-4D97-AF65-F5344CB8AC3E}">
        <p14:creationId xmlns:p14="http://schemas.microsoft.com/office/powerpoint/2010/main" val="13352027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713" y="0"/>
            <a:ext cx="6284912" cy="4714875"/>
          </a:xfrm>
        </p:spPr>
      </p:sp>
      <p:sp>
        <p:nvSpPr>
          <p:cNvPr id="3" name="Notes Placeholder 2"/>
          <p:cNvSpPr>
            <a:spLocks noGrp="1"/>
          </p:cNvSpPr>
          <p:nvPr>
            <p:ph type="body" idx="1"/>
          </p:nvPr>
        </p:nvSpPr>
        <p:spPr>
          <a:xfrm>
            <a:off x="679768" y="5035327"/>
            <a:ext cx="5438140" cy="4146813"/>
          </a:xfrm>
        </p:spPr>
        <p:txBody>
          <a:bodyPr>
            <a:normAutofit/>
          </a:bodyPr>
          <a:lstStyle/>
          <a:p>
            <a:r>
              <a:rPr lang="en-US" dirty="0" smtClean="0"/>
              <a:t>1. </a:t>
            </a:r>
            <a:r>
              <a:rPr lang="en-US" dirty="0"/>
              <a:t>1. The highest % of older people living alone (as a % of all old people living alone in NZ) are in Auckland (23%), Canterbury (14%), and  Wellington (11%).</a:t>
            </a:r>
          </a:p>
          <a:p>
            <a:endParaRPr lang="en-US" dirty="0"/>
          </a:p>
          <a:p>
            <a:r>
              <a:rPr lang="en-US" dirty="0"/>
              <a:t>2. The lowest % is: </a:t>
            </a:r>
            <a:r>
              <a:rPr lang="en-US" dirty="0" err="1"/>
              <a:t>Gisborne</a:t>
            </a:r>
            <a:r>
              <a:rPr lang="en-US" dirty="0"/>
              <a:t> (1%), Tasman (1%), Nelson (1%), </a:t>
            </a:r>
            <a:r>
              <a:rPr lang="en-US" dirty="0" err="1"/>
              <a:t>Malborough</a:t>
            </a:r>
            <a:r>
              <a:rPr lang="en-US" dirty="0"/>
              <a:t> (1%), West coast (1%), Southland (6%). </a:t>
            </a:r>
          </a:p>
          <a:p>
            <a:endParaRPr lang="en-US" dirty="0"/>
          </a:p>
          <a:p>
            <a:r>
              <a:rPr lang="en-US" dirty="0"/>
              <a:t>3. Areas between 2 and 10% are: Waikato (10%), Bay of Plenty (8%), </a:t>
            </a:r>
            <a:r>
              <a:rPr lang="en-US" dirty="0" err="1"/>
              <a:t>Manawatu</a:t>
            </a:r>
            <a:r>
              <a:rPr lang="en-US" dirty="0"/>
              <a:t>-Wanganui  (7%), </a:t>
            </a:r>
            <a:r>
              <a:rPr lang="en-US" dirty="0" err="1"/>
              <a:t>Otagao</a:t>
            </a:r>
            <a:r>
              <a:rPr lang="en-US" dirty="0"/>
              <a:t> (6%), Northland (5%),Hawkes Bay (5%), </a:t>
            </a:r>
            <a:r>
              <a:rPr lang="en-US" dirty="0" err="1"/>
              <a:t>Tranaki</a:t>
            </a:r>
            <a:r>
              <a:rPr lang="en-US" dirty="0"/>
              <a:t> (5%). </a:t>
            </a:r>
            <a:endParaRPr lang="en-MY" dirty="0"/>
          </a:p>
        </p:txBody>
      </p:sp>
      <p:sp>
        <p:nvSpPr>
          <p:cNvPr id="4" name="Slide Number Placeholder 3"/>
          <p:cNvSpPr>
            <a:spLocks noGrp="1"/>
          </p:cNvSpPr>
          <p:nvPr>
            <p:ph type="sldNum" sz="quarter" idx="10"/>
          </p:nvPr>
        </p:nvSpPr>
        <p:spPr/>
        <p:txBody>
          <a:bodyPr/>
          <a:lstStyle/>
          <a:p>
            <a:fld id="{25EC621D-1084-4CA5-A894-D4D57C63AD2B}" type="slidenum">
              <a:rPr lang="en-NZ" smtClean="0"/>
              <a:pPr/>
              <a:t>6</a:t>
            </a:fld>
            <a:endParaRPr lang="en-NZ"/>
          </a:p>
        </p:txBody>
      </p:sp>
    </p:spTree>
    <p:extLst>
      <p:ext uri="{BB962C8B-B14F-4D97-AF65-F5344CB8AC3E}">
        <p14:creationId xmlns:p14="http://schemas.microsoft.com/office/powerpoint/2010/main" val="3939701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1. Having looked at the demography of older people who live alone, why would they live alone?</a:t>
            </a:r>
            <a:endParaRPr lang="en-NZ" dirty="0"/>
          </a:p>
        </p:txBody>
      </p:sp>
      <p:sp>
        <p:nvSpPr>
          <p:cNvPr id="4" name="Slide Number Placeholder 3"/>
          <p:cNvSpPr>
            <a:spLocks noGrp="1"/>
          </p:cNvSpPr>
          <p:nvPr>
            <p:ph type="sldNum" sz="quarter" idx="10"/>
          </p:nvPr>
        </p:nvSpPr>
        <p:spPr/>
        <p:txBody>
          <a:bodyPr/>
          <a:lstStyle/>
          <a:p>
            <a:fld id="{25EC621D-1084-4CA5-A894-D4D57C63AD2B}" type="slidenum">
              <a:rPr lang="en-NZ" smtClean="0"/>
              <a:pPr/>
              <a:t>7</a:t>
            </a:fld>
            <a:endParaRPr lang="en-NZ"/>
          </a:p>
        </p:txBody>
      </p:sp>
    </p:spTree>
    <p:extLst>
      <p:ext uri="{BB962C8B-B14F-4D97-AF65-F5344CB8AC3E}">
        <p14:creationId xmlns:p14="http://schemas.microsoft.com/office/powerpoint/2010/main" val="41002583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MY" dirty="0" smtClean="0"/>
              <a:t>The</a:t>
            </a:r>
            <a:r>
              <a:rPr lang="en-MY" baseline="0" dirty="0" smtClean="0"/>
              <a:t> older gentleman, dressed in a suit for the interview, introducing me to this very large teddy bear, who sat on the sofa with him to watch TV. </a:t>
            </a:r>
          </a:p>
          <a:p>
            <a:pPr marL="228600" indent="-228600">
              <a:buAutoNum type="arabicPeriod"/>
            </a:pPr>
            <a:r>
              <a:rPr lang="en-MY" baseline="0" dirty="0" smtClean="0"/>
              <a:t>No 5 – 1/3, 1/3, 1/3. </a:t>
            </a:r>
            <a:endParaRPr lang="en-MY" dirty="0"/>
          </a:p>
        </p:txBody>
      </p:sp>
      <p:sp>
        <p:nvSpPr>
          <p:cNvPr id="4" name="Slide Number Placeholder 3"/>
          <p:cNvSpPr>
            <a:spLocks noGrp="1"/>
          </p:cNvSpPr>
          <p:nvPr>
            <p:ph type="sldNum" sz="quarter" idx="10"/>
          </p:nvPr>
        </p:nvSpPr>
        <p:spPr/>
        <p:txBody>
          <a:bodyPr/>
          <a:lstStyle/>
          <a:p>
            <a:fld id="{25EC621D-1084-4CA5-A894-D4D57C63AD2B}" type="slidenum">
              <a:rPr lang="en-NZ" smtClean="0"/>
              <a:pPr/>
              <a:t>8</a:t>
            </a:fld>
            <a:endParaRPr lang="en-NZ"/>
          </a:p>
        </p:txBody>
      </p:sp>
    </p:spTree>
    <p:extLst>
      <p:ext uri="{BB962C8B-B14F-4D97-AF65-F5344CB8AC3E}">
        <p14:creationId xmlns:p14="http://schemas.microsoft.com/office/powerpoint/2010/main" val="29112823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1. San</a:t>
            </a:r>
            <a:r>
              <a:rPr lang="en-NZ" baseline="0" dirty="0" smtClean="0"/>
              <a:t> Francisco?</a:t>
            </a:r>
            <a:endParaRPr lang="en-NZ" dirty="0"/>
          </a:p>
        </p:txBody>
      </p:sp>
      <p:sp>
        <p:nvSpPr>
          <p:cNvPr id="4" name="Slide Number Placeholder 3"/>
          <p:cNvSpPr>
            <a:spLocks noGrp="1"/>
          </p:cNvSpPr>
          <p:nvPr>
            <p:ph type="sldNum" sz="quarter" idx="10"/>
          </p:nvPr>
        </p:nvSpPr>
        <p:spPr/>
        <p:txBody>
          <a:bodyPr/>
          <a:lstStyle/>
          <a:p>
            <a:fld id="{25EC621D-1084-4CA5-A894-D4D57C63AD2B}" type="slidenum">
              <a:rPr lang="en-NZ" smtClean="0"/>
              <a:pPr/>
              <a:t>9</a:t>
            </a:fld>
            <a:endParaRPr lang="en-NZ"/>
          </a:p>
        </p:txBody>
      </p:sp>
    </p:spTree>
    <p:extLst>
      <p:ext uri="{BB962C8B-B14F-4D97-AF65-F5344CB8AC3E}">
        <p14:creationId xmlns:p14="http://schemas.microsoft.com/office/powerpoint/2010/main" val="424109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4159324" y="2092828"/>
            <a:ext cx="4752975" cy="4176737"/>
          </a:xfrm>
          <a:prstGeom prst="rect">
            <a:avLst/>
          </a:prstGeom>
          <a:ln w="76200">
            <a:solidFill>
              <a:schemeClr val="bg1"/>
            </a:solidFill>
            <a:miter lim="800000"/>
          </a:ln>
          <a:effectLst>
            <a:outerShdw blurRad="63500" sx="102000" sy="102000" algn="ctr" rotWithShape="0">
              <a:prstClr val="black">
                <a:alpha val="40000"/>
              </a:prstClr>
            </a:outerShdw>
          </a:effectLst>
        </p:spPr>
        <p:txBody>
          <a:bodyPr/>
          <a:lstStyle>
            <a:lvl1pPr marL="0" indent="0">
              <a:buNone/>
              <a:defRPr sz="2000"/>
            </a:lvl1pPr>
          </a:lstStyle>
          <a:p>
            <a:r>
              <a:rPr lang="en-US" smtClean="0"/>
              <a:t>Click icon to add picture</a:t>
            </a:r>
            <a:endParaRPr lang="en-NZ" dirty="0"/>
          </a:p>
        </p:txBody>
      </p:sp>
      <p:sp>
        <p:nvSpPr>
          <p:cNvPr id="3" name="Text Placeholder 2"/>
          <p:cNvSpPr>
            <a:spLocks noGrp="1"/>
          </p:cNvSpPr>
          <p:nvPr>
            <p:ph type="body" sz="quarter" idx="14" hasCustomPrompt="1"/>
          </p:nvPr>
        </p:nvSpPr>
        <p:spPr>
          <a:xfrm>
            <a:off x="1201738" y="2924944"/>
            <a:ext cx="2938462" cy="504825"/>
          </a:xfrm>
          <a:prstGeom prst="rect">
            <a:avLst/>
          </a:prstGeom>
        </p:spPr>
        <p:txBody>
          <a:bodyPr/>
          <a:lstStyle>
            <a:lvl1pPr marL="0" indent="0">
              <a:buNone/>
              <a:defRPr sz="2000" b="1"/>
            </a:lvl1pPr>
          </a:lstStyle>
          <a:p>
            <a:pPr lvl="0"/>
            <a:r>
              <a:rPr lang="en-US" dirty="0" smtClean="0"/>
              <a:t>Your name</a:t>
            </a:r>
            <a:endParaRPr lang="en-NZ" dirty="0"/>
          </a:p>
        </p:txBody>
      </p:sp>
      <p:sp>
        <p:nvSpPr>
          <p:cNvPr id="11" name="Text Placeholder 2"/>
          <p:cNvSpPr>
            <a:spLocks noGrp="1"/>
          </p:cNvSpPr>
          <p:nvPr>
            <p:ph type="body" sz="quarter" idx="15" hasCustomPrompt="1"/>
          </p:nvPr>
        </p:nvSpPr>
        <p:spPr>
          <a:xfrm>
            <a:off x="1202432" y="3429446"/>
            <a:ext cx="2938462" cy="504825"/>
          </a:xfrm>
          <a:prstGeom prst="rect">
            <a:avLst/>
          </a:prstGeom>
        </p:spPr>
        <p:txBody>
          <a:bodyPr/>
          <a:lstStyle>
            <a:lvl1pPr marL="0" indent="0">
              <a:buNone/>
              <a:defRPr sz="2000" b="0"/>
            </a:lvl1pPr>
          </a:lstStyle>
          <a:p>
            <a:pPr lvl="0"/>
            <a:r>
              <a:rPr lang="en-US" dirty="0" smtClean="0"/>
              <a:t>Your title</a:t>
            </a:r>
            <a:endParaRPr lang="en-NZ" dirty="0"/>
          </a:p>
        </p:txBody>
      </p:sp>
      <p:sp>
        <p:nvSpPr>
          <p:cNvPr id="5" name="Title 4"/>
          <p:cNvSpPr>
            <a:spLocks noGrp="1"/>
          </p:cNvSpPr>
          <p:nvPr>
            <p:ph type="title"/>
          </p:nvPr>
        </p:nvSpPr>
        <p:spPr>
          <a:xfrm>
            <a:off x="1202432" y="831850"/>
            <a:ext cx="7484368" cy="508918"/>
          </a:xfrm>
          <a:prstGeom prst="rect">
            <a:avLst/>
          </a:prstGeom>
        </p:spPr>
        <p:txBody>
          <a:bodyPr/>
          <a:lstStyle>
            <a:lvl1pPr>
              <a:defRPr b="1"/>
            </a:lvl1pPr>
          </a:lstStyle>
          <a:p>
            <a:r>
              <a:rPr lang="en-US" smtClean="0"/>
              <a:t>Click to edit Master title style</a:t>
            </a:r>
            <a:endParaRPr lang="en-NZ" dirty="0"/>
          </a:p>
        </p:txBody>
      </p:sp>
      <p:sp>
        <p:nvSpPr>
          <p:cNvPr id="8" name="Text Placeholder 7"/>
          <p:cNvSpPr>
            <a:spLocks noGrp="1"/>
          </p:cNvSpPr>
          <p:nvPr>
            <p:ph type="body" sz="quarter" idx="16"/>
          </p:nvPr>
        </p:nvSpPr>
        <p:spPr>
          <a:xfrm>
            <a:off x="1187450" y="1340768"/>
            <a:ext cx="7488238" cy="360363"/>
          </a:xfrm>
          <a:prstGeom prst="rect">
            <a:avLst/>
          </a:prstGeom>
        </p:spPr>
        <p:txBody>
          <a:bodyPr/>
          <a:lstStyle>
            <a:lvl1pPr marL="0" indent="0">
              <a:buNone/>
              <a:defRPr sz="2400" i="1">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4224590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1268759"/>
            <a:ext cx="5486400" cy="3458815"/>
          </a:xfrm>
          <a:ln w="76200">
            <a:solidFill>
              <a:schemeClr val="bg1"/>
            </a:solidFill>
            <a:miter lim="800000"/>
          </a:ln>
          <a:effectLst>
            <a:outerShdw blurRad="63500" sx="102000" sy="102000" algn="ctr"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NZ" dirty="0"/>
          </a:p>
        </p:txBody>
      </p:sp>
      <p:sp>
        <p:nvSpPr>
          <p:cNvPr id="7"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rgbClr val="E41815"/>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285589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rgbClr val="E41815"/>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14268678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124744"/>
            <a:ext cx="2057400" cy="5001419"/>
          </a:xfrm>
        </p:spPr>
        <p:txBody>
          <a:bodyPr vert="eaVert"/>
          <a:lstStyle>
            <a:lvl1pPr>
              <a:defRPr>
                <a:solidFill>
                  <a:srgbClr val="E41815"/>
                </a:solidFill>
              </a:defRPr>
            </a:lvl1pPr>
          </a:lstStyle>
          <a:p>
            <a:r>
              <a:rPr lang="en-US" dirty="0" smtClean="0"/>
              <a:t>Click to edit Master title style</a:t>
            </a:r>
            <a:endParaRPr lang="en-NZ" dirty="0"/>
          </a:p>
        </p:txBody>
      </p:sp>
      <p:sp>
        <p:nvSpPr>
          <p:cNvPr id="3" name="Vertical Text Placeholder 2"/>
          <p:cNvSpPr>
            <a:spLocks noGrp="1"/>
          </p:cNvSpPr>
          <p:nvPr>
            <p:ph type="body" orient="vert" idx="1"/>
          </p:nvPr>
        </p:nvSpPr>
        <p:spPr>
          <a:xfrm>
            <a:off x="457200" y="1124744"/>
            <a:ext cx="6019800" cy="5001419"/>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rgbClr val="E41815"/>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1469343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lvl1pPr>
          </a:lstStyle>
          <a:p>
            <a:r>
              <a:rPr lang="en-US" dirty="0" smtClean="0"/>
              <a:t>Click to edit Master title style</a:t>
            </a:r>
            <a:endParaRPr lang="en-NZ"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NZ" dirty="0"/>
          </a:p>
        </p:txBody>
      </p:sp>
      <p:sp>
        <p:nvSpPr>
          <p:cNvPr id="6"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chemeClr val="bg1"/>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33801599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NZ" dirty="0"/>
          </a:p>
        </p:txBody>
      </p:sp>
      <p:sp>
        <p:nvSpPr>
          <p:cNvPr id="6"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chemeClr val="bg1"/>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2179792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NZ" dirty="0"/>
          </a:p>
        </p:txBody>
      </p:sp>
      <p:sp>
        <p:nvSpPr>
          <p:cNvPr id="6"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chemeClr val="bg1"/>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3956707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NZ" dirty="0"/>
          </a:p>
        </p:txBody>
      </p:sp>
      <p:sp>
        <p:nvSpPr>
          <p:cNvPr id="7"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chemeClr val="bg1"/>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7568227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NZ" dirty="0"/>
          </a:p>
        </p:txBody>
      </p:sp>
      <p:sp>
        <p:nvSpPr>
          <p:cNvPr id="9" name="Slide Number Placeholder 5"/>
          <p:cNvSpPr>
            <a:spLocks noGrp="1"/>
          </p:cNvSpPr>
          <p:nvPr>
            <p:ph type="sldNum" sz="quarter" idx="12"/>
          </p:nvPr>
        </p:nvSpPr>
        <p:spPr>
          <a:xfrm>
            <a:off x="107504" y="6492875"/>
            <a:ext cx="2026096" cy="365125"/>
          </a:xfrm>
          <a:prstGeom prst="rect">
            <a:avLst/>
          </a:prstGeom>
        </p:spPr>
        <p:txBody>
          <a:bodyPr vert="horz" lIns="91440" tIns="45720" rIns="91440" bIns="45720" rtlCol="0" anchor="ctr"/>
          <a:lstStyle>
            <a:lvl1pPr algn="l">
              <a:defRPr sz="1100">
                <a:solidFill>
                  <a:schemeClr val="bg1"/>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13079770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NZ" dirty="0"/>
          </a:p>
        </p:txBody>
      </p:sp>
      <p:sp>
        <p:nvSpPr>
          <p:cNvPr id="5"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chemeClr val="bg1"/>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30525962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a:solidFill>
                  <a:schemeClr val="bg1"/>
                </a:solidFill>
              </a:defRPr>
            </a:lvl1pPr>
          </a:lstStyle>
          <a:p>
            <a:endParaRPr lang="en-NZ" dirty="0"/>
          </a:p>
        </p:txBody>
      </p:sp>
      <p:sp>
        <p:nvSpPr>
          <p:cNvPr id="4"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chemeClr val="bg1"/>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4197837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solidFill>
                  <a:srgbClr val="E41815"/>
                </a:solidFill>
              </a:defRPr>
            </a:lvl1pPr>
          </a:lstStyle>
          <a:p>
            <a:r>
              <a:rPr lang="en-US" dirty="0" smtClean="0"/>
              <a:t>Click to edit Master title style</a:t>
            </a:r>
            <a:endParaRPr lang="en-NZ"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rgbClr val="E41815"/>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5126600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NZ" dirty="0"/>
          </a:p>
        </p:txBody>
      </p:sp>
      <p:sp>
        <p:nvSpPr>
          <p:cNvPr id="7"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chemeClr val="bg1"/>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13317514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a:ln w="76200">
            <a:solidFill>
              <a:schemeClr val="bg1"/>
            </a:solidFill>
            <a:miter lim="800000"/>
          </a:ln>
          <a:effectLst>
            <a:outerShdw blurRad="63500" sx="102000" sy="102000" algn="ctr"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NZ" dirty="0"/>
          </a:p>
        </p:txBody>
      </p:sp>
      <p:sp>
        <p:nvSpPr>
          <p:cNvPr id="7"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chemeClr val="bg1"/>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23211588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NZ" dirty="0"/>
          </a:p>
        </p:txBody>
      </p:sp>
      <p:sp>
        <p:nvSpPr>
          <p:cNvPr id="6"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chemeClr val="bg1"/>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7460596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NZ" dirty="0"/>
          </a:p>
        </p:txBody>
      </p:sp>
      <p:sp>
        <p:nvSpPr>
          <p:cNvPr id="6"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chemeClr val="bg1"/>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41765886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NZ"/>
          </a:p>
        </p:txBody>
      </p:sp>
      <p:sp>
        <p:nvSpPr>
          <p:cNvPr id="5" name="Footer Placeholder 4"/>
          <p:cNvSpPr>
            <a:spLocks noGrp="1"/>
          </p:cNvSpPr>
          <p:nvPr>
            <p:ph type="ftr" sz="quarter" idx="11"/>
          </p:nvPr>
        </p:nvSpPr>
        <p:spPr/>
        <p:txBody>
          <a:bodyPr/>
          <a:lstStyle/>
          <a:p>
            <a:endParaRPr lang="en-NZ"/>
          </a:p>
        </p:txBody>
      </p:sp>
      <p:sp>
        <p:nvSpPr>
          <p:cNvPr id="8" name="Content Placeholder 7"/>
          <p:cNvSpPr>
            <a:spLocks noGrp="1"/>
          </p:cNvSpPr>
          <p:nvPr>
            <p:ph sz="quarter" idx="12"/>
          </p:nvPr>
        </p:nvSpPr>
        <p:spPr>
          <a:xfrm>
            <a:off x="899592" y="908719"/>
            <a:ext cx="8064896" cy="5400005"/>
          </a:xfrm>
          <a:prstGeom prst="rect">
            <a:avLst/>
          </a:prstGeom>
          <a:ln w="76200">
            <a:solidFill>
              <a:schemeClr val="bg1"/>
            </a:solidFill>
            <a:miter lim="800000"/>
          </a:ln>
          <a:effectLst>
            <a:outerShdw blurRad="63500" sx="102000" sy="102000" algn="ctr" rotWithShape="0">
              <a:prstClr val="black">
                <a:alpha val="40000"/>
              </a:prstClr>
            </a:outerShdw>
          </a:effectLst>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9" name="Title 8"/>
          <p:cNvSpPr>
            <a:spLocks noGrp="1"/>
          </p:cNvSpPr>
          <p:nvPr>
            <p:ph type="title"/>
          </p:nvPr>
        </p:nvSpPr>
        <p:spPr>
          <a:xfrm rot="16200000">
            <a:off x="-2956892" y="3145532"/>
            <a:ext cx="6669360" cy="755576"/>
          </a:xfrm>
        </p:spPr>
        <p:txBody>
          <a:bodyPr/>
          <a:lstStyle/>
          <a:p>
            <a:r>
              <a:rPr lang="en-US" dirty="0" smtClean="0"/>
              <a:t>Click to edit Master title style</a:t>
            </a:r>
            <a:endParaRPr lang="en-NZ" dirty="0"/>
          </a:p>
        </p:txBody>
      </p:sp>
    </p:spTree>
    <p:extLst>
      <p:ext uri="{BB962C8B-B14F-4D97-AF65-F5344CB8AC3E}">
        <p14:creationId xmlns:p14="http://schemas.microsoft.com/office/powerpoint/2010/main" val="4029919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rgbClr val="E41815"/>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3289351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E41815"/>
                </a:solidFill>
              </a:defRPr>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rgbClr val="E41815"/>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2902885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11"/>
          </p:nvPr>
        </p:nvSpPr>
        <p:spPr/>
        <p:txBody>
          <a:bodyPr/>
          <a:lstStyle/>
          <a:p>
            <a:endParaRPr lang="en-NZ" dirty="0"/>
          </a:p>
        </p:txBody>
      </p:sp>
      <p:sp>
        <p:nvSpPr>
          <p:cNvPr id="7"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rgbClr val="E41815"/>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1190846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8" name="Footer Placeholder 7"/>
          <p:cNvSpPr>
            <a:spLocks noGrp="1"/>
          </p:cNvSpPr>
          <p:nvPr>
            <p:ph type="ftr" sz="quarter" idx="11"/>
          </p:nvPr>
        </p:nvSpPr>
        <p:spPr/>
        <p:txBody>
          <a:bodyPr/>
          <a:lstStyle/>
          <a:p>
            <a:endParaRPr lang="en-NZ" dirty="0"/>
          </a:p>
        </p:txBody>
      </p:sp>
      <p:sp>
        <p:nvSpPr>
          <p:cNvPr id="9" name="Slide Number Placeholder 5"/>
          <p:cNvSpPr>
            <a:spLocks noGrp="1"/>
          </p:cNvSpPr>
          <p:nvPr>
            <p:ph type="sldNum" sz="quarter" idx="12"/>
          </p:nvPr>
        </p:nvSpPr>
        <p:spPr>
          <a:xfrm>
            <a:off x="107504" y="6492875"/>
            <a:ext cx="2026096" cy="365125"/>
          </a:xfrm>
          <a:prstGeom prst="rect">
            <a:avLst/>
          </a:prstGeom>
        </p:spPr>
        <p:txBody>
          <a:bodyPr vert="horz" lIns="91440" tIns="45720" rIns="91440" bIns="45720" rtlCol="0" anchor="ctr"/>
          <a:lstStyle>
            <a:lvl1pPr algn="l">
              <a:defRPr sz="1100">
                <a:solidFill>
                  <a:srgbClr val="E41815"/>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3390768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4" name="Footer Placeholder 3"/>
          <p:cNvSpPr>
            <a:spLocks noGrp="1"/>
          </p:cNvSpPr>
          <p:nvPr>
            <p:ph type="ftr" sz="quarter" idx="11"/>
          </p:nvPr>
        </p:nvSpPr>
        <p:spPr/>
        <p:txBody>
          <a:bodyPr/>
          <a:lstStyle/>
          <a:p>
            <a:endParaRPr lang="en-NZ" dirty="0"/>
          </a:p>
        </p:txBody>
      </p:sp>
      <p:sp>
        <p:nvSpPr>
          <p:cNvPr id="5"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rgbClr val="E41815"/>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3213089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NZ" dirty="0"/>
          </a:p>
        </p:txBody>
      </p:sp>
      <p:sp>
        <p:nvSpPr>
          <p:cNvPr id="4"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rgbClr val="E41815"/>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3668655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3608" y="-9696"/>
            <a:ext cx="6264696" cy="990424"/>
          </a:xfrm>
        </p:spPr>
        <p:txBody>
          <a:bodyPr anchor="ctr">
            <a:normAutofit/>
          </a:bodyPr>
          <a:lstStyle>
            <a:lvl1pPr algn="l">
              <a:defRPr sz="3200" b="1"/>
            </a:lvl1pPr>
          </a:lstStyle>
          <a:p>
            <a:r>
              <a:rPr lang="en-US" dirty="0" smtClean="0"/>
              <a:t>Click to edit Master title style</a:t>
            </a:r>
            <a:endParaRPr lang="en-NZ" dirty="0"/>
          </a:p>
        </p:txBody>
      </p:sp>
      <p:sp>
        <p:nvSpPr>
          <p:cNvPr id="3" name="Content Placeholder 2"/>
          <p:cNvSpPr>
            <a:spLocks noGrp="1"/>
          </p:cNvSpPr>
          <p:nvPr>
            <p:ph idx="1"/>
          </p:nvPr>
        </p:nvSpPr>
        <p:spPr>
          <a:xfrm>
            <a:off x="3575050" y="1412776"/>
            <a:ext cx="5111750" cy="47133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440D4F44-F5CB-4B5C-8F75-1D9E80B41054}" type="slidenum">
              <a:rPr lang="en-NZ" smtClean="0"/>
              <a:pPr/>
              <a:t>‹#›</a:t>
            </a:fld>
            <a:endParaRPr lang="en-NZ"/>
          </a:p>
        </p:txBody>
      </p:sp>
      <p:sp>
        <p:nvSpPr>
          <p:cNvPr id="8" name="Slide Number Placeholder 5"/>
          <p:cNvSpPr txBox="1">
            <a:spLocks/>
          </p:cNvSpPr>
          <p:nvPr userDrawn="1"/>
        </p:nvSpPr>
        <p:spPr>
          <a:xfrm>
            <a:off x="107504" y="6492875"/>
            <a:ext cx="2026096" cy="365125"/>
          </a:xfrm>
          <a:prstGeom prst="rect">
            <a:avLst/>
          </a:prstGeom>
        </p:spPr>
        <p:txBody>
          <a:bodyPr vert="horz" lIns="91440" tIns="45720" rIns="91440" bIns="45720" rtlCol="0" anchor="ctr"/>
          <a:lstStyle>
            <a:defPPr>
              <a:defRPr lang="en-US"/>
            </a:defPPr>
            <a:lvl1pPr marL="0" algn="l" defTabSz="914400" rtl="0" eaLnBrk="1" latinLnBrk="0" hangingPunct="1">
              <a:defRPr sz="1100" kern="1200">
                <a:solidFill>
                  <a:srgbClr val="E4181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37355629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2.jpe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4.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098" name="Picture 2" descr="Y:\Everything\001 Libby Administration\Design\NEW Filing system\094 White Powerpoint template\094 White Powerpoint templat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itle Placeholder 1"/>
          <p:cNvSpPr txBox="1">
            <a:spLocks/>
          </p:cNvSpPr>
          <p:nvPr/>
        </p:nvSpPr>
        <p:spPr>
          <a:xfrm>
            <a:off x="1194481" y="836712"/>
            <a:ext cx="5385792" cy="562074"/>
          </a:xfrm>
          <a:prstGeom prst="rect">
            <a:avLst/>
          </a:prstGeom>
        </p:spPr>
        <p:txBody>
          <a:bodyPr vert="horz" lIns="91440" tIns="45720" rIns="91440" bIns="45720" rtlCol="0" anchor="t">
            <a:normAutofit lnSpcReduction="10000"/>
          </a:bodyPr>
          <a:lstStyle>
            <a:lvl1pPr algn="l" defTabSz="914400" rtl="0" eaLnBrk="1" latinLnBrk="0" hangingPunct="1">
              <a:spcBef>
                <a:spcPct val="0"/>
              </a:spcBef>
              <a:buNone/>
              <a:defRPr sz="3200" i="1" kern="1200">
                <a:solidFill>
                  <a:schemeClr val="bg1"/>
                </a:solidFill>
                <a:latin typeface="+mj-lt"/>
                <a:ea typeface="+mj-ea"/>
                <a:cs typeface="+mj-cs"/>
              </a:defRPr>
            </a:lvl1pPr>
          </a:lstStyle>
          <a:p>
            <a:endParaRPr lang="en-NZ" dirty="0"/>
          </a:p>
        </p:txBody>
      </p:sp>
      <p:sp>
        <p:nvSpPr>
          <p:cNvPr id="8"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rgbClr val="E41815"/>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3743430086"/>
      </p:ext>
    </p:ext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latinLnBrk="0" hangingPunct="1">
        <a:spcBef>
          <a:spcPct val="0"/>
        </a:spcBef>
        <a:buNone/>
        <a:defRPr sz="3200" i="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3175"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914400" y="0"/>
            <a:ext cx="6393904" cy="980728"/>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484784"/>
            <a:ext cx="8229600" cy="464137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Footer Placeholder 4"/>
          <p:cNvSpPr>
            <a:spLocks noGrp="1"/>
          </p:cNvSpPr>
          <p:nvPr>
            <p:ph type="ftr" sz="quarter" idx="3"/>
          </p:nvPr>
        </p:nvSpPr>
        <p:spPr>
          <a:xfrm>
            <a:off x="2846512" y="6492875"/>
            <a:ext cx="2895600" cy="365125"/>
          </a:xfrm>
          <a:prstGeom prst="rect">
            <a:avLst/>
          </a:prstGeom>
        </p:spPr>
        <p:txBody>
          <a:bodyPr vert="horz" lIns="91440" tIns="45720" rIns="91440" bIns="45720" rtlCol="0" anchor="ctr"/>
          <a:lstStyle>
            <a:lvl1pPr algn="ctr">
              <a:defRPr sz="1200">
                <a:solidFill>
                  <a:srgbClr val="E41815"/>
                </a:solidFill>
              </a:defRPr>
            </a:lvl1pPr>
          </a:lstStyle>
          <a:p>
            <a:endParaRPr lang="en-NZ" dirty="0"/>
          </a:p>
        </p:txBody>
      </p:sp>
      <p:sp>
        <p:nvSpPr>
          <p:cNvPr id="7"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rgbClr val="E41815"/>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2111664625"/>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hf hdr="0" ftr="0" dt="0"/>
  <p:txStyles>
    <p:titleStyle>
      <a:lvl1pPr algn="l" defTabSz="914400" rtl="0" eaLnBrk="1" latinLnBrk="0" hangingPunct="1">
        <a:spcBef>
          <a:spcPct val="0"/>
        </a:spcBef>
        <a:buNone/>
        <a:defRPr sz="3200" b="1" i="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0"/>
            <a:ext cx="6779096" cy="980728"/>
          </a:xfrm>
          <a:prstGeom prst="rect">
            <a:avLst/>
          </a:prstGeom>
        </p:spPr>
        <p:txBody>
          <a:bodyPr vert="horz" lIns="91440" tIns="45720" rIns="91440" bIns="45720" rtlCol="0" anchor="ctr">
            <a:normAutofit/>
          </a:bodyPr>
          <a:lstStyle/>
          <a:p>
            <a:r>
              <a:rPr lang="en-US" dirty="0" smtClean="0"/>
              <a:t>Click to edit Master title style</a:t>
            </a:r>
            <a:endParaRPr lang="en-NZ" dirty="0"/>
          </a:p>
        </p:txBody>
      </p:sp>
      <p:sp>
        <p:nvSpPr>
          <p:cNvPr id="3" name="Text Placeholder 2"/>
          <p:cNvSpPr>
            <a:spLocks noGrp="1"/>
          </p:cNvSpPr>
          <p:nvPr>
            <p:ph type="body" idx="1"/>
          </p:nvPr>
        </p:nvSpPr>
        <p:spPr>
          <a:xfrm>
            <a:off x="457200" y="1412776"/>
            <a:ext cx="8229600" cy="471338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5" name="Footer Placeholder 4"/>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1100">
                <a:solidFill>
                  <a:srgbClr val="E41815"/>
                </a:solidFill>
              </a:defRPr>
            </a:lvl1pPr>
          </a:lstStyle>
          <a:p>
            <a:endParaRPr lang="en-NZ" dirty="0"/>
          </a:p>
        </p:txBody>
      </p:sp>
      <p:sp>
        <p:nvSpPr>
          <p:cNvPr id="7" name="Slide Number Placeholder 5"/>
          <p:cNvSpPr>
            <a:spLocks noGrp="1"/>
          </p:cNvSpPr>
          <p:nvPr>
            <p:ph type="sldNum" sz="quarter" idx="4"/>
          </p:nvPr>
        </p:nvSpPr>
        <p:spPr>
          <a:xfrm>
            <a:off x="107504" y="6492875"/>
            <a:ext cx="2026096" cy="365125"/>
          </a:xfrm>
          <a:prstGeom prst="rect">
            <a:avLst/>
          </a:prstGeom>
        </p:spPr>
        <p:txBody>
          <a:bodyPr vert="horz" lIns="91440" tIns="45720" rIns="91440" bIns="45720" rtlCol="0" anchor="ctr"/>
          <a:lstStyle>
            <a:lvl1pPr algn="l">
              <a:defRPr sz="1100">
                <a:solidFill>
                  <a:srgbClr val="E41815"/>
                </a:solidFill>
              </a:defRPr>
            </a:lvl1pPr>
          </a:lstStyle>
          <a:p>
            <a:fld id="{0139A483-ACEA-4EDE-9EDE-DEECB371E73F}" type="slidenum">
              <a:rPr lang="en-NZ" smtClean="0"/>
              <a:pPr/>
              <a:t>‹#›</a:t>
            </a:fld>
            <a:endParaRPr lang="en-NZ" dirty="0"/>
          </a:p>
        </p:txBody>
      </p:sp>
    </p:spTree>
    <p:extLst>
      <p:ext uri="{BB962C8B-B14F-4D97-AF65-F5344CB8AC3E}">
        <p14:creationId xmlns:p14="http://schemas.microsoft.com/office/powerpoint/2010/main" val="10754013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dt="0"/>
  <p:txStyles>
    <p:titleStyle>
      <a:lvl1pPr algn="l" defTabSz="914400" rtl="0" eaLnBrk="1" latinLnBrk="0" hangingPunct="1">
        <a:spcBef>
          <a:spcPct val="0"/>
        </a:spcBef>
        <a:buNone/>
        <a:defRPr sz="3200" b="1" i="1" kern="1200">
          <a:solidFill>
            <a:srgbClr val="E41815"/>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146" name="Picture 2" descr="Y:\Everything\001 Libby Administration\Design\NEW Filing system\094 White Powerpoint template\094 White Powerpoint template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rot="16200000">
            <a:off x="-2956892" y="3145532"/>
            <a:ext cx="6669360" cy="755576"/>
          </a:xfrm>
          <a:prstGeom prst="rect">
            <a:avLst/>
          </a:prstGeom>
        </p:spPr>
        <p:txBody>
          <a:bodyPr vert="horz" lIns="91440" tIns="45720" rIns="91440" bIns="45720" rtlCol="0" anchor="ctr">
            <a:normAutofit/>
          </a:bodyPr>
          <a:lstStyle/>
          <a:p>
            <a:r>
              <a:rPr lang="en-US" dirty="0" smtClean="0"/>
              <a:t>Click to edit Master title style</a:t>
            </a:r>
            <a:endParaRPr lang="en-NZ" dirty="0"/>
          </a:p>
        </p:txBody>
      </p:sp>
      <p:sp>
        <p:nvSpPr>
          <p:cNvPr id="4" name="Date Placeholder 3"/>
          <p:cNvSpPr>
            <a:spLocks noGrp="1"/>
          </p:cNvSpPr>
          <p:nvPr>
            <p:ph type="dt" sz="half" idx="2"/>
          </p:nvPr>
        </p:nvSpPr>
        <p:spPr>
          <a:xfrm>
            <a:off x="752872" y="6492875"/>
            <a:ext cx="2133600" cy="365125"/>
          </a:xfrm>
          <a:prstGeom prst="rect">
            <a:avLst/>
          </a:prstGeom>
        </p:spPr>
        <p:txBody>
          <a:bodyPr vert="horz" lIns="91440" tIns="45720" rIns="91440" bIns="45720" rtlCol="0" anchor="ctr"/>
          <a:lstStyle>
            <a:lvl1pPr algn="l">
              <a:defRPr sz="1100">
                <a:solidFill>
                  <a:srgbClr val="E41815"/>
                </a:solidFill>
              </a:defRPr>
            </a:lvl1pPr>
          </a:lstStyle>
          <a:p>
            <a:endParaRPr lang="en-NZ" dirty="0"/>
          </a:p>
        </p:txBody>
      </p:sp>
      <p:sp>
        <p:nvSpPr>
          <p:cNvPr id="5" name="Footer Placeholder 4"/>
          <p:cNvSpPr>
            <a:spLocks noGrp="1"/>
          </p:cNvSpPr>
          <p:nvPr>
            <p:ph type="ftr" sz="quarter" idx="3"/>
          </p:nvPr>
        </p:nvSpPr>
        <p:spPr>
          <a:xfrm>
            <a:off x="3419872" y="6492875"/>
            <a:ext cx="2895600" cy="365125"/>
          </a:xfrm>
          <a:prstGeom prst="rect">
            <a:avLst/>
          </a:prstGeom>
        </p:spPr>
        <p:txBody>
          <a:bodyPr vert="horz" lIns="91440" tIns="45720" rIns="91440" bIns="45720" rtlCol="0" anchor="ctr"/>
          <a:lstStyle>
            <a:lvl1pPr algn="ctr">
              <a:defRPr sz="1100">
                <a:solidFill>
                  <a:srgbClr val="E41815"/>
                </a:solidFill>
              </a:defRPr>
            </a:lvl1pPr>
          </a:lstStyle>
          <a:p>
            <a:endParaRPr lang="en-NZ"/>
          </a:p>
        </p:txBody>
      </p:sp>
    </p:spTree>
    <p:extLst>
      <p:ext uri="{BB962C8B-B14F-4D97-AF65-F5344CB8AC3E}">
        <p14:creationId xmlns:p14="http://schemas.microsoft.com/office/powerpoint/2010/main" val="2340069412"/>
      </p:ext>
    </p:extLst>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r" defTabSz="914400" rtl="0" eaLnBrk="1" latinLnBrk="0" hangingPunct="1">
        <a:spcBef>
          <a:spcPct val="0"/>
        </a:spcBef>
        <a:buNone/>
        <a:defRPr sz="3200" b="1" i="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www.ict-ageing.eu/ict-ageing-website/wp-content/uploads/2009/05/vivago.jpg"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mailto:pkb@waikato.ac.nz"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hyperlink" Target="mailto:Moosa.sheena@gmail.com" TargetMode="External"/></Relationships>
</file>

<file path=ppt/slides/_rels/slide2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www.ict-ageing.eu/ict-ageing-website/wp-content/uploads/2009/05/vivago.jpg"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2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chart" Target="../charts/chart4.xml"/></Relationships>
</file>

<file path=ppt/slides/_rels/slide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683568" y="1705635"/>
            <a:ext cx="7772400" cy="2428892"/>
          </a:xfrm>
        </p:spPr>
        <p:txBody>
          <a:bodyPr>
            <a:noAutofit/>
          </a:bodyPr>
          <a:lstStyle/>
          <a:p>
            <a:r>
              <a:rPr lang="en-MY" i="0" dirty="0" smtClean="0"/>
              <a:t>LIVING ALONE AS A LIFE STYLE</a:t>
            </a:r>
            <a:br>
              <a:rPr lang="en-MY" i="0" dirty="0" smtClean="0"/>
            </a:br>
            <a:r>
              <a:rPr lang="en-MY" i="0" dirty="0" smtClean="0"/>
              <a:t>among </a:t>
            </a:r>
            <a:br>
              <a:rPr lang="en-MY" i="0" dirty="0" smtClean="0"/>
            </a:br>
            <a:r>
              <a:rPr lang="en-MY" i="0" dirty="0" smtClean="0"/>
              <a:t>Older </a:t>
            </a:r>
            <a:r>
              <a:rPr lang="en-MY" i="0" dirty="0"/>
              <a:t>P</a:t>
            </a:r>
            <a:r>
              <a:rPr lang="en-MY" i="0" dirty="0" smtClean="0"/>
              <a:t>eople in New Zealand</a:t>
            </a:r>
            <a:br>
              <a:rPr lang="en-MY" i="0" dirty="0" smtClean="0"/>
            </a:br>
            <a:endParaRPr lang="en-MY" i="0" dirty="0"/>
          </a:p>
        </p:txBody>
      </p:sp>
      <p:sp>
        <p:nvSpPr>
          <p:cNvPr id="5" name="Slide Number Placeholder 4"/>
          <p:cNvSpPr>
            <a:spLocks noGrp="1"/>
          </p:cNvSpPr>
          <p:nvPr>
            <p:ph type="sldNum" sz="quarter" idx="4"/>
          </p:nvPr>
        </p:nvSpPr>
        <p:spPr/>
        <p:txBody>
          <a:bodyPr/>
          <a:lstStyle/>
          <a:p>
            <a:fld id="{0139A483-ACEA-4EDE-9EDE-DEECB371E73F}" type="slidenum">
              <a:rPr lang="en-NZ" smtClean="0"/>
              <a:pPr/>
              <a:t>1</a:t>
            </a:fld>
            <a:endParaRPr lang="en-NZ" dirty="0"/>
          </a:p>
        </p:txBody>
      </p:sp>
      <p:sp>
        <p:nvSpPr>
          <p:cNvPr id="9" name="Subtitle 8"/>
          <p:cNvSpPr>
            <a:spLocks noGrp="1"/>
          </p:cNvSpPr>
          <p:nvPr>
            <p:ph type="subTitle" idx="1"/>
          </p:nvPr>
        </p:nvSpPr>
        <p:spPr>
          <a:xfrm>
            <a:off x="642910" y="5214950"/>
            <a:ext cx="8143932" cy="669035"/>
          </a:xfrm>
        </p:spPr>
        <p:txBody>
          <a:bodyPr>
            <a:normAutofit fontScale="85000" lnSpcReduction="20000"/>
          </a:bodyPr>
          <a:lstStyle/>
          <a:p>
            <a:r>
              <a:rPr lang="en-US" sz="2400" dirty="0" smtClean="0"/>
              <a:t>Professor  Peggy </a:t>
            </a:r>
            <a:r>
              <a:rPr lang="en-US" sz="2400" dirty="0" err="1" smtClean="0"/>
              <a:t>Koopman</a:t>
            </a:r>
            <a:r>
              <a:rPr lang="en-US" sz="2400" dirty="0" smtClean="0"/>
              <a:t>-Boyden CNZM</a:t>
            </a:r>
          </a:p>
          <a:p>
            <a:r>
              <a:rPr lang="en-US" sz="2400" dirty="0" err="1" smtClean="0"/>
              <a:t>Dr</a:t>
            </a:r>
            <a:r>
              <a:rPr lang="en-US" sz="2400" dirty="0" smtClean="0"/>
              <a:t> Sheena Moosa</a:t>
            </a:r>
            <a:endParaRPr lang="en-MY" sz="2400" dirty="0" smtClean="0"/>
          </a:p>
        </p:txBody>
      </p:sp>
      <p:sp>
        <p:nvSpPr>
          <p:cNvPr id="6" name="Subtitle 8"/>
          <p:cNvSpPr txBox="1">
            <a:spLocks/>
          </p:cNvSpPr>
          <p:nvPr/>
        </p:nvSpPr>
        <p:spPr>
          <a:xfrm>
            <a:off x="827584" y="4149080"/>
            <a:ext cx="8143932" cy="864096"/>
          </a:xfrm>
          <a:prstGeom prst="rect">
            <a:avLst/>
          </a:prstGeom>
        </p:spPr>
        <p:txBody>
          <a:bodyPr vert="horz" lIns="91440" tIns="45720" rIns="91440" bIns="45720" rtlCol="0">
            <a:normAutofit fontScale="92500" lnSpcReduction="20000"/>
          </a:bodyPr>
          <a:lstStyle>
            <a:lvl1pPr marL="0" indent="0" algn="ctr" defTabSz="914400" rtl="0" eaLnBrk="1" latinLnBrk="0" hangingPunct="1">
              <a:spcBef>
                <a:spcPct val="20000"/>
              </a:spcBef>
              <a:buFont typeface="Arial" pitchFamily="34" charset="0"/>
              <a:buNone/>
              <a:defRPr sz="3200" kern="1200">
                <a:solidFill>
                  <a:schemeClr val="tx1"/>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NZ" sz="2000" dirty="0" smtClean="0"/>
              <a:t>Presentation to NZ Association of Gerontology conference </a:t>
            </a:r>
          </a:p>
          <a:p>
            <a:r>
              <a:rPr lang="en-NZ" sz="2000" dirty="0" smtClean="0"/>
              <a:t>Dunedin, 13-14 September </a:t>
            </a:r>
            <a:r>
              <a:rPr lang="en-NZ" sz="2000" dirty="0" smtClean="0"/>
              <a:t>2014 </a:t>
            </a:r>
          </a:p>
          <a:p>
            <a:r>
              <a:rPr lang="en-NZ" sz="1400" dirty="0" smtClean="0"/>
              <a:t>(MBIE Contract no UOWX1201)</a:t>
            </a:r>
            <a:endParaRPr lang="en-MY" sz="1400" dirty="0"/>
          </a:p>
        </p:txBody>
      </p:sp>
      <p:pic>
        <p:nvPicPr>
          <p:cNvPr id="8" name="Picture 7" descr="NIDEA LOGO.jpg"/>
          <p:cNvPicPr/>
          <p:nvPr/>
        </p:nvPicPr>
        <p:blipFill>
          <a:blip r:embed="rId3"/>
          <a:stretch>
            <a:fillRect/>
          </a:stretch>
        </p:blipFill>
        <p:spPr>
          <a:xfrm>
            <a:off x="107504" y="5877272"/>
            <a:ext cx="2398395" cy="544195"/>
          </a:xfrm>
          <a:prstGeom prst="rect">
            <a:avLst/>
          </a:prstGeom>
        </p:spPr>
      </p:pic>
    </p:spTree>
    <p:extLst>
      <p:ext uri="{BB962C8B-B14F-4D97-AF65-F5344CB8AC3E}">
        <p14:creationId xmlns:p14="http://schemas.microsoft.com/office/powerpoint/2010/main" val="404594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0"/>
            <a:ext cx="7056784" cy="980728"/>
          </a:xfrm>
        </p:spPr>
        <p:txBody>
          <a:bodyPr>
            <a:normAutofit fontScale="90000"/>
          </a:bodyPr>
          <a:lstStyle/>
          <a:p>
            <a:r>
              <a:rPr lang="en-US" dirty="0" smtClean="0"/>
              <a:t>Why would you NOT live alone as an older person?     De-motivators for living alone </a:t>
            </a:r>
            <a:endParaRPr lang="en-MY" dirty="0"/>
          </a:p>
        </p:txBody>
      </p:sp>
      <p:sp>
        <p:nvSpPr>
          <p:cNvPr id="3" name="Content Placeholder 2"/>
          <p:cNvSpPr>
            <a:spLocks noGrp="1"/>
          </p:cNvSpPr>
          <p:nvPr>
            <p:ph idx="1"/>
          </p:nvPr>
        </p:nvSpPr>
        <p:spPr>
          <a:xfrm>
            <a:off x="539552" y="1556792"/>
            <a:ext cx="8229600" cy="4281339"/>
          </a:xfrm>
        </p:spPr>
        <p:txBody>
          <a:bodyPr>
            <a:normAutofit/>
          </a:bodyPr>
          <a:lstStyle/>
          <a:p>
            <a:r>
              <a:rPr lang="en-NZ" sz="2400" dirty="0" smtClean="0"/>
              <a:t>Poor or declining health</a:t>
            </a:r>
          </a:p>
          <a:p>
            <a:endParaRPr lang="en-NZ" sz="2400" dirty="0" smtClean="0"/>
          </a:p>
          <a:p>
            <a:r>
              <a:rPr lang="en-NZ" sz="2400" dirty="0" smtClean="0"/>
              <a:t>Loneliness and sense of isolation</a:t>
            </a:r>
          </a:p>
          <a:p>
            <a:endParaRPr lang="en-NZ" sz="2400" dirty="0" smtClean="0"/>
          </a:p>
          <a:p>
            <a:r>
              <a:rPr lang="en-NZ" sz="2400" dirty="0" smtClean="0"/>
              <a:t>Lack of mobility or transport</a:t>
            </a:r>
          </a:p>
          <a:p>
            <a:endParaRPr lang="en-NZ" sz="2400" dirty="0" smtClean="0"/>
          </a:p>
          <a:p>
            <a:r>
              <a:rPr lang="en-NZ" sz="2400" dirty="0" smtClean="0"/>
              <a:t>Difficulty in decision making</a:t>
            </a:r>
          </a:p>
          <a:p>
            <a:endParaRPr lang="en-NZ" sz="2400" dirty="0" smtClean="0"/>
          </a:p>
          <a:p>
            <a:r>
              <a:rPr lang="en-NZ" sz="2400" dirty="0" smtClean="0"/>
              <a:t>Limited financial skills.  </a:t>
            </a:r>
            <a:endParaRPr lang="en-MY" sz="2400" dirty="0" smtClean="0"/>
          </a:p>
          <a:p>
            <a:endParaRPr lang="en-MY" sz="2400" dirty="0"/>
          </a:p>
        </p:txBody>
      </p:sp>
      <p:sp>
        <p:nvSpPr>
          <p:cNvPr id="4" name="Slide Number Placeholder 3"/>
          <p:cNvSpPr>
            <a:spLocks noGrp="1"/>
          </p:cNvSpPr>
          <p:nvPr>
            <p:ph type="sldNum" sz="quarter" idx="4"/>
          </p:nvPr>
        </p:nvSpPr>
        <p:spPr/>
        <p:txBody>
          <a:bodyPr/>
          <a:lstStyle/>
          <a:p>
            <a:fld id="{0139A483-ACEA-4EDE-9EDE-DEECB371E73F}" type="slidenum">
              <a:rPr lang="en-NZ" smtClean="0"/>
              <a:pPr/>
              <a:t>10</a:t>
            </a:fld>
            <a:endParaRPr lang="en-NZ"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Implications of living alone as a lifestyle – from an older person’s perspective</a:t>
            </a:r>
            <a:endParaRPr lang="en-MY" dirty="0"/>
          </a:p>
        </p:txBody>
      </p:sp>
      <p:sp>
        <p:nvSpPr>
          <p:cNvPr id="3" name="Content Placeholder 2"/>
          <p:cNvSpPr>
            <a:spLocks noGrp="1"/>
          </p:cNvSpPr>
          <p:nvPr>
            <p:ph idx="1"/>
          </p:nvPr>
        </p:nvSpPr>
        <p:spPr/>
        <p:txBody>
          <a:bodyPr>
            <a:normAutofit/>
          </a:bodyPr>
          <a:lstStyle/>
          <a:p>
            <a:r>
              <a:rPr lang="en-MY" sz="2600" dirty="0" smtClean="0"/>
              <a:t>“No-one to help me if </a:t>
            </a:r>
            <a:r>
              <a:rPr lang="en-MY" sz="2600" dirty="0"/>
              <a:t>I</a:t>
            </a:r>
            <a:r>
              <a:rPr lang="en-MY" sz="2600" dirty="0" smtClean="0"/>
              <a:t> fall”</a:t>
            </a:r>
          </a:p>
          <a:p>
            <a:r>
              <a:rPr lang="en-MY" sz="2600" dirty="0" smtClean="0"/>
              <a:t>“No-one to take me anywhere – to the medical centre, shopping”</a:t>
            </a:r>
          </a:p>
          <a:p>
            <a:r>
              <a:rPr lang="en-MY" sz="2600" dirty="0" smtClean="0"/>
              <a:t>No-one to take responsibility</a:t>
            </a:r>
          </a:p>
          <a:p>
            <a:r>
              <a:rPr lang="en-MY" sz="2600" dirty="0" smtClean="0"/>
              <a:t>No-one to talk or share with</a:t>
            </a:r>
          </a:p>
          <a:p>
            <a:r>
              <a:rPr lang="en-MY" sz="2600" dirty="0" smtClean="0"/>
              <a:t>No-one to hug</a:t>
            </a:r>
          </a:p>
          <a:p>
            <a:r>
              <a:rPr lang="en-MY" sz="2600" dirty="0" smtClean="0"/>
              <a:t>No-one to provide another perspective, or to help with decisions. </a:t>
            </a:r>
            <a:endParaRPr lang="en-MY" sz="2600" dirty="0"/>
          </a:p>
        </p:txBody>
      </p:sp>
      <p:sp>
        <p:nvSpPr>
          <p:cNvPr id="4" name="Slide Number Placeholder 3"/>
          <p:cNvSpPr>
            <a:spLocks noGrp="1"/>
          </p:cNvSpPr>
          <p:nvPr>
            <p:ph type="sldNum" sz="quarter" idx="4"/>
          </p:nvPr>
        </p:nvSpPr>
        <p:spPr/>
        <p:txBody>
          <a:bodyPr/>
          <a:lstStyle/>
          <a:p>
            <a:fld id="{0139A483-ACEA-4EDE-9EDE-DEECB371E73F}" type="slidenum">
              <a:rPr lang="en-NZ" smtClean="0"/>
              <a:pPr/>
              <a:t>11</a:t>
            </a:fld>
            <a:endParaRPr lang="en-NZ"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200800" cy="980728"/>
          </a:xfrm>
        </p:spPr>
        <p:txBody>
          <a:bodyPr>
            <a:normAutofit fontScale="90000"/>
          </a:bodyPr>
          <a:lstStyle/>
          <a:p>
            <a:r>
              <a:rPr lang="en-US" dirty="0" smtClean="0"/>
              <a:t>Meaningful Life  for older people living alone</a:t>
            </a:r>
            <a:endParaRPr lang="en-MY" dirty="0"/>
          </a:p>
        </p:txBody>
      </p:sp>
      <p:sp>
        <p:nvSpPr>
          <p:cNvPr id="3" name="Content Placeholder 2"/>
          <p:cNvSpPr>
            <a:spLocks noGrp="1"/>
          </p:cNvSpPr>
          <p:nvPr>
            <p:ph idx="1"/>
          </p:nvPr>
        </p:nvSpPr>
        <p:spPr>
          <a:xfrm>
            <a:off x="467544" y="1556792"/>
            <a:ext cx="8229600" cy="4281339"/>
          </a:xfrm>
        </p:spPr>
        <p:txBody>
          <a:bodyPr>
            <a:normAutofit/>
          </a:bodyPr>
          <a:lstStyle/>
          <a:p>
            <a:pPr marL="0" lvl="1" indent="0">
              <a:buNone/>
            </a:pPr>
            <a:r>
              <a:rPr lang="en-NZ" dirty="0" smtClean="0"/>
              <a:t>“A meaningful life for an older person is a life where the person living it has </a:t>
            </a:r>
          </a:p>
          <a:p>
            <a:pPr marL="0" lvl="1" indent="0">
              <a:buNone/>
            </a:pPr>
            <a:endParaRPr lang="en-NZ" dirty="0" smtClean="0"/>
          </a:p>
          <a:p>
            <a:pPr marL="342900" lvl="1" indent="-342900">
              <a:buFont typeface="Arial" pitchFamily="34" charset="0"/>
              <a:buChar char="•"/>
            </a:pPr>
            <a:r>
              <a:rPr lang="en-NZ" dirty="0" smtClean="0"/>
              <a:t>a sense of purpose, or motivation, and </a:t>
            </a:r>
          </a:p>
          <a:p>
            <a:pPr marL="342900" lvl="1" indent="-342900">
              <a:buFont typeface="Arial" pitchFamily="34" charset="0"/>
              <a:buChar char="•"/>
            </a:pPr>
            <a:endParaRPr lang="en-NZ" dirty="0" smtClean="0"/>
          </a:p>
          <a:p>
            <a:pPr marL="342900" lvl="1" indent="-342900">
              <a:buFont typeface="Arial" pitchFamily="34" charset="0"/>
              <a:buChar char="•"/>
            </a:pPr>
            <a:r>
              <a:rPr lang="en-NZ" dirty="0" smtClean="0"/>
              <a:t>a feeling of significance” </a:t>
            </a:r>
            <a:r>
              <a:rPr lang="en-NZ" sz="1600" dirty="0" smtClean="0"/>
              <a:t>(</a:t>
            </a:r>
            <a:r>
              <a:rPr lang="en-NZ" sz="1600" dirty="0" err="1"/>
              <a:t>Koopman</a:t>
            </a:r>
            <a:r>
              <a:rPr lang="en-NZ" sz="1600" dirty="0"/>
              <a:t>-Boyden, 2014).</a:t>
            </a:r>
            <a:endParaRPr lang="en-NZ" sz="1600" dirty="0" smtClean="0"/>
          </a:p>
          <a:p>
            <a:pPr marL="0" lvl="1" indent="0">
              <a:buNone/>
            </a:pPr>
            <a:endParaRPr lang="en-NZ" dirty="0" smtClean="0"/>
          </a:p>
          <a:p>
            <a:pPr>
              <a:buNone/>
            </a:pPr>
            <a:endParaRPr lang="en-MY" sz="2800" dirty="0"/>
          </a:p>
        </p:txBody>
      </p:sp>
      <p:sp>
        <p:nvSpPr>
          <p:cNvPr id="4" name="Slide Number Placeholder 3"/>
          <p:cNvSpPr>
            <a:spLocks noGrp="1"/>
          </p:cNvSpPr>
          <p:nvPr>
            <p:ph type="sldNum" sz="quarter" idx="4"/>
          </p:nvPr>
        </p:nvSpPr>
        <p:spPr/>
        <p:txBody>
          <a:bodyPr/>
          <a:lstStyle/>
          <a:p>
            <a:fld id="{0139A483-ACEA-4EDE-9EDE-DEECB371E73F}" type="slidenum">
              <a:rPr lang="en-NZ" smtClean="0"/>
              <a:pPr/>
              <a:t>12</a:t>
            </a:fld>
            <a:endParaRPr lang="en-NZ"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dirty="0" smtClean="0"/>
              <a:t>What provides a sense of purpose? for older people?</a:t>
            </a:r>
            <a:endParaRPr lang="en-MY" dirty="0"/>
          </a:p>
        </p:txBody>
      </p:sp>
      <p:sp>
        <p:nvSpPr>
          <p:cNvPr id="9" name="Content Placeholder 8"/>
          <p:cNvSpPr>
            <a:spLocks noGrp="1"/>
          </p:cNvSpPr>
          <p:nvPr>
            <p:ph idx="1"/>
          </p:nvPr>
        </p:nvSpPr>
        <p:spPr>
          <a:xfrm>
            <a:off x="785786" y="1484784"/>
            <a:ext cx="8072494" cy="4641379"/>
          </a:xfrm>
        </p:spPr>
        <p:txBody>
          <a:bodyPr/>
          <a:lstStyle/>
          <a:p>
            <a:pPr lvl="0"/>
            <a:r>
              <a:rPr lang="en-NZ" dirty="0" smtClean="0"/>
              <a:t>Personal activities </a:t>
            </a:r>
            <a:r>
              <a:rPr lang="en-NZ" sz="2800" dirty="0" smtClean="0"/>
              <a:t>(self-relationship)</a:t>
            </a:r>
          </a:p>
          <a:p>
            <a:pPr lvl="1"/>
            <a:r>
              <a:rPr lang="en-NZ" dirty="0" smtClean="0"/>
              <a:t>doing things by/for themselves, personal care, exercise, routines etc</a:t>
            </a:r>
          </a:p>
          <a:p>
            <a:pPr lvl="0"/>
            <a:r>
              <a:rPr lang="en-NZ" dirty="0" smtClean="0"/>
              <a:t>Social interaction </a:t>
            </a:r>
            <a:r>
              <a:rPr lang="en-NZ" sz="2800" dirty="0" smtClean="0"/>
              <a:t>(inter-personal relationship)</a:t>
            </a:r>
          </a:p>
          <a:p>
            <a:pPr lvl="1"/>
            <a:r>
              <a:rPr lang="en-NZ" dirty="0" smtClean="0"/>
              <a:t>Contact with family and friends, </a:t>
            </a:r>
            <a:r>
              <a:rPr lang="en-NZ" dirty="0" err="1" smtClean="0"/>
              <a:t>marae</a:t>
            </a:r>
            <a:r>
              <a:rPr lang="en-NZ" dirty="0" smtClean="0"/>
              <a:t>, interest groups </a:t>
            </a:r>
            <a:endParaRPr lang="en-MY" dirty="0" smtClean="0"/>
          </a:p>
          <a:p>
            <a:pPr lvl="0"/>
            <a:r>
              <a:rPr lang="en-NZ" dirty="0" smtClean="0"/>
              <a:t>Work outside home </a:t>
            </a:r>
            <a:r>
              <a:rPr lang="en-NZ" sz="2800" dirty="0" smtClean="0"/>
              <a:t>(public relationship)</a:t>
            </a:r>
          </a:p>
          <a:p>
            <a:pPr lvl="1"/>
            <a:r>
              <a:rPr lang="en-NZ" dirty="0" smtClean="0"/>
              <a:t>Paid work, unpaid work, or volunteering.</a:t>
            </a:r>
          </a:p>
          <a:p>
            <a:endParaRPr lang="en-MY" dirty="0"/>
          </a:p>
        </p:txBody>
      </p:sp>
      <p:sp>
        <p:nvSpPr>
          <p:cNvPr id="7" name="Slide Number Placeholder 6"/>
          <p:cNvSpPr>
            <a:spLocks noGrp="1"/>
          </p:cNvSpPr>
          <p:nvPr>
            <p:ph type="sldNum" sz="quarter" idx="4"/>
          </p:nvPr>
        </p:nvSpPr>
        <p:spPr/>
        <p:txBody>
          <a:bodyPr/>
          <a:lstStyle/>
          <a:p>
            <a:fld id="{0139A483-ACEA-4EDE-9EDE-DEECB371E73F}" type="slidenum">
              <a:rPr lang="en-NZ" smtClean="0"/>
              <a:pPr/>
              <a:t>13</a:t>
            </a:fld>
            <a:endParaRPr lang="en-NZ"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provides a </a:t>
            </a:r>
            <a:r>
              <a:rPr lang="en-US" dirty="0"/>
              <a:t>f</a:t>
            </a:r>
            <a:r>
              <a:rPr lang="en-US" dirty="0" smtClean="0"/>
              <a:t>eeling of significance? For older people?</a:t>
            </a:r>
            <a:endParaRPr lang="en-MY" dirty="0"/>
          </a:p>
        </p:txBody>
      </p:sp>
      <p:sp>
        <p:nvSpPr>
          <p:cNvPr id="3" name="Content Placeholder 2"/>
          <p:cNvSpPr>
            <a:spLocks noGrp="1"/>
          </p:cNvSpPr>
          <p:nvPr>
            <p:ph idx="1"/>
          </p:nvPr>
        </p:nvSpPr>
        <p:spPr>
          <a:xfrm>
            <a:off x="857224" y="1142984"/>
            <a:ext cx="7929618" cy="5357850"/>
          </a:xfrm>
        </p:spPr>
        <p:txBody>
          <a:bodyPr>
            <a:noAutofit/>
          </a:bodyPr>
          <a:lstStyle/>
          <a:p>
            <a:pPr lvl="0"/>
            <a:r>
              <a:rPr lang="en-NZ" sz="2800" dirty="0" smtClean="0"/>
              <a:t>Achievement</a:t>
            </a:r>
          </a:p>
          <a:p>
            <a:pPr lvl="1"/>
            <a:r>
              <a:rPr lang="en-NZ" dirty="0" smtClean="0"/>
              <a:t>taking a walk, a productive garden, learning a new skill</a:t>
            </a:r>
            <a:endParaRPr lang="en-MY" dirty="0" smtClean="0"/>
          </a:p>
          <a:p>
            <a:pPr lvl="0"/>
            <a:r>
              <a:rPr lang="en-NZ" sz="2800" dirty="0" smtClean="0"/>
              <a:t>Being valued or appreciated</a:t>
            </a:r>
          </a:p>
          <a:p>
            <a:pPr lvl="1"/>
            <a:r>
              <a:rPr lang="en-NZ" dirty="0" smtClean="0"/>
              <a:t>being referred to by younger generation, intergenerational interchanges</a:t>
            </a:r>
            <a:endParaRPr lang="en-MY" dirty="0" smtClean="0"/>
          </a:p>
          <a:p>
            <a:pPr lvl="0"/>
            <a:r>
              <a:rPr lang="en-NZ" sz="2800" dirty="0" smtClean="0"/>
              <a:t>Giving back, continued contribution</a:t>
            </a:r>
          </a:p>
          <a:p>
            <a:pPr lvl="1"/>
            <a:r>
              <a:rPr lang="en-NZ" dirty="0" smtClean="0"/>
              <a:t>volunteering, donations, contributions to </a:t>
            </a:r>
            <a:r>
              <a:rPr lang="en-NZ" dirty="0" err="1" smtClean="0"/>
              <a:t>marae</a:t>
            </a:r>
            <a:endParaRPr lang="en-MY" dirty="0" smtClean="0"/>
          </a:p>
          <a:p>
            <a:pPr lvl="0"/>
            <a:r>
              <a:rPr lang="en-NZ" sz="2800" dirty="0" smtClean="0"/>
              <a:t>Being there, belonging</a:t>
            </a:r>
          </a:p>
          <a:p>
            <a:pPr lvl="1"/>
            <a:r>
              <a:rPr lang="en-NZ" dirty="0" smtClean="0"/>
              <a:t>to support a grandchild’s interests, in a family emergency.</a:t>
            </a:r>
            <a:endParaRPr lang="en-MY" dirty="0" smtClean="0"/>
          </a:p>
        </p:txBody>
      </p:sp>
      <p:sp>
        <p:nvSpPr>
          <p:cNvPr id="4" name="Slide Number Placeholder 3"/>
          <p:cNvSpPr>
            <a:spLocks noGrp="1"/>
          </p:cNvSpPr>
          <p:nvPr>
            <p:ph type="sldNum" sz="quarter" idx="4"/>
          </p:nvPr>
        </p:nvSpPr>
        <p:spPr/>
        <p:txBody>
          <a:bodyPr/>
          <a:lstStyle/>
          <a:p>
            <a:fld id="{0139A483-ACEA-4EDE-9EDE-DEECB371E73F}" type="slidenum">
              <a:rPr lang="en-NZ" smtClean="0"/>
              <a:pPr/>
              <a:t>14</a:t>
            </a:fld>
            <a:endParaRPr lang="en-NZ"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Suggestions FROM older people, FOR policy and practice, re Meaningful Life</a:t>
            </a:r>
            <a:endParaRPr lang="en-MY" dirty="0"/>
          </a:p>
        </p:txBody>
      </p:sp>
      <p:sp>
        <p:nvSpPr>
          <p:cNvPr id="3" name="Content Placeholder 2"/>
          <p:cNvSpPr>
            <a:spLocks noGrp="1"/>
          </p:cNvSpPr>
          <p:nvPr>
            <p:ph idx="1"/>
          </p:nvPr>
        </p:nvSpPr>
        <p:spPr>
          <a:xfrm>
            <a:off x="785786" y="1484784"/>
            <a:ext cx="7901014" cy="4641379"/>
          </a:xfrm>
        </p:spPr>
        <p:txBody>
          <a:bodyPr>
            <a:normAutofit/>
          </a:bodyPr>
          <a:lstStyle/>
          <a:p>
            <a:pPr>
              <a:buNone/>
            </a:pPr>
            <a:r>
              <a:rPr lang="en-US" sz="2800" dirty="0" smtClean="0"/>
              <a:t>Mobility</a:t>
            </a:r>
          </a:p>
          <a:p>
            <a:pPr lvl="1">
              <a:buFont typeface="Arial" pitchFamily="34" charset="0"/>
              <a:buChar char="•"/>
            </a:pPr>
            <a:r>
              <a:rPr lang="en-US" sz="2400" dirty="0" smtClean="0"/>
              <a:t>Bus stops closer to supermarkets</a:t>
            </a:r>
          </a:p>
          <a:p>
            <a:pPr lvl="1">
              <a:buFont typeface="Arial" pitchFamily="34" charset="0"/>
              <a:buChar char="•"/>
            </a:pPr>
            <a:r>
              <a:rPr lang="en-US" sz="2400" dirty="0" smtClean="0"/>
              <a:t>Wider pavements for mobility scooters</a:t>
            </a:r>
          </a:p>
          <a:p>
            <a:pPr lvl="1">
              <a:buFont typeface="Arial" pitchFamily="34" charset="0"/>
              <a:buChar char="•"/>
            </a:pPr>
            <a:r>
              <a:rPr lang="en-US" sz="2400" dirty="0" smtClean="0"/>
              <a:t>Chairs in shops.</a:t>
            </a:r>
          </a:p>
          <a:p>
            <a:pPr>
              <a:buNone/>
            </a:pPr>
            <a:r>
              <a:rPr lang="en-US" sz="2800" dirty="0" smtClean="0"/>
              <a:t>Maintenance</a:t>
            </a:r>
          </a:p>
          <a:p>
            <a:pPr lvl="1">
              <a:buFont typeface="Arial" pitchFamily="34" charset="0"/>
              <a:buChar char="•"/>
            </a:pPr>
            <a:r>
              <a:rPr lang="en-US" sz="2400" dirty="0" smtClean="0"/>
              <a:t>Low maintenance, single person houses with new technology alarms, lighting, heating etc.</a:t>
            </a:r>
          </a:p>
          <a:p>
            <a:pPr>
              <a:buNone/>
            </a:pPr>
            <a:r>
              <a:rPr lang="en-US" sz="2800" dirty="0" smtClean="0"/>
              <a:t>Finances</a:t>
            </a:r>
          </a:p>
          <a:p>
            <a:pPr lvl="1">
              <a:buFont typeface="Arial" pitchFamily="34" charset="0"/>
              <a:buChar char="•"/>
            </a:pPr>
            <a:r>
              <a:rPr lang="en-NZ" sz="2400" dirty="0" smtClean="0"/>
              <a:t>Advice on budgeting and managing finances</a:t>
            </a:r>
          </a:p>
          <a:p>
            <a:pPr lvl="1">
              <a:buFont typeface="Arial" pitchFamily="34" charset="0"/>
              <a:buChar char="•"/>
            </a:pPr>
            <a:r>
              <a:rPr lang="en-NZ" sz="2400" dirty="0" smtClean="0"/>
              <a:t>Simpler procedures for reporting financial abuse.</a:t>
            </a:r>
            <a:endParaRPr lang="en-US" sz="2400" dirty="0" smtClean="0"/>
          </a:p>
          <a:p>
            <a:pPr lvl="1"/>
            <a:endParaRPr lang="en-US" sz="2400" dirty="0" smtClean="0"/>
          </a:p>
          <a:p>
            <a:endParaRPr lang="en-MY" sz="2400" dirty="0"/>
          </a:p>
        </p:txBody>
      </p:sp>
      <p:sp>
        <p:nvSpPr>
          <p:cNvPr id="4" name="Slide Number Placeholder 3"/>
          <p:cNvSpPr>
            <a:spLocks noGrp="1"/>
          </p:cNvSpPr>
          <p:nvPr>
            <p:ph type="sldNum" sz="quarter" idx="4"/>
          </p:nvPr>
        </p:nvSpPr>
        <p:spPr/>
        <p:txBody>
          <a:bodyPr/>
          <a:lstStyle/>
          <a:p>
            <a:fld id="{0139A483-ACEA-4EDE-9EDE-DEECB371E73F}" type="slidenum">
              <a:rPr lang="en-NZ" smtClean="0"/>
              <a:pPr/>
              <a:t>15</a:t>
            </a:fld>
            <a:endParaRPr lang="en-NZ"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0"/>
            <a:ext cx="6984776" cy="980728"/>
          </a:xfrm>
        </p:spPr>
        <p:txBody>
          <a:bodyPr>
            <a:normAutofit fontScale="90000"/>
          </a:bodyPr>
          <a:lstStyle/>
          <a:p>
            <a:r>
              <a:rPr lang="en-US" dirty="0" smtClean="0"/>
              <a:t>Suggestions for policy and practice (</a:t>
            </a:r>
            <a:r>
              <a:rPr lang="en-US" dirty="0" err="1" smtClean="0"/>
              <a:t>cont</a:t>
            </a:r>
            <a:r>
              <a:rPr lang="en-US" dirty="0" smtClean="0"/>
              <a:t>)</a:t>
            </a:r>
            <a:endParaRPr lang="en-MY" dirty="0"/>
          </a:p>
        </p:txBody>
      </p:sp>
      <p:sp>
        <p:nvSpPr>
          <p:cNvPr id="3" name="Content Placeholder 2"/>
          <p:cNvSpPr>
            <a:spLocks noGrp="1"/>
          </p:cNvSpPr>
          <p:nvPr>
            <p:ph idx="1"/>
          </p:nvPr>
        </p:nvSpPr>
        <p:spPr>
          <a:xfrm>
            <a:off x="785786" y="1484784"/>
            <a:ext cx="7901014" cy="4641379"/>
          </a:xfrm>
        </p:spPr>
        <p:txBody>
          <a:bodyPr>
            <a:normAutofit/>
          </a:bodyPr>
          <a:lstStyle/>
          <a:p>
            <a:pPr>
              <a:buNone/>
            </a:pPr>
            <a:r>
              <a:rPr lang="en-US" sz="2800" dirty="0" smtClean="0"/>
              <a:t>Health and Nutrition</a:t>
            </a:r>
          </a:p>
          <a:p>
            <a:pPr lvl="1">
              <a:buFont typeface="Arial" pitchFamily="34" charset="0"/>
              <a:buChar char="•"/>
            </a:pPr>
            <a:r>
              <a:rPr lang="en-US" sz="2400" dirty="0" smtClean="0"/>
              <a:t>Regular hearing, teeth and vision checks at GP visits.</a:t>
            </a:r>
          </a:p>
          <a:p>
            <a:pPr>
              <a:buNone/>
            </a:pPr>
            <a:r>
              <a:rPr lang="en-US" sz="2800" dirty="0" smtClean="0"/>
              <a:t>Emergency support</a:t>
            </a:r>
          </a:p>
          <a:p>
            <a:pPr lvl="1">
              <a:buFont typeface="Arial" pitchFamily="34" charset="0"/>
              <a:buChar char="•"/>
            </a:pPr>
            <a:r>
              <a:rPr lang="en-US" sz="2400" dirty="0" smtClean="0"/>
              <a:t>Life tubes (Age Concern), </a:t>
            </a:r>
            <a:r>
              <a:rPr lang="en-US" sz="2400" dirty="0" err="1" smtClean="0"/>
              <a:t>Ecolite</a:t>
            </a:r>
            <a:r>
              <a:rPr lang="en-US" sz="2400" dirty="0" smtClean="0"/>
              <a:t> dynamo kits  </a:t>
            </a:r>
          </a:p>
          <a:p>
            <a:pPr lvl="1">
              <a:buFont typeface="Arial" pitchFamily="34" charset="0"/>
              <a:buChar char="•"/>
            </a:pPr>
            <a:r>
              <a:rPr lang="en-US" sz="2400" dirty="0" smtClean="0"/>
              <a:t>House &amp; social alarms.</a:t>
            </a:r>
          </a:p>
          <a:p>
            <a:pPr>
              <a:buNone/>
            </a:pPr>
            <a:r>
              <a:rPr lang="en-US" sz="2800" dirty="0" smtClean="0"/>
              <a:t>Social connectedness</a:t>
            </a:r>
          </a:p>
          <a:p>
            <a:pPr lvl="1">
              <a:buFont typeface="Arial" pitchFamily="34" charset="0"/>
              <a:buChar char="•"/>
            </a:pPr>
            <a:r>
              <a:rPr lang="en-NZ" sz="2400" dirty="0" smtClean="0"/>
              <a:t>Programmes/courses for those starting to live alone</a:t>
            </a:r>
          </a:p>
          <a:p>
            <a:pPr lvl="1">
              <a:buFont typeface="Arial" pitchFamily="34" charset="0"/>
              <a:buChar char="•"/>
            </a:pPr>
            <a:r>
              <a:rPr lang="en-NZ" sz="2400" dirty="0" smtClean="0"/>
              <a:t>Regular ‘senior hour’ at local cafes</a:t>
            </a:r>
          </a:p>
          <a:p>
            <a:pPr lvl="1">
              <a:buFont typeface="Arial" pitchFamily="34" charset="0"/>
              <a:buChar char="•"/>
            </a:pPr>
            <a:r>
              <a:rPr lang="en-NZ" sz="2400" dirty="0" smtClean="0"/>
              <a:t>Internet courses.</a:t>
            </a:r>
          </a:p>
          <a:p>
            <a:pPr lvl="1"/>
            <a:endParaRPr lang="en-MY" sz="2400" dirty="0"/>
          </a:p>
        </p:txBody>
      </p:sp>
      <p:sp>
        <p:nvSpPr>
          <p:cNvPr id="4" name="Slide Number Placeholder 3"/>
          <p:cNvSpPr>
            <a:spLocks noGrp="1"/>
          </p:cNvSpPr>
          <p:nvPr>
            <p:ph type="sldNum" sz="quarter" idx="4"/>
          </p:nvPr>
        </p:nvSpPr>
        <p:spPr/>
        <p:txBody>
          <a:bodyPr/>
          <a:lstStyle/>
          <a:p>
            <a:fld id="{0139A483-ACEA-4EDE-9EDE-DEECB371E73F}" type="slidenum">
              <a:rPr lang="en-NZ" smtClean="0"/>
              <a:pPr/>
              <a:t>16</a:t>
            </a:fld>
            <a:endParaRPr lang="en-NZ"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Technological possibilities</a:t>
            </a:r>
            <a:endParaRPr lang="en-MY" dirty="0"/>
          </a:p>
        </p:txBody>
      </p:sp>
      <p:sp>
        <p:nvSpPr>
          <p:cNvPr id="3" name="Content Placeholder 2"/>
          <p:cNvSpPr>
            <a:spLocks noGrp="1"/>
          </p:cNvSpPr>
          <p:nvPr>
            <p:ph idx="1"/>
          </p:nvPr>
        </p:nvSpPr>
        <p:spPr/>
        <p:txBody>
          <a:bodyPr>
            <a:normAutofit/>
          </a:bodyPr>
          <a:lstStyle/>
          <a:p>
            <a:r>
              <a:rPr lang="en-US" sz="2800" dirty="0" smtClean="0"/>
              <a:t>Health monitoring watch</a:t>
            </a:r>
          </a:p>
          <a:p>
            <a:endParaRPr lang="en-US" sz="2800" dirty="0" smtClean="0"/>
          </a:p>
          <a:p>
            <a:endParaRPr lang="en-US" sz="2800" dirty="0"/>
          </a:p>
          <a:p>
            <a:endParaRPr lang="en-US" sz="2800" dirty="0" smtClean="0"/>
          </a:p>
          <a:p>
            <a:r>
              <a:rPr lang="en-US" sz="2800" dirty="0" err="1" smtClean="0"/>
              <a:t>Vivago</a:t>
            </a:r>
            <a:r>
              <a:rPr lang="en-US" sz="2800" dirty="0" smtClean="0"/>
              <a:t> watch – social alarm</a:t>
            </a:r>
          </a:p>
          <a:p>
            <a:endParaRPr lang="en-US" sz="2800" dirty="0" smtClean="0"/>
          </a:p>
          <a:p>
            <a:endParaRPr lang="en-US" sz="2800" dirty="0" smtClean="0"/>
          </a:p>
          <a:p>
            <a:endParaRPr lang="en-US" sz="2800" dirty="0" smtClean="0"/>
          </a:p>
          <a:p>
            <a:r>
              <a:rPr lang="en-US" sz="2800" dirty="0" smtClean="0"/>
              <a:t>Smart watches – iWatches from Apple…..</a:t>
            </a:r>
          </a:p>
          <a:p>
            <a:endParaRPr lang="en-US" sz="2800" dirty="0" smtClean="0"/>
          </a:p>
          <a:p>
            <a:endParaRPr lang="en-US" sz="2800" dirty="0" smtClean="0"/>
          </a:p>
        </p:txBody>
      </p:sp>
      <p:sp>
        <p:nvSpPr>
          <p:cNvPr id="4" name="Slide Number Placeholder 3"/>
          <p:cNvSpPr>
            <a:spLocks noGrp="1"/>
          </p:cNvSpPr>
          <p:nvPr>
            <p:ph type="sldNum" sz="quarter" idx="4"/>
          </p:nvPr>
        </p:nvSpPr>
        <p:spPr/>
        <p:txBody>
          <a:bodyPr/>
          <a:lstStyle/>
          <a:p>
            <a:fld id="{0139A483-ACEA-4EDE-9EDE-DEECB371E73F}" type="slidenum">
              <a:rPr lang="en-NZ" smtClean="0"/>
              <a:pPr/>
              <a:t>17</a:t>
            </a:fld>
            <a:endParaRPr lang="en-NZ" dirty="0"/>
          </a:p>
        </p:txBody>
      </p:sp>
      <p:pic>
        <p:nvPicPr>
          <p:cNvPr id="1026" name="Picture 3" descr="vivago">
            <a:hlinkClick r:id="rId3"/>
          </p:cNvPr>
          <p:cNvPicPr>
            <a:picLocks noChangeAspect="1" noChangeArrowheads="1"/>
          </p:cNvPicPr>
          <p:nvPr/>
        </p:nvPicPr>
        <p:blipFill>
          <a:blip r:embed="rId4"/>
          <a:srcRect/>
          <a:stretch>
            <a:fillRect/>
          </a:stretch>
        </p:blipFill>
        <p:spPr bwMode="auto">
          <a:xfrm>
            <a:off x="5688435" y="3140968"/>
            <a:ext cx="1928920" cy="2476237"/>
          </a:xfrm>
          <a:prstGeom prst="rect">
            <a:avLst/>
          </a:prstGeom>
          <a:noFill/>
          <a:ln w="9525">
            <a:noFill/>
            <a:miter lim="800000"/>
            <a:headEnd/>
            <a:tailEnd/>
          </a:ln>
        </p:spPr>
      </p:pic>
      <p:pic>
        <p:nvPicPr>
          <p:cNvPr id="6" name="Picture 2" descr="http://ecx.images-amazon.com/images/I/41bXNatvlCL._SL500_AA300_.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4458" y="1066411"/>
            <a:ext cx="2146565" cy="214656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Product Detail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60032" y="1113948"/>
            <a:ext cx="2121848" cy="21218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7560840" cy="980728"/>
          </a:xfrm>
        </p:spPr>
        <p:txBody>
          <a:bodyPr>
            <a:normAutofit fontScale="90000"/>
          </a:bodyPr>
          <a:lstStyle/>
          <a:p>
            <a:r>
              <a:rPr lang="en-US" dirty="0" smtClean="0"/>
              <a:t>Key points for Active Ageing and </a:t>
            </a:r>
            <a:br>
              <a:rPr lang="en-US" dirty="0" smtClean="0"/>
            </a:br>
            <a:r>
              <a:rPr lang="en-US" dirty="0" smtClean="0"/>
              <a:t>Meaningful Life for older people living alone</a:t>
            </a:r>
            <a:endParaRPr lang="en-MY" dirty="0"/>
          </a:p>
        </p:txBody>
      </p:sp>
      <p:sp>
        <p:nvSpPr>
          <p:cNvPr id="3" name="Content Placeholder 2"/>
          <p:cNvSpPr>
            <a:spLocks noGrp="1"/>
          </p:cNvSpPr>
          <p:nvPr>
            <p:ph idx="1"/>
          </p:nvPr>
        </p:nvSpPr>
        <p:spPr>
          <a:xfrm>
            <a:off x="467544" y="1556792"/>
            <a:ext cx="8229600" cy="4281339"/>
          </a:xfrm>
        </p:spPr>
        <p:txBody>
          <a:bodyPr>
            <a:normAutofit/>
          </a:bodyPr>
          <a:lstStyle/>
          <a:p>
            <a:pPr marL="0" lvl="1" indent="0">
              <a:buNone/>
            </a:pPr>
            <a:r>
              <a:rPr lang="en-NZ" dirty="0" smtClean="0"/>
              <a:t>“A meaningful life for an older person is a life where the person living it has </a:t>
            </a:r>
          </a:p>
          <a:p>
            <a:pPr marL="0" lvl="1" indent="0">
              <a:buNone/>
            </a:pPr>
            <a:endParaRPr lang="en-NZ" dirty="0" smtClean="0"/>
          </a:p>
          <a:p>
            <a:pPr marL="342900" lvl="1" indent="-342900">
              <a:buFont typeface="Arial" pitchFamily="34" charset="0"/>
              <a:buChar char="•"/>
            </a:pPr>
            <a:r>
              <a:rPr lang="en-NZ" dirty="0" smtClean="0"/>
              <a:t>a sense of purpose, or motivation, and </a:t>
            </a:r>
          </a:p>
          <a:p>
            <a:pPr marL="342900" lvl="1" indent="-342900">
              <a:buFont typeface="Arial" pitchFamily="34" charset="0"/>
              <a:buChar char="•"/>
            </a:pPr>
            <a:endParaRPr lang="en-NZ" dirty="0" smtClean="0"/>
          </a:p>
          <a:p>
            <a:pPr marL="342900" lvl="1" indent="-342900">
              <a:buFont typeface="Arial" pitchFamily="34" charset="0"/>
              <a:buChar char="•"/>
            </a:pPr>
            <a:r>
              <a:rPr lang="en-NZ" dirty="0" smtClean="0"/>
              <a:t>a feeling of significance” </a:t>
            </a:r>
            <a:r>
              <a:rPr lang="en-NZ" sz="1600" dirty="0" smtClean="0"/>
              <a:t>(</a:t>
            </a:r>
            <a:r>
              <a:rPr lang="en-NZ" sz="1600" dirty="0" err="1"/>
              <a:t>Koopman</a:t>
            </a:r>
            <a:r>
              <a:rPr lang="en-NZ" sz="1600" dirty="0"/>
              <a:t>-Boyden, 2014).</a:t>
            </a:r>
            <a:endParaRPr lang="en-NZ" sz="1600" dirty="0" smtClean="0"/>
          </a:p>
          <a:p>
            <a:pPr marL="0" lvl="1" indent="0">
              <a:buNone/>
            </a:pPr>
            <a:endParaRPr lang="en-NZ" dirty="0" smtClean="0"/>
          </a:p>
          <a:p>
            <a:pPr>
              <a:buNone/>
            </a:pPr>
            <a:endParaRPr lang="en-MY" sz="2800" dirty="0"/>
          </a:p>
        </p:txBody>
      </p:sp>
      <p:sp>
        <p:nvSpPr>
          <p:cNvPr id="4" name="Slide Number Placeholder 3"/>
          <p:cNvSpPr>
            <a:spLocks noGrp="1"/>
          </p:cNvSpPr>
          <p:nvPr>
            <p:ph type="sldNum" sz="quarter" idx="4"/>
          </p:nvPr>
        </p:nvSpPr>
        <p:spPr/>
        <p:txBody>
          <a:bodyPr/>
          <a:lstStyle/>
          <a:p>
            <a:fld id="{0139A483-ACEA-4EDE-9EDE-DEECB371E73F}" type="slidenum">
              <a:rPr lang="en-NZ" smtClean="0"/>
              <a:pPr/>
              <a:t>18</a:t>
            </a:fld>
            <a:endParaRPr lang="en-NZ" dirty="0"/>
          </a:p>
        </p:txBody>
      </p:sp>
    </p:spTree>
    <p:extLst>
      <p:ext uri="{BB962C8B-B14F-4D97-AF65-F5344CB8AC3E}">
        <p14:creationId xmlns:p14="http://schemas.microsoft.com/office/powerpoint/2010/main" val="18950381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0139A483-ACEA-4EDE-9EDE-DEECB371E73F}" type="slidenum">
              <a:rPr lang="en-NZ" smtClean="0"/>
              <a:pPr/>
              <a:t>19</a:t>
            </a:fld>
            <a:endParaRPr lang="en-NZ" dirty="0"/>
          </a:p>
        </p:txBody>
      </p:sp>
      <p:sp>
        <p:nvSpPr>
          <p:cNvPr id="5" name="Content Placeholder 2"/>
          <p:cNvSpPr>
            <a:spLocks noGrp="1"/>
          </p:cNvSpPr>
          <p:nvPr>
            <p:ph idx="1"/>
          </p:nvPr>
        </p:nvSpPr>
        <p:spPr>
          <a:xfrm>
            <a:off x="467544" y="1628800"/>
            <a:ext cx="8229600" cy="4641379"/>
          </a:xfrm>
        </p:spPr>
        <p:txBody>
          <a:bodyPr/>
          <a:lstStyle/>
          <a:p>
            <a:endParaRPr lang="en-NZ" dirty="0" smtClean="0"/>
          </a:p>
          <a:p>
            <a:r>
              <a:rPr lang="en-NZ" dirty="0" smtClean="0"/>
              <a:t>Keep busy</a:t>
            </a:r>
          </a:p>
          <a:p>
            <a:r>
              <a:rPr lang="en-NZ" dirty="0" smtClean="0"/>
              <a:t>Be valued</a:t>
            </a:r>
          </a:p>
          <a:p>
            <a:pPr>
              <a:buNone/>
            </a:pPr>
            <a:endParaRPr lang="en-NZ" dirty="0" smtClean="0"/>
          </a:p>
          <a:p>
            <a:r>
              <a:rPr lang="en-NZ" dirty="0" smtClean="0"/>
              <a:t>Keep connected.</a:t>
            </a:r>
          </a:p>
          <a:p>
            <a:pPr marL="0" indent="0">
              <a:buNone/>
            </a:pPr>
            <a:endParaRPr lang="en-NZ" dirty="0"/>
          </a:p>
        </p:txBody>
      </p:sp>
      <p:sp>
        <p:nvSpPr>
          <p:cNvPr id="6" name="Title 1"/>
          <p:cNvSpPr>
            <a:spLocks noGrp="1"/>
          </p:cNvSpPr>
          <p:nvPr>
            <p:ph type="title"/>
          </p:nvPr>
        </p:nvSpPr>
        <p:spPr>
          <a:xfrm>
            <a:off x="-252536" y="-25604"/>
            <a:ext cx="8445624" cy="980728"/>
          </a:xfrm>
        </p:spPr>
        <p:txBody>
          <a:bodyPr>
            <a:normAutofit fontScale="90000"/>
          </a:bodyPr>
          <a:lstStyle/>
          <a:p>
            <a:pPr algn="ctr"/>
            <a:r>
              <a:rPr lang="en-NZ" dirty="0"/>
              <a:t>K</a:t>
            </a:r>
            <a:r>
              <a:rPr lang="en-NZ" dirty="0" smtClean="0"/>
              <a:t>ey points for Active Ageing</a:t>
            </a:r>
            <a:r>
              <a:rPr lang="en-NZ" dirty="0"/>
              <a:t> </a:t>
            </a:r>
            <a:r>
              <a:rPr lang="en-NZ" dirty="0" smtClean="0"/>
              <a:t>and </a:t>
            </a:r>
            <a:br>
              <a:rPr lang="en-NZ" dirty="0" smtClean="0"/>
            </a:br>
            <a:r>
              <a:rPr lang="en-NZ" dirty="0" smtClean="0"/>
              <a:t>Meaningful Life for older people living alone (</a:t>
            </a:r>
            <a:r>
              <a:rPr lang="en-NZ" dirty="0" err="1" smtClean="0"/>
              <a:t>cont</a:t>
            </a:r>
            <a:r>
              <a:rPr lang="en-NZ" dirty="0" smtClean="0"/>
              <a:t>)</a:t>
            </a:r>
            <a:endParaRPr lang="en-NZ" dirty="0"/>
          </a:p>
        </p:txBody>
      </p:sp>
    </p:spTree>
    <p:extLst>
      <p:ext uri="{BB962C8B-B14F-4D97-AF65-F5344CB8AC3E}">
        <p14:creationId xmlns:p14="http://schemas.microsoft.com/office/powerpoint/2010/main" val="5816171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Living alone in New Zealand</a:t>
            </a:r>
            <a:endParaRPr lang="en-MY" dirty="0"/>
          </a:p>
        </p:txBody>
      </p:sp>
      <p:sp>
        <p:nvSpPr>
          <p:cNvPr id="4" name="Slide Number Placeholder 3"/>
          <p:cNvSpPr>
            <a:spLocks noGrp="1"/>
          </p:cNvSpPr>
          <p:nvPr>
            <p:ph type="sldNum" sz="quarter" idx="4"/>
          </p:nvPr>
        </p:nvSpPr>
        <p:spPr/>
        <p:txBody>
          <a:bodyPr/>
          <a:lstStyle/>
          <a:p>
            <a:fld id="{0139A483-ACEA-4EDE-9EDE-DEECB371E73F}" type="slidenum">
              <a:rPr lang="en-NZ" smtClean="0"/>
              <a:pPr/>
              <a:t>2</a:t>
            </a:fld>
            <a:endParaRPr lang="en-NZ" dirty="0"/>
          </a:p>
        </p:txBody>
      </p:sp>
      <p:sp>
        <p:nvSpPr>
          <p:cNvPr id="6" name="TextBox 5"/>
          <p:cNvSpPr txBox="1"/>
          <p:nvPr/>
        </p:nvSpPr>
        <p:spPr>
          <a:xfrm>
            <a:off x="467544" y="6156012"/>
            <a:ext cx="6912768" cy="276999"/>
          </a:xfrm>
          <a:prstGeom prst="rect">
            <a:avLst/>
          </a:prstGeom>
          <a:noFill/>
        </p:spPr>
        <p:txBody>
          <a:bodyPr wrap="square" rtlCol="0">
            <a:spAutoFit/>
          </a:bodyPr>
          <a:lstStyle/>
          <a:p>
            <a:r>
              <a:rPr lang="en-NZ" sz="1200" dirty="0" smtClean="0"/>
              <a:t>Source: Statistics New Zealand 2014, customised data</a:t>
            </a:r>
            <a:endParaRPr lang="en-NZ" sz="1200" dirty="0"/>
          </a:p>
        </p:txBody>
      </p:sp>
      <p:graphicFrame>
        <p:nvGraphicFramePr>
          <p:cNvPr id="7" name="Chart 6"/>
          <p:cNvGraphicFramePr/>
          <p:nvPr>
            <p:extLst>
              <p:ext uri="{D42A27DB-BD31-4B8C-83A1-F6EECF244321}">
                <p14:modId xmlns:p14="http://schemas.microsoft.com/office/powerpoint/2010/main" val="1106051704"/>
              </p:ext>
            </p:extLst>
          </p:nvPr>
        </p:nvGraphicFramePr>
        <p:xfrm>
          <a:off x="571472" y="1142984"/>
          <a:ext cx="8001056" cy="492922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dirty="0"/>
          </a:p>
        </p:txBody>
      </p:sp>
      <p:sp>
        <p:nvSpPr>
          <p:cNvPr id="3" name="Content Placeholder 2"/>
          <p:cNvSpPr>
            <a:spLocks noGrp="1"/>
          </p:cNvSpPr>
          <p:nvPr>
            <p:ph idx="1"/>
          </p:nvPr>
        </p:nvSpPr>
        <p:spPr/>
        <p:txBody>
          <a:bodyPr/>
          <a:lstStyle/>
          <a:p>
            <a:endParaRPr lang="en-MY" dirty="0"/>
          </a:p>
        </p:txBody>
      </p:sp>
      <p:sp>
        <p:nvSpPr>
          <p:cNvPr id="4" name="Slide Number Placeholder 3"/>
          <p:cNvSpPr>
            <a:spLocks noGrp="1"/>
          </p:cNvSpPr>
          <p:nvPr>
            <p:ph type="sldNum" sz="quarter" idx="4"/>
          </p:nvPr>
        </p:nvSpPr>
        <p:spPr/>
        <p:txBody>
          <a:bodyPr/>
          <a:lstStyle/>
          <a:p>
            <a:fld id="{0139A483-ACEA-4EDE-9EDE-DEECB371E73F}" type="slidenum">
              <a:rPr lang="en-NZ" smtClean="0"/>
              <a:pPr/>
              <a:t>20</a:t>
            </a:fld>
            <a:endParaRPr lang="en-NZ" dirty="0"/>
          </a:p>
        </p:txBody>
      </p:sp>
      <p:pic>
        <p:nvPicPr>
          <p:cNvPr id="1026" name="Picture 2"/>
          <p:cNvPicPr>
            <a:picLocks noChangeAspect="1" noChangeArrowheads="1"/>
          </p:cNvPicPr>
          <p:nvPr/>
        </p:nvPicPr>
        <p:blipFill>
          <a:blip r:embed="rId3"/>
          <a:srcRect/>
          <a:stretch>
            <a:fillRect/>
          </a:stretch>
        </p:blipFill>
        <p:spPr bwMode="auto">
          <a:xfrm>
            <a:off x="2509617" y="2043338"/>
            <a:ext cx="4124766" cy="352427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a:xfrm>
            <a:off x="467544" y="2636912"/>
            <a:ext cx="8229600" cy="2016224"/>
          </a:xfrm>
        </p:spPr>
        <p:txBody>
          <a:bodyPr>
            <a:normAutofit fontScale="92500" lnSpcReduction="10000"/>
          </a:bodyPr>
          <a:lstStyle/>
          <a:p>
            <a:pPr marL="0" indent="0" algn="ctr">
              <a:buNone/>
            </a:pPr>
            <a:r>
              <a:rPr lang="en-NZ" sz="2400" dirty="0" smtClean="0"/>
              <a:t>Professor Peggy </a:t>
            </a:r>
            <a:r>
              <a:rPr lang="en-NZ" sz="2400" dirty="0" err="1" smtClean="0"/>
              <a:t>Koopman</a:t>
            </a:r>
            <a:r>
              <a:rPr lang="en-NZ" sz="2400" dirty="0" smtClean="0"/>
              <a:t>-Boyden CNZM</a:t>
            </a:r>
          </a:p>
          <a:p>
            <a:pPr marL="0" indent="0" algn="ctr">
              <a:buNone/>
            </a:pPr>
            <a:r>
              <a:rPr lang="en-NZ" sz="2400" dirty="0" smtClean="0">
                <a:hlinkClick r:id="rId3"/>
              </a:rPr>
              <a:t>pkb@waikato.ac.nz</a:t>
            </a:r>
            <a:r>
              <a:rPr lang="en-NZ" sz="2400" dirty="0" smtClean="0"/>
              <a:t> </a:t>
            </a:r>
          </a:p>
          <a:p>
            <a:pPr marL="0" indent="0" algn="ctr">
              <a:buNone/>
            </a:pPr>
            <a:endParaRPr lang="en-NZ" sz="2400" dirty="0" smtClean="0"/>
          </a:p>
          <a:p>
            <a:pPr marL="0" indent="0" algn="ctr">
              <a:buNone/>
            </a:pPr>
            <a:r>
              <a:rPr lang="en-NZ" sz="2400" dirty="0" smtClean="0"/>
              <a:t>Dr. Sheena Moosa</a:t>
            </a:r>
          </a:p>
          <a:p>
            <a:pPr marL="0" indent="0" algn="ctr">
              <a:buNone/>
            </a:pPr>
            <a:r>
              <a:rPr lang="en-NZ" sz="2400" dirty="0" smtClean="0">
                <a:hlinkClick r:id="rId4"/>
              </a:rPr>
              <a:t>moosa.sheena@gmail.com</a:t>
            </a:r>
            <a:r>
              <a:rPr lang="en-NZ" sz="2400" dirty="0" smtClean="0"/>
              <a:t> </a:t>
            </a:r>
          </a:p>
          <a:p>
            <a:pPr marL="0" indent="0" algn="ctr">
              <a:buNone/>
            </a:pPr>
            <a:endParaRPr lang="en-NZ" sz="2400" dirty="0"/>
          </a:p>
        </p:txBody>
      </p:sp>
      <p:sp>
        <p:nvSpPr>
          <p:cNvPr id="4" name="Slide Number Placeholder 3"/>
          <p:cNvSpPr>
            <a:spLocks noGrp="1"/>
          </p:cNvSpPr>
          <p:nvPr>
            <p:ph type="sldNum" sz="quarter" idx="4"/>
          </p:nvPr>
        </p:nvSpPr>
        <p:spPr/>
        <p:txBody>
          <a:bodyPr/>
          <a:lstStyle/>
          <a:p>
            <a:fld id="{0139A483-ACEA-4EDE-9EDE-DEECB371E73F}" type="slidenum">
              <a:rPr lang="en-NZ" smtClean="0"/>
              <a:pPr/>
              <a:t>21</a:t>
            </a:fld>
            <a:endParaRPr lang="en-NZ" dirty="0"/>
          </a:p>
        </p:txBody>
      </p:sp>
    </p:spTree>
    <p:extLst>
      <p:ext uri="{BB962C8B-B14F-4D97-AF65-F5344CB8AC3E}">
        <p14:creationId xmlns:p14="http://schemas.microsoft.com/office/powerpoint/2010/main" val="9895689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Older people in New Zealand</a:t>
            </a:r>
            <a:endParaRPr lang="en-NZ" dirty="0"/>
          </a:p>
        </p:txBody>
      </p:sp>
      <p:sp>
        <p:nvSpPr>
          <p:cNvPr id="5" name="Slide Number Placeholder 4"/>
          <p:cNvSpPr>
            <a:spLocks noGrp="1"/>
          </p:cNvSpPr>
          <p:nvPr>
            <p:ph type="sldNum" sz="quarter" idx="4"/>
          </p:nvPr>
        </p:nvSpPr>
        <p:spPr/>
        <p:txBody>
          <a:bodyPr/>
          <a:lstStyle/>
          <a:p>
            <a:fld id="{0139A483-ACEA-4EDE-9EDE-DEECB371E73F}" type="slidenum">
              <a:rPr lang="en-NZ" smtClean="0"/>
              <a:pPr/>
              <a:t>22</a:t>
            </a:fld>
            <a:endParaRPr lang="en-NZ" dirty="0"/>
          </a:p>
        </p:txBody>
      </p:sp>
      <p:graphicFrame>
        <p:nvGraphicFramePr>
          <p:cNvPr id="6" name="Chart 5"/>
          <p:cNvGraphicFramePr>
            <a:graphicFrameLocks/>
          </p:cNvGraphicFramePr>
          <p:nvPr>
            <p:extLst>
              <p:ext uri="{D42A27DB-BD31-4B8C-83A1-F6EECF244321}">
                <p14:modId xmlns:p14="http://schemas.microsoft.com/office/powerpoint/2010/main" val="4046402171"/>
              </p:ext>
            </p:extLst>
          </p:nvPr>
        </p:nvGraphicFramePr>
        <p:xfrm>
          <a:off x="179512" y="1052736"/>
          <a:ext cx="8280920" cy="5112568"/>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323528" y="6309320"/>
            <a:ext cx="4752528" cy="246221"/>
          </a:xfrm>
          <a:prstGeom prst="rect">
            <a:avLst/>
          </a:prstGeom>
          <a:noFill/>
        </p:spPr>
        <p:txBody>
          <a:bodyPr wrap="square" rtlCol="0">
            <a:spAutoFit/>
          </a:bodyPr>
          <a:lstStyle/>
          <a:p>
            <a:r>
              <a:rPr lang="en-NZ" sz="1000" i="1" dirty="0" smtClean="0"/>
              <a:t>Source: Statistics New Zealand, 2012</a:t>
            </a:r>
            <a:endParaRPr lang="en-NZ" sz="1000" i="1" dirty="0"/>
          </a:p>
        </p:txBody>
      </p:sp>
    </p:spTree>
    <p:extLst>
      <p:ext uri="{BB962C8B-B14F-4D97-AF65-F5344CB8AC3E}">
        <p14:creationId xmlns:p14="http://schemas.microsoft.com/office/powerpoint/2010/main" val="18385403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6912768" cy="980728"/>
          </a:xfrm>
        </p:spPr>
        <p:txBody>
          <a:bodyPr>
            <a:normAutofit fontScale="90000"/>
          </a:bodyPr>
          <a:lstStyle/>
          <a:p>
            <a:r>
              <a:rPr lang="en-MY" dirty="0" smtClean="0"/>
              <a:t>Middle-aged living alone in New Zealand</a:t>
            </a:r>
            <a:endParaRPr lang="en-MY" dirty="0"/>
          </a:p>
        </p:txBody>
      </p:sp>
      <p:sp>
        <p:nvSpPr>
          <p:cNvPr id="4" name="Slide Number Placeholder 3"/>
          <p:cNvSpPr>
            <a:spLocks noGrp="1"/>
          </p:cNvSpPr>
          <p:nvPr>
            <p:ph type="sldNum" sz="quarter" idx="4"/>
          </p:nvPr>
        </p:nvSpPr>
        <p:spPr/>
        <p:txBody>
          <a:bodyPr/>
          <a:lstStyle/>
          <a:p>
            <a:fld id="{0139A483-ACEA-4EDE-9EDE-DEECB371E73F}" type="slidenum">
              <a:rPr lang="en-NZ" smtClean="0"/>
              <a:pPr/>
              <a:t>23</a:t>
            </a:fld>
            <a:endParaRPr lang="en-NZ" dirty="0"/>
          </a:p>
        </p:txBody>
      </p:sp>
      <p:graphicFrame>
        <p:nvGraphicFramePr>
          <p:cNvPr id="7" name="Chart 6"/>
          <p:cNvGraphicFramePr/>
          <p:nvPr>
            <p:extLst>
              <p:ext uri="{D42A27DB-BD31-4B8C-83A1-F6EECF244321}">
                <p14:modId xmlns:p14="http://schemas.microsoft.com/office/powerpoint/2010/main" val="2220942844"/>
              </p:ext>
            </p:extLst>
          </p:nvPr>
        </p:nvGraphicFramePr>
        <p:xfrm>
          <a:off x="642910" y="1214422"/>
          <a:ext cx="7858180" cy="4714907"/>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Box 2"/>
          <p:cNvSpPr txBox="1">
            <a:spLocks noChangeArrowheads="1"/>
          </p:cNvSpPr>
          <p:nvPr/>
        </p:nvSpPr>
        <p:spPr bwMode="auto">
          <a:xfrm>
            <a:off x="6588224" y="2118611"/>
            <a:ext cx="1790700" cy="3397920"/>
          </a:xfrm>
          <a:prstGeom prst="rect">
            <a:avLst/>
          </a:prstGeom>
          <a:solidFill>
            <a:srgbClr val="FFFFFF"/>
          </a:solidFill>
          <a:ln w="9525">
            <a:noFill/>
            <a:miter lim="800000"/>
            <a:headEnd/>
            <a:tailEnd/>
          </a:ln>
        </p:spPr>
        <p:txBody>
          <a:bodyPr rot="0" vert="horz" wrap="square" lIns="91440" tIns="0" rIns="91440" bIns="0" anchor="t" anchorCtr="0">
            <a:noAutofit/>
          </a:bodyPr>
          <a:lstStyle/>
          <a:p>
            <a:pPr>
              <a:spcAft>
                <a:spcPts val="0"/>
              </a:spcAft>
            </a:pPr>
            <a:r>
              <a:rPr lang="en-NZ" sz="3600" dirty="0">
                <a:solidFill>
                  <a:srgbClr val="558ED5"/>
                </a:solidFill>
                <a:effectLst/>
                <a:latin typeface="Calibri"/>
                <a:ea typeface="SimSun"/>
                <a:cs typeface="Arial"/>
              </a:rPr>
              <a:t>-- </a:t>
            </a:r>
            <a:r>
              <a:rPr lang="en-NZ" sz="1400" dirty="0">
                <a:effectLst/>
                <a:latin typeface="Calibri"/>
                <a:ea typeface="SimSun"/>
                <a:cs typeface="Arial"/>
              </a:rPr>
              <a:t>Females </a:t>
            </a:r>
            <a:r>
              <a:rPr lang="en-NZ" sz="1400" dirty="0" smtClean="0">
                <a:effectLst/>
                <a:latin typeface="Calibri"/>
                <a:ea typeface="SimSun"/>
                <a:cs typeface="Arial"/>
              </a:rPr>
              <a:t>           (% </a:t>
            </a:r>
            <a:r>
              <a:rPr lang="en-NZ" sz="1400" dirty="0">
                <a:effectLst/>
                <a:latin typeface="Calibri"/>
                <a:ea typeface="SimSun"/>
                <a:cs typeface="Arial"/>
              </a:rPr>
              <a:t>of </a:t>
            </a:r>
            <a:r>
              <a:rPr lang="en-NZ" sz="1400" dirty="0" smtClean="0">
                <a:latin typeface="Calibri"/>
                <a:ea typeface="SimSun"/>
                <a:cs typeface="Arial"/>
              </a:rPr>
              <a:t>45-65 years</a:t>
            </a:r>
            <a:r>
              <a:rPr lang="en-NZ" sz="1400" dirty="0" smtClean="0">
                <a:effectLst/>
                <a:latin typeface="Calibri"/>
                <a:ea typeface="SimSun"/>
                <a:cs typeface="Arial"/>
              </a:rPr>
              <a:t> </a:t>
            </a:r>
            <a:r>
              <a:rPr lang="en-NZ" sz="1400" dirty="0">
                <a:effectLst/>
                <a:latin typeface="Calibri"/>
                <a:ea typeface="SimSun"/>
                <a:cs typeface="Arial"/>
              </a:rPr>
              <a:t>living alone</a:t>
            </a:r>
            <a:r>
              <a:rPr lang="en-NZ" sz="1400" dirty="0" smtClean="0">
                <a:effectLst/>
                <a:latin typeface="Calibri"/>
                <a:ea typeface="SimSun"/>
                <a:cs typeface="Arial"/>
              </a:rPr>
              <a:t>)</a:t>
            </a:r>
          </a:p>
          <a:p>
            <a:r>
              <a:rPr lang="en-NZ" sz="2800" dirty="0">
                <a:solidFill>
                  <a:srgbClr val="FF0000"/>
                </a:solidFill>
                <a:ea typeface="SimSun"/>
                <a:cs typeface="Arial"/>
              </a:rPr>
              <a:t>…</a:t>
            </a:r>
            <a:r>
              <a:rPr lang="en-NZ" sz="1100" dirty="0">
                <a:solidFill>
                  <a:srgbClr val="558ED5"/>
                </a:solidFill>
                <a:ea typeface="SimSun"/>
                <a:cs typeface="Arial"/>
              </a:rPr>
              <a:t> </a:t>
            </a:r>
            <a:r>
              <a:rPr lang="en-NZ" sz="1400" dirty="0">
                <a:ea typeface="SimSun"/>
                <a:cs typeface="Arial"/>
              </a:rPr>
              <a:t>Males              </a:t>
            </a:r>
            <a:r>
              <a:rPr lang="en-NZ" sz="1400" dirty="0" smtClean="0">
                <a:ea typeface="SimSun"/>
                <a:cs typeface="Arial"/>
              </a:rPr>
              <a:t>     </a:t>
            </a:r>
            <a:r>
              <a:rPr lang="en-NZ" sz="1400" dirty="0">
                <a:ea typeface="SimSun"/>
                <a:cs typeface="Arial"/>
              </a:rPr>
              <a:t>(% of 45-64 years living alone</a:t>
            </a:r>
            <a:r>
              <a:rPr lang="en-NZ" sz="1400" dirty="0" smtClean="0">
                <a:ea typeface="SimSun"/>
                <a:cs typeface="Arial"/>
              </a:rPr>
              <a:t>)</a:t>
            </a:r>
            <a:endParaRPr lang="en-NZ" sz="1100" dirty="0">
              <a:effectLst/>
              <a:latin typeface="Calibri"/>
              <a:ea typeface="SimSun"/>
              <a:cs typeface="Arial"/>
            </a:endParaRPr>
          </a:p>
          <a:p>
            <a:pPr>
              <a:spcAft>
                <a:spcPts val="0"/>
              </a:spcAft>
            </a:pPr>
            <a:r>
              <a:rPr lang="en-NZ" sz="1100" dirty="0">
                <a:effectLst/>
                <a:latin typeface="Calibri"/>
                <a:ea typeface="SimSun"/>
                <a:cs typeface="Arial"/>
              </a:rPr>
              <a:t> </a:t>
            </a:r>
            <a:r>
              <a:rPr lang="en-NZ" sz="3600" dirty="0">
                <a:solidFill>
                  <a:srgbClr val="92D050"/>
                </a:solidFill>
                <a:effectLst/>
                <a:latin typeface="Calibri"/>
                <a:ea typeface="SimSun"/>
                <a:cs typeface="Arial"/>
              </a:rPr>
              <a:t>–</a:t>
            </a:r>
            <a:r>
              <a:rPr lang="en-NZ" sz="3600" dirty="0">
                <a:solidFill>
                  <a:srgbClr val="558ED5"/>
                </a:solidFill>
                <a:effectLst/>
                <a:latin typeface="Calibri"/>
                <a:ea typeface="SimSun"/>
                <a:cs typeface="Arial"/>
              </a:rPr>
              <a:t> </a:t>
            </a:r>
            <a:r>
              <a:rPr lang="en-NZ" sz="1400" dirty="0">
                <a:effectLst/>
                <a:latin typeface="Calibri"/>
                <a:ea typeface="SimSun"/>
                <a:cs typeface="Arial"/>
              </a:rPr>
              <a:t>Total </a:t>
            </a:r>
            <a:r>
              <a:rPr lang="en-NZ" sz="1400" dirty="0" smtClean="0">
                <a:effectLst/>
                <a:latin typeface="Calibri"/>
                <a:ea typeface="SimSun"/>
                <a:cs typeface="Arial"/>
              </a:rPr>
              <a:t>45-64 </a:t>
            </a:r>
            <a:r>
              <a:rPr lang="en-NZ" sz="1400" dirty="0">
                <a:effectLst/>
                <a:latin typeface="Calibri"/>
                <a:ea typeface="SimSun"/>
                <a:cs typeface="Arial"/>
              </a:rPr>
              <a:t>years living alone </a:t>
            </a:r>
            <a:r>
              <a:rPr lang="en-NZ" sz="1400" dirty="0" smtClean="0">
                <a:effectLst/>
                <a:latin typeface="Calibri"/>
                <a:ea typeface="SimSun"/>
                <a:cs typeface="Arial"/>
              </a:rPr>
              <a:t> (% </a:t>
            </a:r>
            <a:r>
              <a:rPr lang="en-NZ" sz="1400" dirty="0">
                <a:effectLst/>
                <a:latin typeface="Calibri"/>
                <a:ea typeface="SimSun"/>
                <a:cs typeface="Arial"/>
              </a:rPr>
              <a:t>of all ages living alone</a:t>
            </a:r>
            <a:r>
              <a:rPr lang="en-NZ" sz="1400" dirty="0" smtClean="0">
                <a:effectLst/>
                <a:latin typeface="Calibri"/>
                <a:ea typeface="SimSun"/>
                <a:cs typeface="Arial"/>
              </a:rPr>
              <a:t>)</a:t>
            </a:r>
            <a:endParaRPr lang="en-NZ" sz="1100" dirty="0">
              <a:effectLst/>
              <a:latin typeface="Calibri"/>
              <a:ea typeface="SimSun"/>
              <a:cs typeface="Aria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Overseas examples</a:t>
            </a:r>
            <a:endParaRPr lang="en-MY" dirty="0"/>
          </a:p>
        </p:txBody>
      </p:sp>
      <p:sp>
        <p:nvSpPr>
          <p:cNvPr id="3" name="Content Placeholder 2"/>
          <p:cNvSpPr>
            <a:spLocks noGrp="1"/>
          </p:cNvSpPr>
          <p:nvPr>
            <p:ph idx="1"/>
          </p:nvPr>
        </p:nvSpPr>
        <p:spPr/>
        <p:txBody>
          <a:bodyPr>
            <a:normAutofit/>
          </a:bodyPr>
          <a:lstStyle/>
          <a:p>
            <a:r>
              <a:rPr lang="en-US" sz="2800" dirty="0" smtClean="0"/>
              <a:t>First contact service</a:t>
            </a:r>
          </a:p>
          <a:p>
            <a:r>
              <a:rPr lang="en-US" sz="2800" dirty="0" err="1" smtClean="0"/>
              <a:t>Vivago</a:t>
            </a:r>
            <a:r>
              <a:rPr lang="en-US" sz="2800" dirty="0" smtClean="0"/>
              <a:t> watch – social alarm</a:t>
            </a:r>
          </a:p>
          <a:p>
            <a:r>
              <a:rPr lang="en-US" sz="2800" dirty="0" smtClean="0"/>
              <a:t>Intergenerational solidarity </a:t>
            </a:r>
          </a:p>
          <a:p>
            <a:pPr>
              <a:buNone/>
            </a:pPr>
            <a:r>
              <a:rPr lang="en-US" sz="2800" dirty="0" smtClean="0"/>
              <a:t>	</a:t>
            </a:r>
            <a:r>
              <a:rPr lang="en-US" sz="2800" dirty="0" err="1" smtClean="0"/>
              <a:t>programmes</a:t>
            </a:r>
            <a:r>
              <a:rPr lang="en-US" sz="2800" dirty="0" smtClean="0"/>
              <a:t>.</a:t>
            </a:r>
          </a:p>
          <a:p>
            <a:endParaRPr lang="en-MY" sz="2800" dirty="0"/>
          </a:p>
        </p:txBody>
      </p:sp>
      <p:sp>
        <p:nvSpPr>
          <p:cNvPr id="4" name="Slide Number Placeholder 3"/>
          <p:cNvSpPr>
            <a:spLocks noGrp="1"/>
          </p:cNvSpPr>
          <p:nvPr>
            <p:ph type="sldNum" sz="quarter" idx="4"/>
          </p:nvPr>
        </p:nvSpPr>
        <p:spPr/>
        <p:txBody>
          <a:bodyPr/>
          <a:lstStyle/>
          <a:p>
            <a:fld id="{0139A483-ACEA-4EDE-9EDE-DEECB371E73F}" type="slidenum">
              <a:rPr lang="en-NZ" smtClean="0"/>
              <a:pPr/>
              <a:t>24</a:t>
            </a:fld>
            <a:endParaRPr lang="en-NZ" dirty="0"/>
          </a:p>
        </p:txBody>
      </p:sp>
      <p:pic>
        <p:nvPicPr>
          <p:cNvPr id="1026" name="Picture 3" descr="vivago">
            <a:hlinkClick r:id="rId3"/>
          </p:cNvPr>
          <p:cNvPicPr>
            <a:picLocks noChangeAspect="1" noChangeArrowheads="1"/>
          </p:cNvPicPr>
          <p:nvPr/>
        </p:nvPicPr>
        <p:blipFill>
          <a:blip r:embed="rId4"/>
          <a:srcRect/>
          <a:stretch>
            <a:fillRect/>
          </a:stretch>
        </p:blipFill>
        <p:spPr bwMode="auto">
          <a:xfrm>
            <a:off x="6550269" y="1484784"/>
            <a:ext cx="2214578" cy="2842949"/>
          </a:xfrm>
          <a:prstGeom prst="rect">
            <a:avLst/>
          </a:prstGeom>
          <a:noFill/>
          <a:ln w="9525">
            <a:noFill/>
            <a:miter lim="800000"/>
            <a:headEnd/>
            <a:tailEnd/>
          </a:ln>
        </p:spPr>
      </p:pic>
    </p:spTree>
    <p:extLst>
      <p:ext uri="{BB962C8B-B14F-4D97-AF65-F5344CB8AC3E}">
        <p14:creationId xmlns:p14="http://schemas.microsoft.com/office/powerpoint/2010/main" val="23406407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0139A483-ACEA-4EDE-9EDE-DEECB371E73F}" type="slidenum">
              <a:rPr lang="en-NZ" smtClean="0"/>
              <a:pPr/>
              <a:t>25</a:t>
            </a:fld>
            <a:endParaRPr lang="en-NZ" dirty="0"/>
          </a:p>
        </p:txBody>
      </p:sp>
      <p:sp>
        <p:nvSpPr>
          <p:cNvPr id="6" name="Title 1"/>
          <p:cNvSpPr>
            <a:spLocks noGrp="1"/>
          </p:cNvSpPr>
          <p:nvPr>
            <p:ph type="title"/>
          </p:nvPr>
        </p:nvSpPr>
        <p:spPr>
          <a:xfrm>
            <a:off x="179512" y="0"/>
            <a:ext cx="8784976" cy="980728"/>
          </a:xfrm>
        </p:spPr>
        <p:txBody>
          <a:bodyPr>
            <a:normAutofit fontScale="90000"/>
          </a:bodyPr>
          <a:lstStyle/>
          <a:p>
            <a:r>
              <a:rPr lang="en-US" dirty="0" smtClean="0"/>
              <a:t>Older people living alone compared with total older people living with/without others,  by region</a:t>
            </a:r>
            <a:endParaRPr lang="en-MY" dirty="0"/>
          </a:p>
        </p:txBody>
      </p:sp>
      <p:graphicFrame>
        <p:nvGraphicFramePr>
          <p:cNvPr id="8" name="Chart 7"/>
          <p:cNvGraphicFramePr/>
          <p:nvPr>
            <p:extLst>
              <p:ext uri="{D42A27DB-BD31-4B8C-83A1-F6EECF244321}">
                <p14:modId xmlns:p14="http://schemas.microsoft.com/office/powerpoint/2010/main" val="3353588147"/>
              </p:ext>
            </p:extLst>
          </p:nvPr>
        </p:nvGraphicFramePr>
        <p:xfrm>
          <a:off x="428596" y="1142984"/>
          <a:ext cx="8358246" cy="528641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Older New Zealanders living alone</a:t>
            </a:r>
            <a:endParaRPr lang="en-MY" dirty="0"/>
          </a:p>
        </p:txBody>
      </p:sp>
      <p:sp>
        <p:nvSpPr>
          <p:cNvPr id="4" name="Slide Number Placeholder 3"/>
          <p:cNvSpPr>
            <a:spLocks noGrp="1"/>
          </p:cNvSpPr>
          <p:nvPr>
            <p:ph type="sldNum" sz="quarter" idx="4"/>
          </p:nvPr>
        </p:nvSpPr>
        <p:spPr/>
        <p:txBody>
          <a:bodyPr/>
          <a:lstStyle/>
          <a:p>
            <a:fld id="{0139A483-ACEA-4EDE-9EDE-DEECB371E73F}" type="slidenum">
              <a:rPr lang="en-NZ" smtClean="0"/>
              <a:pPr/>
              <a:t>3</a:t>
            </a:fld>
            <a:endParaRPr lang="en-NZ"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55698646"/>
              </p:ext>
            </p:extLst>
          </p:nvPr>
        </p:nvGraphicFramePr>
        <p:xfrm>
          <a:off x="457200" y="1071546"/>
          <a:ext cx="8229600" cy="5054617"/>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67544" y="6156012"/>
            <a:ext cx="6912768" cy="276999"/>
          </a:xfrm>
          <a:prstGeom prst="rect">
            <a:avLst/>
          </a:prstGeom>
          <a:noFill/>
        </p:spPr>
        <p:txBody>
          <a:bodyPr wrap="square" rtlCol="0">
            <a:spAutoFit/>
          </a:bodyPr>
          <a:lstStyle/>
          <a:p>
            <a:r>
              <a:rPr lang="en-NZ" sz="1200" dirty="0" smtClean="0"/>
              <a:t>Source: Statistics New Zealand 2014, customised data</a:t>
            </a:r>
            <a:endParaRPr lang="en-NZ" sz="1200" dirty="0"/>
          </a:p>
        </p:txBody>
      </p:sp>
      <p:sp>
        <p:nvSpPr>
          <p:cNvPr id="7" name="Text Box 2"/>
          <p:cNvSpPr txBox="1">
            <a:spLocks noChangeArrowheads="1"/>
          </p:cNvSpPr>
          <p:nvPr/>
        </p:nvSpPr>
        <p:spPr bwMode="auto">
          <a:xfrm>
            <a:off x="7020272" y="2119312"/>
            <a:ext cx="1790700" cy="3181896"/>
          </a:xfrm>
          <a:prstGeom prst="rect">
            <a:avLst/>
          </a:prstGeom>
          <a:solidFill>
            <a:srgbClr val="FFFFFF"/>
          </a:solidFill>
          <a:ln w="9525">
            <a:noFill/>
            <a:miter lim="800000"/>
            <a:headEnd/>
            <a:tailEnd/>
          </a:ln>
        </p:spPr>
        <p:txBody>
          <a:bodyPr rot="0" vert="horz" wrap="square" lIns="91440" tIns="0" rIns="91440" bIns="0" anchor="t" anchorCtr="0">
            <a:noAutofit/>
          </a:bodyPr>
          <a:lstStyle/>
          <a:p>
            <a:pPr>
              <a:spcAft>
                <a:spcPts val="0"/>
              </a:spcAft>
            </a:pPr>
            <a:r>
              <a:rPr lang="en-NZ" sz="3600" dirty="0">
                <a:solidFill>
                  <a:srgbClr val="558ED5"/>
                </a:solidFill>
                <a:effectLst/>
                <a:latin typeface="Calibri"/>
                <a:ea typeface="SimSun"/>
                <a:cs typeface="Arial"/>
              </a:rPr>
              <a:t>-- </a:t>
            </a:r>
            <a:r>
              <a:rPr lang="en-NZ" sz="1400" dirty="0">
                <a:effectLst/>
                <a:latin typeface="Calibri"/>
                <a:ea typeface="SimSun"/>
                <a:cs typeface="Arial"/>
              </a:rPr>
              <a:t>Females </a:t>
            </a:r>
            <a:r>
              <a:rPr lang="en-NZ" sz="1400" dirty="0" smtClean="0">
                <a:effectLst/>
                <a:latin typeface="Calibri"/>
                <a:ea typeface="SimSun"/>
                <a:cs typeface="Arial"/>
              </a:rPr>
              <a:t>           (% </a:t>
            </a:r>
            <a:r>
              <a:rPr lang="en-NZ" sz="1400" dirty="0">
                <a:effectLst/>
                <a:latin typeface="Calibri"/>
                <a:ea typeface="SimSun"/>
                <a:cs typeface="Arial"/>
              </a:rPr>
              <a:t>of 65+ living alone)</a:t>
            </a:r>
            <a:endParaRPr lang="en-NZ" sz="1100" dirty="0">
              <a:effectLst/>
              <a:latin typeface="Calibri"/>
              <a:ea typeface="SimSun"/>
              <a:cs typeface="Arial"/>
            </a:endParaRPr>
          </a:p>
          <a:p>
            <a:pPr>
              <a:spcAft>
                <a:spcPts val="0"/>
              </a:spcAft>
            </a:pPr>
            <a:r>
              <a:rPr lang="en-NZ" sz="1100" dirty="0">
                <a:effectLst/>
                <a:latin typeface="Calibri"/>
                <a:ea typeface="SimSun"/>
                <a:cs typeface="Arial"/>
              </a:rPr>
              <a:t> </a:t>
            </a:r>
            <a:r>
              <a:rPr lang="en-NZ" sz="3600" dirty="0">
                <a:solidFill>
                  <a:srgbClr val="92D050"/>
                </a:solidFill>
                <a:effectLst/>
                <a:latin typeface="Calibri"/>
                <a:ea typeface="SimSun"/>
                <a:cs typeface="Arial"/>
              </a:rPr>
              <a:t>–</a:t>
            </a:r>
            <a:r>
              <a:rPr lang="en-NZ" sz="3600" dirty="0">
                <a:solidFill>
                  <a:srgbClr val="558ED5"/>
                </a:solidFill>
                <a:effectLst/>
                <a:latin typeface="Calibri"/>
                <a:ea typeface="SimSun"/>
                <a:cs typeface="Arial"/>
              </a:rPr>
              <a:t> </a:t>
            </a:r>
            <a:r>
              <a:rPr lang="en-NZ" sz="1400" dirty="0">
                <a:effectLst/>
                <a:latin typeface="Calibri"/>
                <a:ea typeface="SimSun"/>
                <a:cs typeface="Arial"/>
              </a:rPr>
              <a:t>Total 65+ years living alone </a:t>
            </a:r>
            <a:r>
              <a:rPr lang="en-NZ" sz="1400" dirty="0" smtClean="0">
                <a:effectLst/>
                <a:latin typeface="Calibri"/>
                <a:ea typeface="SimSun"/>
                <a:cs typeface="Arial"/>
              </a:rPr>
              <a:t> (% </a:t>
            </a:r>
            <a:r>
              <a:rPr lang="en-NZ" sz="1400" dirty="0">
                <a:effectLst/>
                <a:latin typeface="Calibri"/>
                <a:ea typeface="SimSun"/>
                <a:cs typeface="Arial"/>
              </a:rPr>
              <a:t>of </a:t>
            </a:r>
            <a:r>
              <a:rPr lang="en-NZ" sz="1400" dirty="0" smtClean="0">
                <a:effectLst/>
                <a:latin typeface="Calibri"/>
                <a:ea typeface="SimSun"/>
                <a:cs typeface="Arial"/>
              </a:rPr>
              <a:t>all ages </a:t>
            </a:r>
            <a:r>
              <a:rPr lang="en-NZ" sz="1400" dirty="0">
                <a:effectLst/>
                <a:latin typeface="Calibri"/>
                <a:ea typeface="SimSun"/>
                <a:cs typeface="Arial"/>
              </a:rPr>
              <a:t>living alone)</a:t>
            </a:r>
            <a:endParaRPr lang="en-NZ" sz="1100" dirty="0">
              <a:effectLst/>
              <a:latin typeface="Calibri"/>
              <a:ea typeface="SimSun"/>
              <a:cs typeface="Arial"/>
            </a:endParaRPr>
          </a:p>
          <a:p>
            <a:pPr>
              <a:spcAft>
                <a:spcPts val="0"/>
              </a:spcAft>
            </a:pPr>
            <a:r>
              <a:rPr lang="en-NZ" sz="3600" dirty="0">
                <a:solidFill>
                  <a:srgbClr val="FF0000"/>
                </a:solidFill>
                <a:effectLst/>
                <a:latin typeface="Calibri"/>
                <a:ea typeface="SimSun"/>
                <a:cs typeface="Arial"/>
              </a:rPr>
              <a:t>…</a:t>
            </a:r>
            <a:r>
              <a:rPr lang="en-NZ" sz="1400" dirty="0">
                <a:solidFill>
                  <a:srgbClr val="558ED5"/>
                </a:solidFill>
                <a:effectLst/>
                <a:latin typeface="Calibri"/>
                <a:ea typeface="SimSun"/>
                <a:cs typeface="Arial"/>
              </a:rPr>
              <a:t> </a:t>
            </a:r>
            <a:r>
              <a:rPr lang="en-NZ" sz="1400" dirty="0" smtClean="0">
                <a:effectLst/>
                <a:latin typeface="Calibri"/>
                <a:ea typeface="SimSun"/>
                <a:cs typeface="Arial"/>
              </a:rPr>
              <a:t>Males                </a:t>
            </a:r>
            <a:r>
              <a:rPr lang="en-NZ" sz="1400" dirty="0">
                <a:effectLst/>
                <a:latin typeface="Calibri"/>
                <a:ea typeface="SimSun"/>
                <a:cs typeface="Arial"/>
              </a:rPr>
              <a:t>(% of 65+ living alone)</a:t>
            </a:r>
            <a:endParaRPr lang="en-NZ" sz="1100" dirty="0">
              <a:effectLst/>
              <a:latin typeface="Calibri"/>
              <a:ea typeface="SimSun"/>
              <a:cs typeface="Aria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0139A483-ACEA-4EDE-9EDE-DEECB371E73F}" type="slidenum">
              <a:rPr lang="en-NZ" smtClean="0"/>
              <a:pPr/>
              <a:t>4</a:t>
            </a:fld>
            <a:endParaRPr lang="en-NZ"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223776696"/>
              </p:ext>
            </p:extLst>
          </p:nvPr>
        </p:nvGraphicFramePr>
        <p:xfrm>
          <a:off x="4572000" y="1142984"/>
          <a:ext cx="4114800" cy="507209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extLst>
              <p:ext uri="{D42A27DB-BD31-4B8C-83A1-F6EECF244321}">
                <p14:modId xmlns:p14="http://schemas.microsoft.com/office/powerpoint/2010/main" val="3609705315"/>
              </p:ext>
            </p:extLst>
          </p:nvPr>
        </p:nvGraphicFramePr>
        <p:xfrm>
          <a:off x="500034" y="1142984"/>
          <a:ext cx="4000528" cy="5072098"/>
        </p:xfrm>
        <a:graphic>
          <a:graphicData uri="http://schemas.openxmlformats.org/drawingml/2006/chart">
            <c:chart xmlns:c="http://schemas.openxmlformats.org/drawingml/2006/chart" xmlns:r="http://schemas.openxmlformats.org/officeDocument/2006/relationships" r:id="rId4"/>
          </a:graphicData>
        </a:graphic>
      </p:graphicFrame>
      <p:sp>
        <p:nvSpPr>
          <p:cNvPr id="7" name="Title 1"/>
          <p:cNvSpPr>
            <a:spLocks noGrp="1"/>
          </p:cNvSpPr>
          <p:nvPr>
            <p:ph type="title"/>
          </p:nvPr>
        </p:nvSpPr>
        <p:spPr/>
        <p:txBody>
          <a:bodyPr>
            <a:normAutofit fontScale="90000"/>
          </a:bodyPr>
          <a:lstStyle/>
          <a:p>
            <a:r>
              <a:rPr lang="en-MY" dirty="0" smtClean="0"/>
              <a:t>Middle-aged and older people </a:t>
            </a:r>
            <a:br>
              <a:rPr lang="en-MY" dirty="0" smtClean="0"/>
            </a:br>
            <a:r>
              <a:rPr lang="en-MY" dirty="0" smtClean="0"/>
              <a:t>living alone in New Zealand</a:t>
            </a:r>
            <a:endParaRPr lang="en-MY" dirty="0"/>
          </a:p>
        </p:txBody>
      </p:sp>
      <p:sp>
        <p:nvSpPr>
          <p:cNvPr id="8" name="TextBox 7"/>
          <p:cNvSpPr txBox="1"/>
          <p:nvPr/>
        </p:nvSpPr>
        <p:spPr>
          <a:xfrm>
            <a:off x="928662" y="1142984"/>
            <a:ext cx="3857652" cy="369332"/>
          </a:xfrm>
          <a:prstGeom prst="rect">
            <a:avLst/>
          </a:prstGeom>
          <a:noFill/>
        </p:spPr>
        <p:txBody>
          <a:bodyPr wrap="square" rtlCol="0">
            <a:spAutoFit/>
          </a:bodyPr>
          <a:lstStyle/>
          <a:p>
            <a:r>
              <a:rPr lang="en-US" b="1" dirty="0" smtClean="0"/>
              <a:t>Middle aged 45-64 years, by gender </a:t>
            </a:r>
            <a:endParaRPr lang="en-MY" b="1" dirty="0"/>
          </a:p>
        </p:txBody>
      </p:sp>
      <p:sp>
        <p:nvSpPr>
          <p:cNvPr id="9" name="Text Box 2"/>
          <p:cNvSpPr txBox="1">
            <a:spLocks noChangeArrowheads="1"/>
          </p:cNvSpPr>
          <p:nvPr/>
        </p:nvSpPr>
        <p:spPr bwMode="auto">
          <a:xfrm>
            <a:off x="5220072" y="5020792"/>
            <a:ext cx="3458094" cy="1152128"/>
          </a:xfrm>
          <a:prstGeom prst="rect">
            <a:avLst/>
          </a:prstGeom>
          <a:solidFill>
            <a:srgbClr val="FFFFFF"/>
          </a:solidFill>
          <a:ln w="9525">
            <a:noFill/>
            <a:miter lim="800000"/>
            <a:headEnd/>
            <a:tailEnd/>
          </a:ln>
        </p:spPr>
        <p:txBody>
          <a:bodyPr rot="0" vert="horz" wrap="square" lIns="91440" tIns="0" rIns="91440" bIns="0" anchor="t" anchorCtr="0">
            <a:noAutofit/>
          </a:bodyPr>
          <a:lstStyle/>
          <a:p>
            <a:pPr>
              <a:lnSpc>
                <a:spcPts val="2000"/>
              </a:lnSpc>
              <a:spcAft>
                <a:spcPts val="0"/>
              </a:spcAft>
            </a:pPr>
            <a:r>
              <a:rPr lang="en-NZ" sz="3200" dirty="0">
                <a:solidFill>
                  <a:srgbClr val="558ED5"/>
                </a:solidFill>
                <a:effectLst/>
                <a:latin typeface="Calibri"/>
                <a:ea typeface="SimSun"/>
                <a:cs typeface="Arial"/>
              </a:rPr>
              <a:t>--</a:t>
            </a:r>
            <a:r>
              <a:rPr lang="en-NZ" sz="1400" dirty="0">
                <a:solidFill>
                  <a:srgbClr val="558ED5"/>
                </a:solidFill>
                <a:effectLst/>
                <a:latin typeface="Calibri"/>
                <a:ea typeface="SimSun"/>
                <a:cs typeface="Arial"/>
              </a:rPr>
              <a:t> </a:t>
            </a:r>
            <a:r>
              <a:rPr lang="en-NZ" sz="1400" dirty="0">
                <a:effectLst/>
                <a:latin typeface="Calibri"/>
                <a:ea typeface="SimSun"/>
                <a:cs typeface="Arial"/>
              </a:rPr>
              <a:t>Females </a:t>
            </a:r>
            <a:r>
              <a:rPr lang="en-NZ" sz="1400" dirty="0" smtClean="0">
                <a:effectLst/>
                <a:latin typeface="Calibri"/>
                <a:ea typeface="SimSun"/>
                <a:cs typeface="Arial"/>
              </a:rPr>
              <a:t> (% </a:t>
            </a:r>
            <a:r>
              <a:rPr lang="en-NZ" sz="1400" dirty="0">
                <a:effectLst/>
                <a:latin typeface="Calibri"/>
                <a:ea typeface="SimSun"/>
                <a:cs typeface="Arial"/>
              </a:rPr>
              <a:t>of 65+ living alone)</a:t>
            </a:r>
          </a:p>
          <a:p>
            <a:pPr>
              <a:lnSpc>
                <a:spcPts val="2000"/>
              </a:lnSpc>
              <a:spcAft>
                <a:spcPts val="0"/>
              </a:spcAft>
            </a:pPr>
            <a:r>
              <a:rPr lang="en-NZ" sz="1400" dirty="0">
                <a:effectLst/>
                <a:latin typeface="Calibri"/>
                <a:ea typeface="SimSun"/>
                <a:cs typeface="Arial"/>
              </a:rPr>
              <a:t> </a:t>
            </a:r>
            <a:r>
              <a:rPr lang="en-NZ" sz="3200" dirty="0">
                <a:solidFill>
                  <a:srgbClr val="92D050"/>
                </a:solidFill>
                <a:effectLst/>
                <a:latin typeface="Calibri"/>
                <a:ea typeface="SimSun"/>
                <a:cs typeface="Arial"/>
              </a:rPr>
              <a:t>–</a:t>
            </a:r>
            <a:r>
              <a:rPr lang="en-NZ" sz="1400" dirty="0">
                <a:solidFill>
                  <a:srgbClr val="558ED5"/>
                </a:solidFill>
                <a:effectLst/>
                <a:latin typeface="Calibri"/>
                <a:ea typeface="SimSun"/>
                <a:cs typeface="Arial"/>
              </a:rPr>
              <a:t> </a:t>
            </a:r>
            <a:r>
              <a:rPr lang="en-NZ" sz="1400" dirty="0">
                <a:effectLst/>
                <a:latin typeface="Calibri"/>
                <a:ea typeface="SimSun"/>
                <a:cs typeface="Arial"/>
              </a:rPr>
              <a:t>Total 65+ years living alone </a:t>
            </a:r>
            <a:r>
              <a:rPr lang="en-NZ" sz="1400" dirty="0" smtClean="0">
                <a:effectLst/>
                <a:latin typeface="Calibri"/>
                <a:ea typeface="SimSun"/>
                <a:cs typeface="Arial"/>
              </a:rPr>
              <a:t>                                </a:t>
            </a:r>
            <a:r>
              <a:rPr lang="en-NZ" sz="1400" dirty="0" smtClean="0">
                <a:solidFill>
                  <a:schemeClr val="bg1"/>
                </a:solidFill>
                <a:effectLst/>
                <a:latin typeface="Calibri"/>
                <a:ea typeface="SimSun"/>
                <a:cs typeface="Arial"/>
              </a:rPr>
              <a:t>(</a:t>
            </a:r>
            <a:r>
              <a:rPr lang="en-NZ" sz="1400" dirty="0" smtClean="0">
                <a:effectLst/>
                <a:latin typeface="Calibri"/>
                <a:ea typeface="SimSun"/>
                <a:cs typeface="Arial"/>
              </a:rPr>
              <a:t>      (% </a:t>
            </a:r>
            <a:r>
              <a:rPr lang="en-NZ" sz="1400" dirty="0">
                <a:effectLst/>
                <a:latin typeface="Calibri"/>
                <a:ea typeface="SimSun"/>
                <a:cs typeface="Arial"/>
              </a:rPr>
              <a:t>of </a:t>
            </a:r>
            <a:r>
              <a:rPr lang="en-NZ" sz="1400" dirty="0" smtClean="0">
                <a:effectLst/>
                <a:latin typeface="Calibri"/>
                <a:ea typeface="SimSun"/>
                <a:cs typeface="Arial"/>
              </a:rPr>
              <a:t>all ages </a:t>
            </a:r>
            <a:r>
              <a:rPr lang="en-NZ" sz="1400" dirty="0">
                <a:effectLst/>
                <a:latin typeface="Calibri"/>
                <a:ea typeface="SimSun"/>
                <a:cs typeface="Arial"/>
              </a:rPr>
              <a:t>living alone)</a:t>
            </a:r>
          </a:p>
          <a:p>
            <a:pPr>
              <a:lnSpc>
                <a:spcPts val="2000"/>
              </a:lnSpc>
              <a:spcAft>
                <a:spcPts val="0"/>
              </a:spcAft>
            </a:pPr>
            <a:r>
              <a:rPr lang="en-NZ" sz="3200" dirty="0">
                <a:solidFill>
                  <a:srgbClr val="FF0000"/>
                </a:solidFill>
                <a:effectLst/>
                <a:latin typeface="Calibri"/>
                <a:ea typeface="SimSun"/>
                <a:cs typeface="Arial"/>
              </a:rPr>
              <a:t>…</a:t>
            </a:r>
            <a:r>
              <a:rPr lang="en-NZ" sz="1400" dirty="0">
                <a:solidFill>
                  <a:srgbClr val="558ED5"/>
                </a:solidFill>
                <a:effectLst/>
                <a:latin typeface="Calibri"/>
                <a:ea typeface="SimSun"/>
                <a:cs typeface="Arial"/>
              </a:rPr>
              <a:t> </a:t>
            </a:r>
            <a:r>
              <a:rPr lang="en-NZ" sz="1400" dirty="0" smtClean="0">
                <a:effectLst/>
                <a:latin typeface="Calibri"/>
                <a:ea typeface="SimSun"/>
                <a:cs typeface="Arial"/>
              </a:rPr>
              <a:t>Males    (% </a:t>
            </a:r>
            <a:r>
              <a:rPr lang="en-NZ" sz="1400" dirty="0">
                <a:effectLst/>
                <a:latin typeface="Calibri"/>
                <a:ea typeface="SimSun"/>
                <a:cs typeface="Arial"/>
              </a:rPr>
              <a:t>of 65+ living alone)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Older people of different cultures living alone in New Zealand</a:t>
            </a:r>
            <a:endParaRPr lang="en-MY" dirty="0"/>
          </a:p>
        </p:txBody>
      </p:sp>
      <p:sp>
        <p:nvSpPr>
          <p:cNvPr id="4" name="Slide Number Placeholder 3"/>
          <p:cNvSpPr>
            <a:spLocks noGrp="1"/>
          </p:cNvSpPr>
          <p:nvPr>
            <p:ph type="sldNum" sz="quarter" idx="4"/>
          </p:nvPr>
        </p:nvSpPr>
        <p:spPr/>
        <p:txBody>
          <a:bodyPr/>
          <a:lstStyle/>
          <a:p>
            <a:fld id="{0139A483-ACEA-4EDE-9EDE-DEECB371E73F}" type="slidenum">
              <a:rPr lang="en-NZ" smtClean="0"/>
              <a:pPr/>
              <a:t>5</a:t>
            </a:fld>
            <a:endParaRPr lang="en-NZ"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713622635"/>
              </p:ext>
            </p:extLst>
          </p:nvPr>
        </p:nvGraphicFramePr>
        <p:xfrm>
          <a:off x="457200" y="1484313"/>
          <a:ext cx="8229600" cy="464185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0139A483-ACEA-4EDE-9EDE-DEECB371E73F}" type="slidenum">
              <a:rPr lang="en-NZ" smtClean="0"/>
              <a:pPr/>
              <a:t>6</a:t>
            </a:fld>
            <a:endParaRPr lang="en-NZ" dirty="0"/>
          </a:p>
        </p:txBody>
      </p:sp>
      <p:sp>
        <p:nvSpPr>
          <p:cNvPr id="3" name="Title 2"/>
          <p:cNvSpPr>
            <a:spLocks noGrp="1"/>
          </p:cNvSpPr>
          <p:nvPr>
            <p:ph type="title"/>
          </p:nvPr>
        </p:nvSpPr>
        <p:spPr>
          <a:xfrm>
            <a:off x="107504" y="0"/>
            <a:ext cx="8640960" cy="1412776"/>
          </a:xfrm>
        </p:spPr>
        <p:txBody>
          <a:bodyPr>
            <a:normAutofit fontScale="90000"/>
          </a:bodyPr>
          <a:lstStyle/>
          <a:p>
            <a:r>
              <a:rPr lang="en-US" dirty="0"/>
              <a:t>Older people living alone in the regions, compared with total older people living alone in New Zealand </a:t>
            </a:r>
            <a:br>
              <a:rPr lang="en-US" dirty="0"/>
            </a:br>
            <a:r>
              <a:rPr lang="en-US" dirty="0"/>
              <a:t>New Zealand</a:t>
            </a:r>
            <a:endParaRPr lang="en-NZ" dirty="0"/>
          </a:p>
        </p:txBody>
      </p:sp>
      <p:graphicFrame>
        <p:nvGraphicFramePr>
          <p:cNvPr id="6" name="Chart 5"/>
          <p:cNvGraphicFramePr/>
          <p:nvPr>
            <p:extLst>
              <p:ext uri="{D42A27DB-BD31-4B8C-83A1-F6EECF244321}">
                <p14:modId xmlns:p14="http://schemas.microsoft.com/office/powerpoint/2010/main" val="3861792236"/>
              </p:ext>
            </p:extLst>
          </p:nvPr>
        </p:nvGraphicFramePr>
        <p:xfrm>
          <a:off x="785786" y="1340768"/>
          <a:ext cx="7530630" cy="489654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Why live alone (as an older person)? Motivation for Living Alone comes from:</a:t>
            </a:r>
            <a:endParaRPr lang="en-NZ" dirty="0"/>
          </a:p>
        </p:txBody>
      </p:sp>
      <p:sp>
        <p:nvSpPr>
          <p:cNvPr id="3" name="Content Placeholder 2"/>
          <p:cNvSpPr>
            <a:spLocks noGrp="1"/>
          </p:cNvSpPr>
          <p:nvPr>
            <p:ph idx="1"/>
          </p:nvPr>
        </p:nvSpPr>
        <p:spPr>
          <a:xfrm>
            <a:off x="457200" y="1340768"/>
            <a:ext cx="8291264" cy="5184576"/>
          </a:xfrm>
        </p:spPr>
        <p:txBody>
          <a:bodyPr>
            <a:normAutofit/>
          </a:bodyPr>
          <a:lstStyle/>
          <a:p>
            <a:pPr lvl="1">
              <a:buFont typeface="Arial" panose="020B0604020202020204" pitchFamily="34" charset="0"/>
              <a:buChar char="•"/>
            </a:pPr>
            <a:endParaRPr lang="en-NZ" sz="2400" dirty="0" smtClean="0"/>
          </a:p>
          <a:p>
            <a:pPr lvl="1">
              <a:buFont typeface="Arial" panose="020B0604020202020204" pitchFamily="34" charset="0"/>
              <a:buChar char="•"/>
            </a:pPr>
            <a:endParaRPr lang="en-NZ" sz="2400" dirty="0"/>
          </a:p>
          <a:p>
            <a:pPr lvl="1">
              <a:buFont typeface="Arial" panose="020B0604020202020204" pitchFamily="34" charset="0"/>
              <a:buChar char="•"/>
            </a:pPr>
            <a:r>
              <a:rPr lang="en-NZ" sz="2400" dirty="0" smtClean="0"/>
              <a:t>Freedom </a:t>
            </a:r>
            <a:r>
              <a:rPr lang="en-NZ" sz="2400" dirty="0"/>
              <a:t>and </a:t>
            </a:r>
            <a:r>
              <a:rPr lang="en-NZ" sz="2400" dirty="0" smtClean="0"/>
              <a:t>greater </a:t>
            </a:r>
            <a:r>
              <a:rPr lang="en-NZ" sz="2400" dirty="0"/>
              <a:t>choice/personal </a:t>
            </a:r>
            <a:r>
              <a:rPr lang="en-NZ" sz="2400" dirty="0" smtClean="0"/>
              <a:t>control – in use of time, resources and activities</a:t>
            </a:r>
          </a:p>
          <a:p>
            <a:pPr marL="457200" lvl="1" indent="0">
              <a:buNone/>
            </a:pPr>
            <a:endParaRPr lang="en-NZ" sz="2400" dirty="0" smtClean="0"/>
          </a:p>
          <a:p>
            <a:pPr lvl="1">
              <a:buFont typeface="Arial" panose="020B0604020202020204" pitchFamily="34" charset="0"/>
              <a:buChar char="•"/>
            </a:pPr>
            <a:r>
              <a:rPr lang="en-NZ" sz="2400" dirty="0" smtClean="0"/>
              <a:t>Being able to do things by/for yourself – personal care, household maintenance, going places.</a:t>
            </a:r>
          </a:p>
          <a:p>
            <a:pPr marL="457200" lvl="1" indent="0">
              <a:buNone/>
            </a:pPr>
            <a:endParaRPr lang="en-NZ" sz="1600" dirty="0"/>
          </a:p>
          <a:p>
            <a:pPr marL="0" indent="0">
              <a:buNone/>
            </a:pPr>
            <a:endParaRPr lang="en-NZ" sz="2400" dirty="0"/>
          </a:p>
        </p:txBody>
      </p:sp>
      <p:sp>
        <p:nvSpPr>
          <p:cNvPr id="4" name="Slide Number Placeholder 3"/>
          <p:cNvSpPr>
            <a:spLocks noGrp="1"/>
          </p:cNvSpPr>
          <p:nvPr>
            <p:ph type="sldNum" sz="quarter" idx="4"/>
          </p:nvPr>
        </p:nvSpPr>
        <p:spPr/>
        <p:txBody>
          <a:bodyPr/>
          <a:lstStyle/>
          <a:p>
            <a:fld id="{0139A483-ACEA-4EDE-9EDE-DEECB371E73F}" type="slidenum">
              <a:rPr lang="en-NZ" smtClean="0"/>
              <a:pPr/>
              <a:t>7</a:t>
            </a:fld>
            <a:endParaRPr lang="en-NZ" dirty="0"/>
          </a:p>
        </p:txBody>
      </p:sp>
    </p:spTree>
    <p:extLst>
      <p:ext uri="{BB962C8B-B14F-4D97-AF65-F5344CB8AC3E}">
        <p14:creationId xmlns:p14="http://schemas.microsoft.com/office/powerpoint/2010/main" val="3899649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Styles of living alone as an older person</a:t>
            </a:r>
            <a:endParaRPr lang="en-MY" dirty="0"/>
          </a:p>
        </p:txBody>
      </p:sp>
      <p:sp>
        <p:nvSpPr>
          <p:cNvPr id="3" name="Content Placeholder 2"/>
          <p:cNvSpPr>
            <a:spLocks noGrp="1"/>
          </p:cNvSpPr>
          <p:nvPr>
            <p:ph idx="1"/>
          </p:nvPr>
        </p:nvSpPr>
        <p:spPr/>
        <p:txBody>
          <a:bodyPr>
            <a:normAutofit fontScale="55000" lnSpcReduction="20000"/>
          </a:bodyPr>
          <a:lstStyle/>
          <a:p>
            <a:pPr marL="0" indent="0">
              <a:buNone/>
            </a:pPr>
            <a:r>
              <a:rPr lang="en-US" sz="4400" dirty="0" smtClean="0"/>
              <a:t>1. Lived alone – always</a:t>
            </a:r>
          </a:p>
          <a:p>
            <a:endParaRPr lang="en-US" sz="4400" dirty="0" smtClean="0"/>
          </a:p>
          <a:p>
            <a:pPr marL="0" indent="0">
              <a:buNone/>
            </a:pPr>
            <a:r>
              <a:rPr lang="en-US" sz="4400" dirty="0" smtClean="0"/>
              <a:t>2. Living alone with occasional family visit</a:t>
            </a:r>
            <a:endParaRPr lang="en-US" sz="4400" dirty="0"/>
          </a:p>
          <a:p>
            <a:pPr marL="0" indent="0">
              <a:buNone/>
            </a:pPr>
            <a:r>
              <a:rPr lang="en-US" sz="4400" dirty="0" smtClean="0"/>
              <a:t>3. Living </a:t>
            </a:r>
            <a:r>
              <a:rPr lang="en-US" sz="4400" dirty="0"/>
              <a:t>in the same town/suburb </a:t>
            </a:r>
            <a:r>
              <a:rPr lang="en-US" sz="4400" dirty="0" smtClean="0"/>
              <a:t>where </a:t>
            </a:r>
            <a:r>
              <a:rPr lang="en-US" sz="4400" dirty="0"/>
              <a:t>family </a:t>
            </a:r>
            <a:r>
              <a:rPr lang="en-US" sz="4400" dirty="0" smtClean="0"/>
              <a:t>member, friend, or volunteer visits regularly</a:t>
            </a:r>
          </a:p>
          <a:p>
            <a:pPr marL="0" indent="0">
              <a:buNone/>
            </a:pPr>
            <a:r>
              <a:rPr lang="en-US" sz="4400" dirty="0" smtClean="0"/>
              <a:t>4. Living alone with occasional stay overs of a friend/family </a:t>
            </a:r>
            <a:endParaRPr lang="en-US" sz="4400" dirty="0"/>
          </a:p>
          <a:p>
            <a:pPr marL="0" indent="0">
              <a:buNone/>
            </a:pPr>
            <a:r>
              <a:rPr lang="en-US" sz="4400" dirty="0" smtClean="0"/>
              <a:t>5. Routine of living alone/and with others </a:t>
            </a:r>
            <a:r>
              <a:rPr lang="en-US" sz="4400" dirty="0"/>
              <a:t>for part of the </a:t>
            </a:r>
            <a:r>
              <a:rPr lang="en-US" sz="4400" dirty="0" smtClean="0"/>
              <a:t>year, </a:t>
            </a:r>
            <a:r>
              <a:rPr lang="en-US" sz="4400" dirty="0"/>
              <a:t>e.g. </a:t>
            </a:r>
            <a:r>
              <a:rPr lang="en-US" sz="4400" dirty="0" smtClean="0"/>
              <a:t>1/3 living alone, 1/3 </a:t>
            </a:r>
            <a:r>
              <a:rPr lang="en-US" sz="4400" dirty="0"/>
              <a:t>with daughter, 1/3 with </a:t>
            </a:r>
            <a:r>
              <a:rPr lang="en-US" sz="4400" dirty="0" smtClean="0"/>
              <a:t>son.</a:t>
            </a:r>
            <a:endParaRPr lang="en-US" sz="4400" dirty="0"/>
          </a:p>
          <a:p>
            <a:pPr marL="0" indent="0">
              <a:buNone/>
            </a:pPr>
            <a:endParaRPr lang="en-US" sz="4400" dirty="0" smtClean="0"/>
          </a:p>
          <a:p>
            <a:pPr marL="0" indent="0">
              <a:buNone/>
            </a:pPr>
            <a:r>
              <a:rPr lang="en-US" sz="4400" dirty="0" smtClean="0"/>
              <a:t>6. Living alone with a pet, teddy bear, robotic dog.</a:t>
            </a:r>
            <a:endParaRPr lang="en-MY" dirty="0"/>
          </a:p>
        </p:txBody>
      </p:sp>
      <p:sp>
        <p:nvSpPr>
          <p:cNvPr id="4" name="Slide Number Placeholder 3"/>
          <p:cNvSpPr>
            <a:spLocks noGrp="1"/>
          </p:cNvSpPr>
          <p:nvPr>
            <p:ph type="sldNum" sz="quarter" idx="4"/>
          </p:nvPr>
        </p:nvSpPr>
        <p:spPr/>
        <p:txBody>
          <a:bodyPr/>
          <a:lstStyle/>
          <a:p>
            <a:fld id="{0139A483-ACEA-4EDE-9EDE-DEECB371E73F}" type="slidenum">
              <a:rPr lang="en-NZ" smtClean="0"/>
              <a:pPr/>
              <a:t>8</a:t>
            </a:fld>
            <a:endParaRPr lang="en-NZ"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Future trends?</a:t>
            </a:r>
            <a:endParaRPr lang="en-NZ" dirty="0"/>
          </a:p>
        </p:txBody>
      </p:sp>
      <p:sp>
        <p:nvSpPr>
          <p:cNvPr id="3" name="Content Placeholder 2"/>
          <p:cNvSpPr>
            <a:spLocks noGrp="1"/>
          </p:cNvSpPr>
          <p:nvPr>
            <p:ph idx="1"/>
          </p:nvPr>
        </p:nvSpPr>
        <p:spPr/>
        <p:txBody>
          <a:bodyPr>
            <a:normAutofit/>
          </a:bodyPr>
          <a:lstStyle/>
          <a:p>
            <a:pPr marL="457200" lvl="1" indent="0">
              <a:buNone/>
            </a:pPr>
            <a:endParaRPr lang="en-NZ" sz="2400" dirty="0"/>
          </a:p>
          <a:p>
            <a:pPr lvl="1">
              <a:buFont typeface="Arial" panose="020B0604020202020204" pitchFamily="34" charset="0"/>
              <a:buChar char="•"/>
            </a:pPr>
            <a:r>
              <a:rPr lang="en-NZ" sz="2600" dirty="0"/>
              <a:t>Continuing to live alone possibly becoming a lifestyle choice - choosing not to live with their family/</a:t>
            </a:r>
            <a:r>
              <a:rPr lang="en-NZ" sz="2600" dirty="0" err="1"/>
              <a:t>whanau</a:t>
            </a:r>
            <a:r>
              <a:rPr lang="en-NZ" sz="2600" dirty="0"/>
              <a:t> or with others…but also want to be connected. The idea of “living apart, together” (</a:t>
            </a:r>
            <a:r>
              <a:rPr lang="en-NZ" sz="2600" dirty="0" smtClean="0"/>
              <a:t>LATs).</a:t>
            </a:r>
          </a:p>
          <a:p>
            <a:pPr lvl="1">
              <a:buFont typeface="Arial" panose="020B0604020202020204" pitchFamily="34" charset="0"/>
              <a:buChar char="•"/>
            </a:pPr>
            <a:endParaRPr lang="en-NZ" sz="2600" dirty="0"/>
          </a:p>
          <a:p>
            <a:pPr lvl="1">
              <a:buFont typeface="Arial" panose="020B0604020202020204" pitchFamily="34" charset="0"/>
              <a:buChar char="•"/>
            </a:pPr>
            <a:r>
              <a:rPr lang="en-NZ" sz="2600" dirty="0" smtClean="0"/>
              <a:t>Those </a:t>
            </a:r>
            <a:r>
              <a:rPr lang="en-NZ" sz="2600" dirty="0"/>
              <a:t>who live alone “compensate for lowered social contact in the household by being more socially active, and cities with high numbers of singletons enjoy a thriving public culture” </a:t>
            </a:r>
            <a:r>
              <a:rPr lang="en-NZ" sz="2600" dirty="0" smtClean="0"/>
              <a:t> (</a:t>
            </a:r>
            <a:r>
              <a:rPr lang="en-NZ" sz="2600" dirty="0" err="1"/>
              <a:t>Klinenberg</a:t>
            </a:r>
            <a:r>
              <a:rPr lang="en-NZ" sz="2600" dirty="0"/>
              <a:t>, 2012).</a:t>
            </a:r>
          </a:p>
          <a:p>
            <a:pPr lvl="1">
              <a:buFont typeface="Arial" panose="020B0604020202020204" pitchFamily="34" charset="0"/>
              <a:buChar char="•"/>
            </a:pPr>
            <a:endParaRPr lang="en-NZ" sz="2400" dirty="0"/>
          </a:p>
          <a:p>
            <a:endParaRPr lang="en-NZ" dirty="0"/>
          </a:p>
        </p:txBody>
      </p:sp>
      <p:sp>
        <p:nvSpPr>
          <p:cNvPr id="4" name="Slide Number Placeholder 3"/>
          <p:cNvSpPr>
            <a:spLocks noGrp="1"/>
          </p:cNvSpPr>
          <p:nvPr>
            <p:ph type="sldNum" sz="quarter" idx="4"/>
          </p:nvPr>
        </p:nvSpPr>
        <p:spPr/>
        <p:txBody>
          <a:bodyPr/>
          <a:lstStyle/>
          <a:p>
            <a:fld id="{0139A483-ACEA-4EDE-9EDE-DEECB371E73F}" type="slidenum">
              <a:rPr lang="en-NZ" smtClean="0"/>
              <a:pPr/>
              <a:t>9</a:t>
            </a:fld>
            <a:endParaRPr lang="en-NZ" dirty="0"/>
          </a:p>
        </p:txBody>
      </p:sp>
    </p:spTree>
    <p:extLst>
      <p:ext uri="{BB962C8B-B14F-4D97-AF65-F5344CB8AC3E}">
        <p14:creationId xmlns:p14="http://schemas.microsoft.com/office/powerpoint/2010/main" val="336267407"/>
      </p:ext>
    </p:extLst>
  </p:cSld>
  <p:clrMapOvr>
    <a:masterClrMapping/>
  </p:clrMapOvr>
  <p:timing>
    <p:tnLst>
      <p:par>
        <p:cTn id="1" dur="indefinite" restart="never" nodeType="tmRoot"/>
      </p:par>
    </p:tnLst>
  </p:timing>
</p:sld>
</file>

<file path=ppt/theme/theme1.xml><?xml version="1.0" encoding="utf-8"?>
<a:theme xmlns:a="http://schemas.openxmlformats.org/drawingml/2006/main" name="UoW Powerpoint template White backgroun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Custom Design">
  <a:themeElements>
    <a:clrScheme name="UoW white slides">
      <a:dk1>
        <a:sysClr val="windowText" lastClr="000000"/>
      </a:dk1>
      <a:lt1>
        <a:sysClr val="window" lastClr="FFFFFF"/>
      </a:lt1>
      <a:dk2>
        <a:srgbClr val="E41815"/>
      </a:dk2>
      <a:lt2>
        <a:srgbClr val="F2F2F2"/>
      </a:lt2>
      <a:accent1>
        <a:srgbClr val="E41815"/>
      </a:accent1>
      <a:accent2>
        <a:srgbClr val="E1B300"/>
      </a:accent2>
      <a:accent3>
        <a:srgbClr val="9BBB59"/>
      </a:accent3>
      <a:accent4>
        <a:srgbClr val="8064A2"/>
      </a:accent4>
      <a:accent5>
        <a:srgbClr val="4BACC6"/>
      </a:accent5>
      <a:accent6>
        <a:srgbClr val="F79646"/>
      </a:accent6>
      <a:hlink>
        <a:srgbClr val="0000FF"/>
      </a:hlink>
      <a:folHlink>
        <a:srgbClr val="3F004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UoW Powerpoint template White background</Template>
  <TotalTime>2600</TotalTime>
  <Words>2334</Words>
  <Application>Microsoft Office PowerPoint</Application>
  <PresentationFormat>On-screen Show (4:3)</PresentationFormat>
  <Paragraphs>281</Paragraphs>
  <Slides>25</Slides>
  <Notes>25</Notes>
  <HiddenSlides>0</HiddenSlides>
  <MMClips>0</MMClips>
  <ScaleCrop>false</ScaleCrop>
  <HeadingPairs>
    <vt:vector size="4" baseType="variant">
      <vt:variant>
        <vt:lpstr>Theme</vt:lpstr>
      </vt:variant>
      <vt:variant>
        <vt:i4>4</vt:i4>
      </vt:variant>
      <vt:variant>
        <vt:lpstr>Slide Titles</vt:lpstr>
      </vt:variant>
      <vt:variant>
        <vt:i4>25</vt:i4>
      </vt:variant>
    </vt:vector>
  </HeadingPairs>
  <TitlesOfParts>
    <vt:vector size="29" baseType="lpstr">
      <vt:lpstr>UoW Powerpoint template White background</vt:lpstr>
      <vt:lpstr>3_Custom Design</vt:lpstr>
      <vt:lpstr>1_Custom Design</vt:lpstr>
      <vt:lpstr>2_Custom Design</vt:lpstr>
      <vt:lpstr>LIVING ALONE AS A LIFE STYLE among  Older People in New Zealand </vt:lpstr>
      <vt:lpstr>Living alone in New Zealand</vt:lpstr>
      <vt:lpstr>Older New Zealanders living alone</vt:lpstr>
      <vt:lpstr>Middle-aged and older people  living alone in New Zealand</vt:lpstr>
      <vt:lpstr>Older people of different cultures living alone in New Zealand</vt:lpstr>
      <vt:lpstr>Older people living alone in the regions, compared with total older people living alone in New Zealand  New Zealand</vt:lpstr>
      <vt:lpstr>Why live alone (as an older person)? Motivation for Living Alone comes from:</vt:lpstr>
      <vt:lpstr>Styles of living alone as an older person</vt:lpstr>
      <vt:lpstr>Future trends?</vt:lpstr>
      <vt:lpstr>Why would you NOT live alone as an older person?     De-motivators for living alone </vt:lpstr>
      <vt:lpstr>Implications of living alone as a lifestyle – from an older person’s perspective</vt:lpstr>
      <vt:lpstr>Meaningful Life  for older people living alone</vt:lpstr>
      <vt:lpstr>What provides a sense of purpose? for older people?</vt:lpstr>
      <vt:lpstr>What provides a feeling of significance? For older people?</vt:lpstr>
      <vt:lpstr>Suggestions FROM older people, FOR policy and practice, re Meaningful Life</vt:lpstr>
      <vt:lpstr>Suggestions for policy and practice (cont)</vt:lpstr>
      <vt:lpstr>Technological possibilities</vt:lpstr>
      <vt:lpstr>Key points for Active Ageing and  Meaningful Life for older people living alone</vt:lpstr>
      <vt:lpstr>Key points for Active Ageing and  Meaningful Life for older people living alone (cont)</vt:lpstr>
      <vt:lpstr>PowerPoint Presentation</vt:lpstr>
      <vt:lpstr>PowerPoint Presentation</vt:lpstr>
      <vt:lpstr>Older people in New Zealand</vt:lpstr>
      <vt:lpstr>Middle-aged living alone in New Zealand</vt:lpstr>
      <vt:lpstr>Overseas examples</vt:lpstr>
      <vt:lpstr>Older people living alone compared with total older people living with/without others,  by region</vt:lpstr>
    </vt:vector>
  </TitlesOfParts>
  <Company>University of Waikato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jushare</dc:creator>
  <cp:lastModifiedBy>Peggy Koopman-Boyden</cp:lastModifiedBy>
  <cp:revision>276</cp:revision>
  <cp:lastPrinted>2015-01-19T23:57:17Z</cp:lastPrinted>
  <dcterms:created xsi:type="dcterms:W3CDTF">2012-08-21T10:37:23Z</dcterms:created>
  <dcterms:modified xsi:type="dcterms:W3CDTF">2015-01-19T23:57:19Z</dcterms:modified>
</cp:coreProperties>
</file>