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50" r:id="rId1"/>
  </p:sldMasterIdLst>
  <p:notesMasterIdLst>
    <p:notesMasterId r:id="rId15"/>
  </p:notesMasterIdLst>
  <p:sldIdLst>
    <p:sldId id="256" r:id="rId2"/>
    <p:sldId id="257" r:id="rId3"/>
    <p:sldId id="280" r:id="rId4"/>
    <p:sldId id="281" r:id="rId5"/>
    <p:sldId id="282" r:id="rId6"/>
    <p:sldId id="283" r:id="rId7"/>
    <p:sldId id="262" r:id="rId8"/>
    <p:sldId id="268" r:id="rId9"/>
    <p:sldId id="424" r:id="rId10"/>
    <p:sldId id="277" r:id="rId11"/>
    <p:sldId id="265" r:id="rId12"/>
    <p:sldId id="294" r:id="rId13"/>
    <p:sldId id="29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8" autoAdjust="0"/>
    <p:restoredTop sz="44804" autoAdjust="0"/>
  </p:normalViewPr>
  <p:slideViewPr>
    <p:cSldViewPr snapToGrid="0">
      <p:cViewPr varScale="1">
        <p:scale>
          <a:sx n="35" d="100"/>
          <a:sy n="35" d="100"/>
        </p:scale>
        <p:origin x="936"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Barbour" userId="7be643c4-d93d-441f-af30-d117c7682772" providerId="ADAL" clId="{6D963477-4E23-4888-BE23-3486115D090F}"/>
    <pc:docChg chg="delSld">
      <pc:chgData name="Julie Barbour" userId="7be643c4-d93d-441f-af30-d117c7682772" providerId="ADAL" clId="{6D963477-4E23-4888-BE23-3486115D090F}" dt="2025-06-03T21:48:22.057" v="0" actId="47"/>
      <pc:docMkLst>
        <pc:docMk/>
      </pc:docMkLst>
      <pc:sldChg chg="del">
        <pc:chgData name="Julie Barbour" userId="7be643c4-d93d-441f-af30-d117c7682772" providerId="ADAL" clId="{6D963477-4E23-4888-BE23-3486115D090F}" dt="2025-06-03T21:48:22.057" v="0" actId="47"/>
        <pc:sldMkLst>
          <pc:docMk/>
          <pc:sldMk cId="2761135252" sldId="278"/>
        </pc:sldMkLst>
      </pc:sldChg>
      <pc:sldChg chg="del">
        <pc:chgData name="Julie Barbour" userId="7be643c4-d93d-441f-af30-d117c7682772" providerId="ADAL" clId="{6D963477-4E23-4888-BE23-3486115D090F}" dt="2025-06-03T21:48:22.057" v="0" actId="47"/>
        <pc:sldMkLst>
          <pc:docMk/>
          <pc:sldMk cId="3456513503" sldId="425"/>
        </pc:sldMkLst>
      </pc:sldChg>
      <pc:sldChg chg="del">
        <pc:chgData name="Julie Barbour" userId="7be643c4-d93d-441f-af30-d117c7682772" providerId="ADAL" clId="{6D963477-4E23-4888-BE23-3486115D090F}" dt="2025-06-03T21:48:22.057" v="0" actId="47"/>
        <pc:sldMkLst>
          <pc:docMk/>
          <pc:sldMk cId="1468107168" sldId="426"/>
        </pc:sldMkLst>
      </pc:sldChg>
      <pc:sldChg chg="del">
        <pc:chgData name="Julie Barbour" userId="7be643c4-d93d-441f-af30-d117c7682772" providerId="ADAL" clId="{6D963477-4E23-4888-BE23-3486115D090F}" dt="2025-06-03T21:48:22.057" v="0" actId="47"/>
        <pc:sldMkLst>
          <pc:docMk/>
          <pc:sldMk cId="536295092" sldId="42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914229-8F7F-4C20-ACC1-F593B5D50C50}"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D041D4C-720A-4ADB-922E-3540FA826D71}">
      <dgm:prSet/>
      <dgm:spPr/>
      <dgm:t>
        <a:bodyPr/>
        <a:lstStyle/>
        <a:p>
          <a:r>
            <a:rPr lang="en-US" dirty="0"/>
            <a:t>Kei </a:t>
          </a:r>
          <a:r>
            <a:rPr lang="en-US" dirty="0" err="1"/>
            <a:t>te</a:t>
          </a:r>
          <a:r>
            <a:rPr lang="en-US" dirty="0"/>
            <a:t> </a:t>
          </a:r>
          <a:r>
            <a:rPr lang="en-US" b="1" dirty="0" err="1"/>
            <a:t>whakapai</a:t>
          </a:r>
          <a:r>
            <a:rPr lang="en-US" dirty="0"/>
            <a:t> a Tana </a:t>
          </a:r>
          <a:r>
            <a:rPr lang="en-US" dirty="0" err="1"/>
            <a:t>i</a:t>
          </a:r>
          <a:r>
            <a:rPr lang="en-US" dirty="0"/>
            <a:t> </a:t>
          </a:r>
          <a:r>
            <a:rPr lang="en-US" dirty="0" err="1"/>
            <a:t>te</a:t>
          </a:r>
          <a:r>
            <a:rPr lang="en-US" dirty="0"/>
            <a:t> whare.</a:t>
          </a:r>
        </a:p>
      </dgm:t>
    </dgm:pt>
    <dgm:pt modelId="{3B74D8EB-64E8-4BB9-A906-2EDD746B0DCC}" type="parTrans" cxnId="{2AEEBB5A-DFFD-4A91-A5DB-AC78CF308AE9}">
      <dgm:prSet/>
      <dgm:spPr/>
      <dgm:t>
        <a:bodyPr/>
        <a:lstStyle/>
        <a:p>
          <a:endParaRPr lang="en-US"/>
        </a:p>
      </dgm:t>
    </dgm:pt>
    <dgm:pt modelId="{D7904479-D26F-490C-BCF1-96A3B99BC9E2}" type="sibTrans" cxnId="{2AEEBB5A-DFFD-4A91-A5DB-AC78CF308AE9}">
      <dgm:prSet/>
      <dgm:spPr/>
      <dgm:t>
        <a:bodyPr/>
        <a:lstStyle/>
        <a:p>
          <a:endParaRPr lang="en-US"/>
        </a:p>
      </dgm:t>
    </dgm:pt>
    <dgm:pt modelId="{9B1BB7C5-8E32-4006-B396-8465EF11F72F}">
      <dgm:prSet/>
      <dgm:spPr/>
      <dgm:t>
        <a:bodyPr/>
        <a:lstStyle/>
        <a:p>
          <a:r>
            <a:rPr lang="en-US" dirty="0"/>
            <a:t>E </a:t>
          </a:r>
          <a:r>
            <a:rPr lang="en-US" b="1" dirty="0" err="1"/>
            <a:t>whakapaipai</a:t>
          </a:r>
          <a:r>
            <a:rPr lang="en-US" dirty="0"/>
            <a:t> ana </a:t>
          </a:r>
          <a:r>
            <a:rPr lang="en-US" dirty="0" err="1"/>
            <a:t>rāua</a:t>
          </a:r>
          <a:r>
            <a:rPr lang="en-US" dirty="0"/>
            <a:t> </a:t>
          </a:r>
          <a:r>
            <a:rPr lang="en-US" dirty="0" err="1"/>
            <a:t>i</a:t>
          </a:r>
          <a:r>
            <a:rPr lang="en-US" dirty="0"/>
            <a:t> </a:t>
          </a:r>
          <a:r>
            <a:rPr lang="en-US" dirty="0" err="1"/>
            <a:t>te</a:t>
          </a:r>
          <a:r>
            <a:rPr lang="en-US" dirty="0"/>
            <a:t> </a:t>
          </a:r>
          <a:r>
            <a:rPr lang="en-US" dirty="0" err="1"/>
            <a:t>rākau</a:t>
          </a:r>
          <a:r>
            <a:rPr lang="en-US" dirty="0"/>
            <a:t>. </a:t>
          </a:r>
        </a:p>
      </dgm:t>
    </dgm:pt>
    <dgm:pt modelId="{D923389C-2215-4D7B-965B-DBED2D44C987}" type="parTrans" cxnId="{D644DDE6-0563-4354-B386-B52F873EFF7E}">
      <dgm:prSet/>
      <dgm:spPr/>
      <dgm:t>
        <a:bodyPr/>
        <a:lstStyle/>
        <a:p>
          <a:endParaRPr lang="en-NZ"/>
        </a:p>
      </dgm:t>
    </dgm:pt>
    <dgm:pt modelId="{5381021D-2370-4D9C-9745-5256BB4CFA76}" type="sibTrans" cxnId="{D644DDE6-0563-4354-B386-B52F873EFF7E}">
      <dgm:prSet/>
      <dgm:spPr/>
      <dgm:t>
        <a:bodyPr/>
        <a:lstStyle/>
        <a:p>
          <a:endParaRPr lang="en-NZ"/>
        </a:p>
      </dgm:t>
    </dgm:pt>
    <dgm:pt modelId="{A95CF1D2-EB52-4A8E-932F-909AF6D1A717}">
      <dgm:prSet/>
      <dgm:spPr/>
      <dgm:t>
        <a:bodyPr/>
        <a:lstStyle/>
        <a:p>
          <a:r>
            <a:rPr lang="en-US" dirty="0" err="1"/>
            <a:t>Kua</a:t>
          </a:r>
          <a:r>
            <a:rPr lang="en-US" dirty="0"/>
            <a:t> </a:t>
          </a:r>
          <a:r>
            <a:rPr lang="en-US" b="1" dirty="0"/>
            <a:t>peke</a:t>
          </a:r>
          <a:r>
            <a:rPr lang="en-US" dirty="0"/>
            <a:t> </a:t>
          </a:r>
          <a:r>
            <a:rPr lang="en-US" dirty="0" err="1"/>
            <a:t>te</a:t>
          </a:r>
          <a:r>
            <a:rPr lang="en-US" dirty="0"/>
            <a:t> kau </a:t>
          </a:r>
          <a:r>
            <a:rPr lang="en-US" dirty="0" err="1"/>
            <a:t>i</a:t>
          </a:r>
          <a:r>
            <a:rPr lang="en-US" dirty="0"/>
            <a:t> </a:t>
          </a:r>
          <a:r>
            <a:rPr lang="en-US" dirty="0" err="1"/>
            <a:t>te</a:t>
          </a:r>
          <a:r>
            <a:rPr lang="en-US" dirty="0"/>
            <a:t> </a:t>
          </a:r>
          <a:r>
            <a:rPr lang="en-US" dirty="0" err="1"/>
            <a:t>taiapa</a:t>
          </a:r>
          <a:r>
            <a:rPr lang="en-US" dirty="0"/>
            <a:t>.</a:t>
          </a:r>
        </a:p>
      </dgm:t>
    </dgm:pt>
    <dgm:pt modelId="{97BE2D43-9C17-4DAF-BAE3-37DF6DB6E9CC}" type="parTrans" cxnId="{CB5A6957-51E3-45C2-BBE7-7810FEA51BC4}">
      <dgm:prSet/>
      <dgm:spPr/>
      <dgm:t>
        <a:bodyPr/>
        <a:lstStyle/>
        <a:p>
          <a:endParaRPr lang="en-NZ"/>
        </a:p>
      </dgm:t>
    </dgm:pt>
    <dgm:pt modelId="{3F973D41-6C0D-4151-8A47-EDB68F2057AF}" type="sibTrans" cxnId="{CB5A6957-51E3-45C2-BBE7-7810FEA51BC4}">
      <dgm:prSet/>
      <dgm:spPr/>
      <dgm:t>
        <a:bodyPr/>
        <a:lstStyle/>
        <a:p>
          <a:endParaRPr lang="en-NZ"/>
        </a:p>
      </dgm:t>
    </dgm:pt>
    <dgm:pt modelId="{AF649B1C-A6B1-4837-A13B-487A5633A380}">
      <dgm:prSet/>
      <dgm:spPr/>
      <dgm:t>
        <a:bodyPr/>
        <a:lstStyle/>
        <a:p>
          <a:r>
            <a:rPr lang="en-US" dirty="0"/>
            <a:t>I </a:t>
          </a:r>
          <a:r>
            <a:rPr lang="en-US" dirty="0" err="1"/>
            <a:t>te</a:t>
          </a:r>
          <a:r>
            <a:rPr lang="en-US" dirty="0"/>
            <a:t> </a:t>
          </a:r>
          <a:r>
            <a:rPr lang="en-US" b="1" dirty="0" err="1"/>
            <a:t>pekepeke</a:t>
          </a:r>
          <a:r>
            <a:rPr lang="en-US" dirty="0"/>
            <a:t> </a:t>
          </a:r>
          <a:r>
            <a:rPr lang="en-US" dirty="0" err="1"/>
            <a:t>ngā</a:t>
          </a:r>
          <a:r>
            <a:rPr lang="en-US" dirty="0"/>
            <a:t> </a:t>
          </a:r>
          <a:r>
            <a:rPr lang="en-US" dirty="0" err="1"/>
            <a:t>tamariki</a:t>
          </a:r>
          <a:r>
            <a:rPr lang="en-US" dirty="0"/>
            <a:t>.</a:t>
          </a:r>
        </a:p>
      </dgm:t>
    </dgm:pt>
    <dgm:pt modelId="{7E728423-3F86-4514-9DAF-E61B8671725D}" type="parTrans" cxnId="{14A09175-D0AA-43E5-983C-8A0F675469A2}">
      <dgm:prSet/>
      <dgm:spPr/>
      <dgm:t>
        <a:bodyPr/>
        <a:lstStyle/>
        <a:p>
          <a:endParaRPr lang="en-NZ"/>
        </a:p>
      </dgm:t>
    </dgm:pt>
    <dgm:pt modelId="{AE374433-F462-4B07-A197-3D5643B65F29}" type="sibTrans" cxnId="{14A09175-D0AA-43E5-983C-8A0F675469A2}">
      <dgm:prSet/>
      <dgm:spPr/>
      <dgm:t>
        <a:bodyPr/>
        <a:lstStyle/>
        <a:p>
          <a:endParaRPr lang="en-NZ"/>
        </a:p>
      </dgm:t>
    </dgm:pt>
    <dgm:pt modelId="{447BE633-D2DB-46C3-87E9-AC4FFFA94D89}">
      <dgm:prSet/>
      <dgm:spPr/>
      <dgm:t>
        <a:bodyPr/>
        <a:lstStyle/>
        <a:p>
          <a:r>
            <a:rPr lang="en-US" b="1" dirty="0"/>
            <a:t>Huri</a:t>
          </a:r>
          <a:r>
            <a:rPr lang="en-US" dirty="0"/>
            <a:t> </a:t>
          </a:r>
          <a:r>
            <a:rPr lang="en-US" dirty="0" err="1"/>
            <a:t>atu</a:t>
          </a:r>
          <a:r>
            <a:rPr lang="en-US" dirty="0"/>
            <a:t> ki </a:t>
          </a:r>
          <a:r>
            <a:rPr lang="en-US" dirty="0" err="1"/>
            <a:t>tō</a:t>
          </a:r>
          <a:r>
            <a:rPr lang="en-US" dirty="0"/>
            <a:t> </a:t>
          </a:r>
          <a:r>
            <a:rPr lang="en-US" dirty="0" err="1"/>
            <a:t>hoa</a:t>
          </a:r>
          <a:r>
            <a:rPr lang="en-US" dirty="0"/>
            <a:t>.</a:t>
          </a:r>
        </a:p>
      </dgm:t>
    </dgm:pt>
    <dgm:pt modelId="{30D01CAE-46B6-4DD9-9A99-F35BD7BC79A0}" type="parTrans" cxnId="{5C35D66A-6351-4D94-B25A-E877D95431B4}">
      <dgm:prSet/>
      <dgm:spPr/>
      <dgm:t>
        <a:bodyPr/>
        <a:lstStyle/>
        <a:p>
          <a:endParaRPr lang="en-NZ"/>
        </a:p>
      </dgm:t>
    </dgm:pt>
    <dgm:pt modelId="{4B6F0D5E-B6AE-4E8C-9CBE-0B3354D797F7}" type="sibTrans" cxnId="{5C35D66A-6351-4D94-B25A-E877D95431B4}">
      <dgm:prSet/>
      <dgm:spPr/>
      <dgm:t>
        <a:bodyPr/>
        <a:lstStyle/>
        <a:p>
          <a:endParaRPr lang="en-NZ"/>
        </a:p>
      </dgm:t>
    </dgm:pt>
    <dgm:pt modelId="{39FB521D-D945-4B03-BBF3-2C1B7D3418A0}">
      <dgm:prSet/>
      <dgm:spPr/>
      <dgm:t>
        <a:bodyPr/>
        <a:lstStyle/>
        <a:p>
          <a:r>
            <a:rPr lang="en-US" dirty="0"/>
            <a:t>Ka </a:t>
          </a:r>
          <a:r>
            <a:rPr lang="en-US" b="1" dirty="0" err="1"/>
            <a:t>hurihuri</a:t>
          </a:r>
          <a:r>
            <a:rPr lang="en-US" dirty="0"/>
            <a:t> </a:t>
          </a:r>
          <a:r>
            <a:rPr lang="en-US" dirty="0" err="1"/>
            <a:t>haere</a:t>
          </a:r>
          <a:r>
            <a:rPr lang="en-US" dirty="0"/>
            <a:t> </a:t>
          </a:r>
          <a:r>
            <a:rPr lang="en-US" dirty="0" err="1"/>
            <a:t>te</a:t>
          </a:r>
          <a:r>
            <a:rPr lang="en-US" dirty="0"/>
            <a:t> whānau </a:t>
          </a:r>
          <a:r>
            <a:rPr lang="en-US" dirty="0" err="1"/>
            <a:t>i</a:t>
          </a:r>
          <a:r>
            <a:rPr lang="en-US" dirty="0"/>
            <a:t> </a:t>
          </a:r>
          <a:r>
            <a:rPr lang="en-US" dirty="0" err="1"/>
            <a:t>te</a:t>
          </a:r>
          <a:r>
            <a:rPr lang="en-US" dirty="0"/>
            <a:t> </a:t>
          </a:r>
          <a:r>
            <a:rPr lang="en-US" dirty="0" err="1"/>
            <a:t>kura</a:t>
          </a:r>
          <a:r>
            <a:rPr lang="en-US" dirty="0"/>
            <a:t>.</a:t>
          </a:r>
        </a:p>
      </dgm:t>
    </dgm:pt>
    <dgm:pt modelId="{7391D53C-C839-4D7A-8520-507D5A286D20}" type="parTrans" cxnId="{C21FF41D-2D90-400C-85BA-24F1BE9748A3}">
      <dgm:prSet/>
      <dgm:spPr/>
      <dgm:t>
        <a:bodyPr/>
        <a:lstStyle/>
        <a:p>
          <a:endParaRPr lang="en-NZ"/>
        </a:p>
      </dgm:t>
    </dgm:pt>
    <dgm:pt modelId="{53CBE66D-FB35-4351-B23B-D3218BF921C3}" type="sibTrans" cxnId="{C21FF41D-2D90-400C-85BA-24F1BE9748A3}">
      <dgm:prSet/>
      <dgm:spPr/>
      <dgm:t>
        <a:bodyPr/>
        <a:lstStyle/>
        <a:p>
          <a:endParaRPr lang="en-NZ"/>
        </a:p>
      </dgm:t>
    </dgm:pt>
    <dgm:pt modelId="{7B5D14A2-71B1-114B-952A-0B31EEAE46D1}" type="pres">
      <dgm:prSet presAssocID="{59914229-8F7F-4C20-ACC1-F593B5D50C50}" presName="linear" presStyleCnt="0">
        <dgm:presLayoutVars>
          <dgm:animLvl val="lvl"/>
          <dgm:resizeHandles val="exact"/>
        </dgm:presLayoutVars>
      </dgm:prSet>
      <dgm:spPr/>
    </dgm:pt>
    <dgm:pt modelId="{06CFE827-FC0C-094E-96C7-59D8F5F77740}" type="pres">
      <dgm:prSet presAssocID="{5D041D4C-720A-4ADB-922E-3540FA826D71}" presName="parentText" presStyleLbl="node1" presStyleIdx="0" presStyleCnt="6" custLinFactNeighborX="-181">
        <dgm:presLayoutVars>
          <dgm:chMax val="0"/>
          <dgm:bulletEnabled val="1"/>
        </dgm:presLayoutVars>
      </dgm:prSet>
      <dgm:spPr/>
    </dgm:pt>
    <dgm:pt modelId="{83A51E0F-5D3B-7348-B1F5-A88A84110A94}" type="pres">
      <dgm:prSet presAssocID="{D7904479-D26F-490C-BCF1-96A3B99BC9E2}" presName="spacer" presStyleCnt="0"/>
      <dgm:spPr/>
    </dgm:pt>
    <dgm:pt modelId="{D7827F73-72BB-4297-932E-B9010F77D607}" type="pres">
      <dgm:prSet presAssocID="{9B1BB7C5-8E32-4006-B396-8465EF11F72F}" presName="parentText" presStyleLbl="node1" presStyleIdx="1" presStyleCnt="6">
        <dgm:presLayoutVars>
          <dgm:chMax val="0"/>
          <dgm:bulletEnabled val="1"/>
        </dgm:presLayoutVars>
      </dgm:prSet>
      <dgm:spPr/>
    </dgm:pt>
    <dgm:pt modelId="{DA60096C-B992-46D1-B0AE-054975C44456}" type="pres">
      <dgm:prSet presAssocID="{5381021D-2370-4D9C-9745-5256BB4CFA76}" presName="spacer" presStyleCnt="0"/>
      <dgm:spPr/>
    </dgm:pt>
    <dgm:pt modelId="{FEA237E6-5841-4575-9E66-64EB2CB9B33F}" type="pres">
      <dgm:prSet presAssocID="{A95CF1D2-EB52-4A8E-932F-909AF6D1A717}" presName="parentText" presStyleLbl="node1" presStyleIdx="2" presStyleCnt="6">
        <dgm:presLayoutVars>
          <dgm:chMax val="0"/>
          <dgm:bulletEnabled val="1"/>
        </dgm:presLayoutVars>
      </dgm:prSet>
      <dgm:spPr/>
    </dgm:pt>
    <dgm:pt modelId="{8B149F1B-582E-4118-8470-A7539F6A28B6}" type="pres">
      <dgm:prSet presAssocID="{3F973D41-6C0D-4151-8A47-EDB68F2057AF}" presName="spacer" presStyleCnt="0"/>
      <dgm:spPr/>
    </dgm:pt>
    <dgm:pt modelId="{00DE09EA-5137-4C74-92C4-91AE1ED5C662}" type="pres">
      <dgm:prSet presAssocID="{AF649B1C-A6B1-4837-A13B-487A5633A380}" presName="parentText" presStyleLbl="node1" presStyleIdx="3" presStyleCnt="6">
        <dgm:presLayoutVars>
          <dgm:chMax val="0"/>
          <dgm:bulletEnabled val="1"/>
        </dgm:presLayoutVars>
      </dgm:prSet>
      <dgm:spPr/>
    </dgm:pt>
    <dgm:pt modelId="{43439824-AECE-4F5D-B317-27AA6BE80758}" type="pres">
      <dgm:prSet presAssocID="{AE374433-F462-4B07-A197-3D5643B65F29}" presName="spacer" presStyleCnt="0"/>
      <dgm:spPr/>
    </dgm:pt>
    <dgm:pt modelId="{4792A721-6DD0-4E76-96FB-2804265276AE}" type="pres">
      <dgm:prSet presAssocID="{447BE633-D2DB-46C3-87E9-AC4FFFA94D89}" presName="parentText" presStyleLbl="node1" presStyleIdx="4" presStyleCnt="6">
        <dgm:presLayoutVars>
          <dgm:chMax val="0"/>
          <dgm:bulletEnabled val="1"/>
        </dgm:presLayoutVars>
      </dgm:prSet>
      <dgm:spPr/>
    </dgm:pt>
    <dgm:pt modelId="{AE9F836F-5B7B-4364-B8E5-14923843694D}" type="pres">
      <dgm:prSet presAssocID="{4B6F0D5E-B6AE-4E8C-9CBE-0B3354D797F7}" presName="spacer" presStyleCnt="0"/>
      <dgm:spPr/>
    </dgm:pt>
    <dgm:pt modelId="{5C0B3C85-229E-4303-854A-E94BC908A858}" type="pres">
      <dgm:prSet presAssocID="{39FB521D-D945-4B03-BBF3-2C1B7D3418A0}" presName="parentText" presStyleLbl="node1" presStyleIdx="5" presStyleCnt="6">
        <dgm:presLayoutVars>
          <dgm:chMax val="0"/>
          <dgm:bulletEnabled val="1"/>
        </dgm:presLayoutVars>
      </dgm:prSet>
      <dgm:spPr/>
    </dgm:pt>
  </dgm:ptLst>
  <dgm:cxnLst>
    <dgm:cxn modelId="{E5F74800-467B-472F-B0F0-86A8A44CEC4C}" type="presOf" srcId="{39FB521D-D945-4B03-BBF3-2C1B7D3418A0}" destId="{5C0B3C85-229E-4303-854A-E94BC908A858}" srcOrd="0" destOrd="0" presId="urn:microsoft.com/office/officeart/2005/8/layout/vList2"/>
    <dgm:cxn modelId="{44CF5C12-7260-4C95-9CC0-D5B6E0DDC8ED}" type="presOf" srcId="{A95CF1D2-EB52-4A8E-932F-909AF6D1A717}" destId="{FEA237E6-5841-4575-9E66-64EB2CB9B33F}" srcOrd="0" destOrd="0" presId="urn:microsoft.com/office/officeart/2005/8/layout/vList2"/>
    <dgm:cxn modelId="{C21FF41D-2D90-400C-85BA-24F1BE9748A3}" srcId="{59914229-8F7F-4C20-ACC1-F593B5D50C50}" destId="{39FB521D-D945-4B03-BBF3-2C1B7D3418A0}" srcOrd="5" destOrd="0" parTransId="{7391D53C-C839-4D7A-8520-507D5A286D20}" sibTransId="{53CBE66D-FB35-4351-B23B-D3218BF921C3}"/>
    <dgm:cxn modelId="{9DCB892D-706C-DF4C-B284-432AEBCAD0FE}" type="presOf" srcId="{5D041D4C-720A-4ADB-922E-3540FA826D71}" destId="{06CFE827-FC0C-094E-96C7-59D8F5F77740}" srcOrd="0" destOrd="0" presId="urn:microsoft.com/office/officeart/2005/8/layout/vList2"/>
    <dgm:cxn modelId="{2705B469-3F20-C343-959A-AF1F6FCDE9FE}" type="presOf" srcId="{59914229-8F7F-4C20-ACC1-F593B5D50C50}" destId="{7B5D14A2-71B1-114B-952A-0B31EEAE46D1}" srcOrd="0" destOrd="0" presId="urn:microsoft.com/office/officeart/2005/8/layout/vList2"/>
    <dgm:cxn modelId="{5C35D66A-6351-4D94-B25A-E877D95431B4}" srcId="{59914229-8F7F-4C20-ACC1-F593B5D50C50}" destId="{447BE633-D2DB-46C3-87E9-AC4FFFA94D89}" srcOrd="4" destOrd="0" parTransId="{30D01CAE-46B6-4DD9-9A99-F35BD7BC79A0}" sibTransId="{4B6F0D5E-B6AE-4E8C-9CBE-0B3354D797F7}"/>
    <dgm:cxn modelId="{14A09175-D0AA-43E5-983C-8A0F675469A2}" srcId="{59914229-8F7F-4C20-ACC1-F593B5D50C50}" destId="{AF649B1C-A6B1-4837-A13B-487A5633A380}" srcOrd="3" destOrd="0" parTransId="{7E728423-3F86-4514-9DAF-E61B8671725D}" sibTransId="{AE374433-F462-4B07-A197-3D5643B65F29}"/>
    <dgm:cxn modelId="{CB5A6957-51E3-45C2-BBE7-7810FEA51BC4}" srcId="{59914229-8F7F-4C20-ACC1-F593B5D50C50}" destId="{A95CF1D2-EB52-4A8E-932F-909AF6D1A717}" srcOrd="2" destOrd="0" parTransId="{97BE2D43-9C17-4DAF-BAE3-37DF6DB6E9CC}" sibTransId="{3F973D41-6C0D-4151-8A47-EDB68F2057AF}"/>
    <dgm:cxn modelId="{2AEEBB5A-DFFD-4A91-A5DB-AC78CF308AE9}" srcId="{59914229-8F7F-4C20-ACC1-F593B5D50C50}" destId="{5D041D4C-720A-4ADB-922E-3540FA826D71}" srcOrd="0" destOrd="0" parTransId="{3B74D8EB-64E8-4BB9-A906-2EDD746B0DCC}" sibTransId="{D7904479-D26F-490C-BCF1-96A3B99BC9E2}"/>
    <dgm:cxn modelId="{4FC617B1-DDC7-4AAF-A10A-59F60EF1A584}" type="presOf" srcId="{9B1BB7C5-8E32-4006-B396-8465EF11F72F}" destId="{D7827F73-72BB-4297-932E-B9010F77D607}" srcOrd="0" destOrd="0" presId="urn:microsoft.com/office/officeart/2005/8/layout/vList2"/>
    <dgm:cxn modelId="{3F29F4D0-0040-445D-8371-48B231BFD764}" type="presOf" srcId="{447BE633-D2DB-46C3-87E9-AC4FFFA94D89}" destId="{4792A721-6DD0-4E76-96FB-2804265276AE}" srcOrd="0" destOrd="0" presId="urn:microsoft.com/office/officeart/2005/8/layout/vList2"/>
    <dgm:cxn modelId="{D644DDE6-0563-4354-B386-B52F873EFF7E}" srcId="{59914229-8F7F-4C20-ACC1-F593B5D50C50}" destId="{9B1BB7C5-8E32-4006-B396-8465EF11F72F}" srcOrd="1" destOrd="0" parTransId="{D923389C-2215-4D7B-965B-DBED2D44C987}" sibTransId="{5381021D-2370-4D9C-9745-5256BB4CFA76}"/>
    <dgm:cxn modelId="{532942FF-0464-4FFB-90A1-4EA10F7CBD44}" type="presOf" srcId="{AF649B1C-A6B1-4837-A13B-487A5633A380}" destId="{00DE09EA-5137-4C74-92C4-91AE1ED5C662}" srcOrd="0" destOrd="0" presId="urn:microsoft.com/office/officeart/2005/8/layout/vList2"/>
    <dgm:cxn modelId="{8C146222-5F4B-1144-A700-A6047248A72B}" type="presParOf" srcId="{7B5D14A2-71B1-114B-952A-0B31EEAE46D1}" destId="{06CFE827-FC0C-094E-96C7-59D8F5F77740}" srcOrd="0" destOrd="0" presId="urn:microsoft.com/office/officeart/2005/8/layout/vList2"/>
    <dgm:cxn modelId="{42AA38D6-33F0-AD40-867A-45E5056D9E21}" type="presParOf" srcId="{7B5D14A2-71B1-114B-952A-0B31EEAE46D1}" destId="{83A51E0F-5D3B-7348-B1F5-A88A84110A94}" srcOrd="1" destOrd="0" presId="urn:microsoft.com/office/officeart/2005/8/layout/vList2"/>
    <dgm:cxn modelId="{195B11DD-7AE3-4EEA-A456-94DFEB12003C}" type="presParOf" srcId="{7B5D14A2-71B1-114B-952A-0B31EEAE46D1}" destId="{D7827F73-72BB-4297-932E-B9010F77D607}" srcOrd="2" destOrd="0" presId="urn:microsoft.com/office/officeart/2005/8/layout/vList2"/>
    <dgm:cxn modelId="{172C06C7-6A82-4CCD-B3F0-C1DA31D74E91}" type="presParOf" srcId="{7B5D14A2-71B1-114B-952A-0B31EEAE46D1}" destId="{DA60096C-B992-46D1-B0AE-054975C44456}" srcOrd="3" destOrd="0" presId="urn:microsoft.com/office/officeart/2005/8/layout/vList2"/>
    <dgm:cxn modelId="{833497B5-F037-430D-A0CD-5B495309722E}" type="presParOf" srcId="{7B5D14A2-71B1-114B-952A-0B31EEAE46D1}" destId="{FEA237E6-5841-4575-9E66-64EB2CB9B33F}" srcOrd="4" destOrd="0" presId="urn:microsoft.com/office/officeart/2005/8/layout/vList2"/>
    <dgm:cxn modelId="{D030BBFC-E385-417A-841F-34D49592763B}" type="presParOf" srcId="{7B5D14A2-71B1-114B-952A-0B31EEAE46D1}" destId="{8B149F1B-582E-4118-8470-A7539F6A28B6}" srcOrd="5" destOrd="0" presId="urn:microsoft.com/office/officeart/2005/8/layout/vList2"/>
    <dgm:cxn modelId="{60777820-0560-4887-9AA7-139F69C4576D}" type="presParOf" srcId="{7B5D14A2-71B1-114B-952A-0B31EEAE46D1}" destId="{00DE09EA-5137-4C74-92C4-91AE1ED5C662}" srcOrd="6" destOrd="0" presId="urn:microsoft.com/office/officeart/2005/8/layout/vList2"/>
    <dgm:cxn modelId="{A818256F-371F-417B-A2CC-6158E1714B8D}" type="presParOf" srcId="{7B5D14A2-71B1-114B-952A-0B31EEAE46D1}" destId="{43439824-AECE-4F5D-B317-27AA6BE80758}" srcOrd="7" destOrd="0" presId="urn:microsoft.com/office/officeart/2005/8/layout/vList2"/>
    <dgm:cxn modelId="{86D28F75-886B-484F-8023-E74F7229D286}" type="presParOf" srcId="{7B5D14A2-71B1-114B-952A-0B31EEAE46D1}" destId="{4792A721-6DD0-4E76-96FB-2804265276AE}" srcOrd="8" destOrd="0" presId="urn:microsoft.com/office/officeart/2005/8/layout/vList2"/>
    <dgm:cxn modelId="{5F14328E-FA34-40D9-B0A5-010DC21A3924}" type="presParOf" srcId="{7B5D14A2-71B1-114B-952A-0B31EEAE46D1}" destId="{AE9F836F-5B7B-4364-B8E5-14923843694D}" srcOrd="9" destOrd="0" presId="urn:microsoft.com/office/officeart/2005/8/layout/vList2"/>
    <dgm:cxn modelId="{91A5F4D0-BC3E-47AD-912B-259FD62AFA0C}" type="presParOf" srcId="{7B5D14A2-71B1-114B-952A-0B31EEAE46D1}" destId="{5C0B3C85-229E-4303-854A-E94BC908A858}"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CFE827-FC0C-094E-96C7-59D8F5F77740}">
      <dsp:nvSpPr>
        <dsp:cNvPr id="0" name=""/>
        <dsp:cNvSpPr/>
      </dsp:nvSpPr>
      <dsp:spPr>
        <a:xfrm>
          <a:off x="0" y="37387"/>
          <a:ext cx="10082784" cy="959400"/>
        </a:xfrm>
        <a:prstGeom prst="roundRect">
          <a:avLst/>
        </a:prstGeom>
        <a:solidFill>
          <a:schemeClr val="accent2">
            <a:hueOff val="0"/>
            <a:satOff val="0"/>
            <a:lumOff val="0"/>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US" sz="4000" kern="1200" dirty="0"/>
            <a:t>Kei </a:t>
          </a:r>
          <a:r>
            <a:rPr lang="en-US" sz="4000" kern="1200" dirty="0" err="1"/>
            <a:t>te</a:t>
          </a:r>
          <a:r>
            <a:rPr lang="en-US" sz="4000" kern="1200" dirty="0"/>
            <a:t> </a:t>
          </a:r>
          <a:r>
            <a:rPr lang="en-US" sz="4000" b="1" kern="1200" dirty="0" err="1"/>
            <a:t>whakapai</a:t>
          </a:r>
          <a:r>
            <a:rPr lang="en-US" sz="4000" kern="1200" dirty="0"/>
            <a:t> a Tana </a:t>
          </a:r>
          <a:r>
            <a:rPr lang="en-US" sz="4000" kern="1200" dirty="0" err="1"/>
            <a:t>i</a:t>
          </a:r>
          <a:r>
            <a:rPr lang="en-US" sz="4000" kern="1200" dirty="0"/>
            <a:t> </a:t>
          </a:r>
          <a:r>
            <a:rPr lang="en-US" sz="4000" kern="1200" dirty="0" err="1"/>
            <a:t>te</a:t>
          </a:r>
          <a:r>
            <a:rPr lang="en-US" sz="4000" kern="1200" dirty="0"/>
            <a:t> whare.</a:t>
          </a:r>
        </a:p>
      </dsp:txBody>
      <dsp:txXfrm>
        <a:off x="46834" y="84221"/>
        <a:ext cx="9989116" cy="865732"/>
      </dsp:txXfrm>
    </dsp:sp>
    <dsp:sp modelId="{D7827F73-72BB-4297-932E-B9010F77D607}">
      <dsp:nvSpPr>
        <dsp:cNvPr id="0" name=""/>
        <dsp:cNvSpPr/>
      </dsp:nvSpPr>
      <dsp:spPr>
        <a:xfrm>
          <a:off x="0" y="1111987"/>
          <a:ext cx="10082784" cy="959400"/>
        </a:xfrm>
        <a:prstGeom prst="roundRect">
          <a:avLst/>
        </a:prstGeom>
        <a:solidFill>
          <a:schemeClr val="accent2">
            <a:hueOff val="22688"/>
            <a:satOff val="2608"/>
            <a:lumOff val="-2079"/>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US" sz="4000" kern="1200" dirty="0"/>
            <a:t>E </a:t>
          </a:r>
          <a:r>
            <a:rPr lang="en-US" sz="4000" b="1" kern="1200" dirty="0" err="1"/>
            <a:t>whakapaipai</a:t>
          </a:r>
          <a:r>
            <a:rPr lang="en-US" sz="4000" kern="1200" dirty="0"/>
            <a:t> ana </a:t>
          </a:r>
          <a:r>
            <a:rPr lang="en-US" sz="4000" kern="1200" dirty="0" err="1"/>
            <a:t>rāua</a:t>
          </a:r>
          <a:r>
            <a:rPr lang="en-US" sz="4000" kern="1200" dirty="0"/>
            <a:t> </a:t>
          </a:r>
          <a:r>
            <a:rPr lang="en-US" sz="4000" kern="1200" dirty="0" err="1"/>
            <a:t>i</a:t>
          </a:r>
          <a:r>
            <a:rPr lang="en-US" sz="4000" kern="1200" dirty="0"/>
            <a:t> </a:t>
          </a:r>
          <a:r>
            <a:rPr lang="en-US" sz="4000" kern="1200" dirty="0" err="1"/>
            <a:t>te</a:t>
          </a:r>
          <a:r>
            <a:rPr lang="en-US" sz="4000" kern="1200" dirty="0"/>
            <a:t> </a:t>
          </a:r>
          <a:r>
            <a:rPr lang="en-US" sz="4000" kern="1200" dirty="0" err="1"/>
            <a:t>rākau</a:t>
          </a:r>
          <a:r>
            <a:rPr lang="en-US" sz="4000" kern="1200" dirty="0"/>
            <a:t>. </a:t>
          </a:r>
        </a:p>
      </dsp:txBody>
      <dsp:txXfrm>
        <a:off x="46834" y="1158821"/>
        <a:ext cx="9989116" cy="865732"/>
      </dsp:txXfrm>
    </dsp:sp>
    <dsp:sp modelId="{FEA237E6-5841-4575-9E66-64EB2CB9B33F}">
      <dsp:nvSpPr>
        <dsp:cNvPr id="0" name=""/>
        <dsp:cNvSpPr/>
      </dsp:nvSpPr>
      <dsp:spPr>
        <a:xfrm>
          <a:off x="0" y="2186587"/>
          <a:ext cx="10082784" cy="959400"/>
        </a:xfrm>
        <a:prstGeom prst="roundRect">
          <a:avLst/>
        </a:prstGeom>
        <a:solidFill>
          <a:schemeClr val="accent2">
            <a:hueOff val="45376"/>
            <a:satOff val="5216"/>
            <a:lumOff val="-4157"/>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US" sz="4000" kern="1200" dirty="0" err="1"/>
            <a:t>Kua</a:t>
          </a:r>
          <a:r>
            <a:rPr lang="en-US" sz="4000" kern="1200" dirty="0"/>
            <a:t> </a:t>
          </a:r>
          <a:r>
            <a:rPr lang="en-US" sz="4000" b="1" kern="1200" dirty="0"/>
            <a:t>peke</a:t>
          </a:r>
          <a:r>
            <a:rPr lang="en-US" sz="4000" kern="1200" dirty="0"/>
            <a:t> </a:t>
          </a:r>
          <a:r>
            <a:rPr lang="en-US" sz="4000" kern="1200" dirty="0" err="1"/>
            <a:t>te</a:t>
          </a:r>
          <a:r>
            <a:rPr lang="en-US" sz="4000" kern="1200" dirty="0"/>
            <a:t> kau </a:t>
          </a:r>
          <a:r>
            <a:rPr lang="en-US" sz="4000" kern="1200" dirty="0" err="1"/>
            <a:t>i</a:t>
          </a:r>
          <a:r>
            <a:rPr lang="en-US" sz="4000" kern="1200" dirty="0"/>
            <a:t> </a:t>
          </a:r>
          <a:r>
            <a:rPr lang="en-US" sz="4000" kern="1200" dirty="0" err="1"/>
            <a:t>te</a:t>
          </a:r>
          <a:r>
            <a:rPr lang="en-US" sz="4000" kern="1200" dirty="0"/>
            <a:t> </a:t>
          </a:r>
          <a:r>
            <a:rPr lang="en-US" sz="4000" kern="1200" dirty="0" err="1"/>
            <a:t>taiapa</a:t>
          </a:r>
          <a:r>
            <a:rPr lang="en-US" sz="4000" kern="1200" dirty="0"/>
            <a:t>.</a:t>
          </a:r>
        </a:p>
      </dsp:txBody>
      <dsp:txXfrm>
        <a:off x="46834" y="2233421"/>
        <a:ext cx="9989116" cy="865732"/>
      </dsp:txXfrm>
    </dsp:sp>
    <dsp:sp modelId="{00DE09EA-5137-4C74-92C4-91AE1ED5C662}">
      <dsp:nvSpPr>
        <dsp:cNvPr id="0" name=""/>
        <dsp:cNvSpPr/>
      </dsp:nvSpPr>
      <dsp:spPr>
        <a:xfrm>
          <a:off x="0" y="3261187"/>
          <a:ext cx="10082784" cy="959400"/>
        </a:xfrm>
        <a:prstGeom prst="roundRect">
          <a:avLst/>
        </a:prstGeom>
        <a:solidFill>
          <a:schemeClr val="accent2">
            <a:hueOff val="68064"/>
            <a:satOff val="7823"/>
            <a:lumOff val="-6236"/>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US" sz="4000" kern="1200" dirty="0"/>
            <a:t>I </a:t>
          </a:r>
          <a:r>
            <a:rPr lang="en-US" sz="4000" kern="1200" dirty="0" err="1"/>
            <a:t>te</a:t>
          </a:r>
          <a:r>
            <a:rPr lang="en-US" sz="4000" kern="1200" dirty="0"/>
            <a:t> </a:t>
          </a:r>
          <a:r>
            <a:rPr lang="en-US" sz="4000" b="1" kern="1200" dirty="0" err="1"/>
            <a:t>pekepeke</a:t>
          </a:r>
          <a:r>
            <a:rPr lang="en-US" sz="4000" kern="1200" dirty="0"/>
            <a:t> </a:t>
          </a:r>
          <a:r>
            <a:rPr lang="en-US" sz="4000" kern="1200" dirty="0" err="1"/>
            <a:t>ngā</a:t>
          </a:r>
          <a:r>
            <a:rPr lang="en-US" sz="4000" kern="1200" dirty="0"/>
            <a:t> </a:t>
          </a:r>
          <a:r>
            <a:rPr lang="en-US" sz="4000" kern="1200" dirty="0" err="1"/>
            <a:t>tamariki</a:t>
          </a:r>
          <a:r>
            <a:rPr lang="en-US" sz="4000" kern="1200" dirty="0"/>
            <a:t>.</a:t>
          </a:r>
        </a:p>
      </dsp:txBody>
      <dsp:txXfrm>
        <a:off x="46834" y="3308021"/>
        <a:ext cx="9989116" cy="865732"/>
      </dsp:txXfrm>
    </dsp:sp>
    <dsp:sp modelId="{4792A721-6DD0-4E76-96FB-2804265276AE}">
      <dsp:nvSpPr>
        <dsp:cNvPr id="0" name=""/>
        <dsp:cNvSpPr/>
      </dsp:nvSpPr>
      <dsp:spPr>
        <a:xfrm>
          <a:off x="0" y="4335787"/>
          <a:ext cx="10082784" cy="959400"/>
        </a:xfrm>
        <a:prstGeom prst="roundRect">
          <a:avLst/>
        </a:prstGeom>
        <a:solidFill>
          <a:schemeClr val="accent2">
            <a:hueOff val="90751"/>
            <a:satOff val="10431"/>
            <a:lumOff val="-8314"/>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US" sz="4000" b="1" kern="1200" dirty="0"/>
            <a:t>Huri</a:t>
          </a:r>
          <a:r>
            <a:rPr lang="en-US" sz="4000" kern="1200" dirty="0"/>
            <a:t> </a:t>
          </a:r>
          <a:r>
            <a:rPr lang="en-US" sz="4000" kern="1200" dirty="0" err="1"/>
            <a:t>atu</a:t>
          </a:r>
          <a:r>
            <a:rPr lang="en-US" sz="4000" kern="1200" dirty="0"/>
            <a:t> ki </a:t>
          </a:r>
          <a:r>
            <a:rPr lang="en-US" sz="4000" kern="1200" dirty="0" err="1"/>
            <a:t>tō</a:t>
          </a:r>
          <a:r>
            <a:rPr lang="en-US" sz="4000" kern="1200" dirty="0"/>
            <a:t> </a:t>
          </a:r>
          <a:r>
            <a:rPr lang="en-US" sz="4000" kern="1200" dirty="0" err="1"/>
            <a:t>hoa</a:t>
          </a:r>
          <a:r>
            <a:rPr lang="en-US" sz="4000" kern="1200" dirty="0"/>
            <a:t>.</a:t>
          </a:r>
        </a:p>
      </dsp:txBody>
      <dsp:txXfrm>
        <a:off x="46834" y="4382621"/>
        <a:ext cx="9989116" cy="865732"/>
      </dsp:txXfrm>
    </dsp:sp>
    <dsp:sp modelId="{5C0B3C85-229E-4303-854A-E94BC908A858}">
      <dsp:nvSpPr>
        <dsp:cNvPr id="0" name=""/>
        <dsp:cNvSpPr/>
      </dsp:nvSpPr>
      <dsp:spPr>
        <a:xfrm>
          <a:off x="0" y="5410387"/>
          <a:ext cx="10082784" cy="959400"/>
        </a:xfrm>
        <a:prstGeom prst="roundRect">
          <a:avLst/>
        </a:prstGeom>
        <a:solidFill>
          <a:schemeClr val="accent2">
            <a:hueOff val="113439"/>
            <a:satOff val="13039"/>
            <a:lumOff val="-10393"/>
            <a:alphaOff val="0"/>
          </a:schemeClr>
        </a:solidFill>
        <a:ln w="1397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US" sz="4000" kern="1200" dirty="0"/>
            <a:t>Ka </a:t>
          </a:r>
          <a:r>
            <a:rPr lang="en-US" sz="4000" b="1" kern="1200" dirty="0" err="1"/>
            <a:t>hurihuri</a:t>
          </a:r>
          <a:r>
            <a:rPr lang="en-US" sz="4000" kern="1200" dirty="0"/>
            <a:t> </a:t>
          </a:r>
          <a:r>
            <a:rPr lang="en-US" sz="4000" kern="1200" dirty="0" err="1"/>
            <a:t>haere</a:t>
          </a:r>
          <a:r>
            <a:rPr lang="en-US" sz="4000" kern="1200" dirty="0"/>
            <a:t> </a:t>
          </a:r>
          <a:r>
            <a:rPr lang="en-US" sz="4000" kern="1200" dirty="0" err="1"/>
            <a:t>te</a:t>
          </a:r>
          <a:r>
            <a:rPr lang="en-US" sz="4000" kern="1200" dirty="0"/>
            <a:t> whānau </a:t>
          </a:r>
          <a:r>
            <a:rPr lang="en-US" sz="4000" kern="1200" dirty="0" err="1"/>
            <a:t>i</a:t>
          </a:r>
          <a:r>
            <a:rPr lang="en-US" sz="4000" kern="1200" dirty="0"/>
            <a:t> </a:t>
          </a:r>
          <a:r>
            <a:rPr lang="en-US" sz="4000" kern="1200" dirty="0" err="1"/>
            <a:t>te</a:t>
          </a:r>
          <a:r>
            <a:rPr lang="en-US" sz="4000" kern="1200" dirty="0"/>
            <a:t> </a:t>
          </a:r>
          <a:r>
            <a:rPr lang="en-US" sz="4000" kern="1200" dirty="0" err="1"/>
            <a:t>kura</a:t>
          </a:r>
          <a:r>
            <a:rPr lang="en-US" sz="4000" kern="1200" dirty="0"/>
            <a:t>.</a:t>
          </a:r>
        </a:p>
      </dsp:txBody>
      <dsp:txXfrm>
        <a:off x="46834" y="5457221"/>
        <a:ext cx="9989116" cy="86573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33613-4B62-4F90-8F22-DBD80FAC2FB9}" type="datetimeFigureOut">
              <a:rPr lang="en-NZ" smtClean="0"/>
              <a:t>4/06/2025</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4BC9C3-86E6-4D42-B4B7-69D37E14A011}" type="slidenum">
              <a:rPr lang="en-NZ" smtClean="0"/>
              <a:t>‹#›</a:t>
            </a:fld>
            <a:endParaRPr lang="en-NZ"/>
          </a:p>
        </p:txBody>
      </p:sp>
    </p:spTree>
    <p:extLst>
      <p:ext uri="{BB962C8B-B14F-4D97-AF65-F5344CB8AC3E}">
        <p14:creationId xmlns:p14="http://schemas.microsoft.com/office/powerpoint/2010/main" val="806774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Kan: short mihi</a:t>
            </a:r>
          </a:p>
          <a:p>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mi-NZ" dirty="0"/>
              <a:t>--------------------------------------------</a:t>
            </a:r>
          </a:p>
          <a:p>
            <a:r>
              <a:rPr lang="en-NZ" dirty="0"/>
              <a:t>In today’s presentation we are looking at the potential for interaction between linguistics and Māori language learning</a:t>
            </a:r>
          </a:p>
          <a:p>
            <a:endParaRPr lang="en-NZ" dirty="0"/>
          </a:p>
          <a:p>
            <a:r>
              <a:rPr lang="en-NZ" dirty="0"/>
              <a:t>This work for me was motivated by a desire to strengthen the Māori language content in my linguistics classes, with the hopes of engaging more Māori students.</a:t>
            </a:r>
          </a:p>
          <a:p>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mi-NZ" dirty="0"/>
              <a:t>--------------------------------------------</a:t>
            </a:r>
          </a:p>
          <a:p>
            <a:r>
              <a:rPr lang="en-NZ" dirty="0"/>
              <a:t>For me, it’s inspired by the richness of kōrero and discussions that can happen in a class when </a:t>
            </a:r>
            <a:r>
              <a:rPr lang="en-NZ" dirty="0" err="1"/>
              <a:t>te</a:t>
            </a:r>
            <a:r>
              <a:rPr lang="en-NZ" dirty="0"/>
              <a:t> </a:t>
            </a:r>
            <a:r>
              <a:rPr lang="en-NZ" dirty="0" err="1"/>
              <a:t>reo</a:t>
            </a:r>
            <a:r>
              <a:rPr lang="en-NZ" dirty="0"/>
              <a:t> Māori and </a:t>
            </a:r>
            <a:r>
              <a:rPr lang="en-NZ" dirty="0" err="1"/>
              <a:t>te</a:t>
            </a:r>
            <a:r>
              <a:rPr lang="en-NZ" dirty="0"/>
              <a:t> </a:t>
            </a:r>
            <a:r>
              <a:rPr lang="en-NZ" dirty="0" err="1"/>
              <a:t>ao</a:t>
            </a:r>
            <a:r>
              <a:rPr lang="en-NZ" dirty="0"/>
              <a:t> Māori intersects with linguistic concepts. Before really delving into the world of linguistics I couldn’t always explain how and why certain patterns and structures occurred in </a:t>
            </a:r>
            <a:r>
              <a:rPr lang="en-NZ" dirty="0" err="1"/>
              <a:t>te</a:t>
            </a:r>
            <a:r>
              <a:rPr lang="en-NZ" dirty="0"/>
              <a:t> </a:t>
            </a:r>
            <a:r>
              <a:rPr lang="en-NZ" dirty="0" err="1"/>
              <a:t>reo</a:t>
            </a:r>
            <a:r>
              <a:rPr lang="en-NZ" dirty="0"/>
              <a:t> Māori, but now, I think this technical knowledge adds another layer to the way things can be taught and learned in the class.</a:t>
            </a:r>
          </a:p>
        </p:txBody>
      </p:sp>
      <p:sp>
        <p:nvSpPr>
          <p:cNvPr id="4" name="Slide Number Placeholder 3"/>
          <p:cNvSpPr>
            <a:spLocks noGrp="1"/>
          </p:cNvSpPr>
          <p:nvPr>
            <p:ph type="sldNum" sz="quarter" idx="5"/>
          </p:nvPr>
        </p:nvSpPr>
        <p:spPr/>
        <p:txBody>
          <a:bodyPr/>
          <a:lstStyle/>
          <a:p>
            <a:fld id="{AD4BC9C3-86E6-4D42-B4B7-69D37E14A011}" type="slidenum">
              <a:rPr lang="en-NZ" smtClean="0"/>
              <a:t>1</a:t>
            </a:fld>
            <a:endParaRPr lang="en-NZ"/>
          </a:p>
        </p:txBody>
      </p:sp>
    </p:spTree>
    <p:extLst>
      <p:ext uri="{BB962C8B-B14F-4D97-AF65-F5344CB8AC3E}">
        <p14:creationId xmlns:p14="http://schemas.microsoft.com/office/powerpoint/2010/main" val="4210759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b="0" kern="1200" dirty="0">
                <a:solidFill>
                  <a:schemeClr val="tx1"/>
                </a:solidFill>
                <a:effectLst/>
                <a:latin typeface="+mn-lt"/>
                <a:ea typeface="+mn-ea"/>
                <a:cs typeface="+mn-cs"/>
              </a:rPr>
              <a:t>Passive sentences are common structures used and heard in </a:t>
            </a:r>
            <a:r>
              <a:rPr lang="en-NZ" sz="1200" b="0" kern="1200" dirty="0" err="1">
                <a:solidFill>
                  <a:schemeClr val="tx1"/>
                </a:solidFill>
                <a:effectLst/>
                <a:latin typeface="+mn-lt"/>
                <a:ea typeface="+mn-ea"/>
                <a:cs typeface="+mn-cs"/>
              </a:rPr>
              <a:t>te</a:t>
            </a:r>
            <a:r>
              <a:rPr lang="en-NZ" sz="1200" b="0" kern="1200" dirty="0">
                <a:solidFill>
                  <a:schemeClr val="tx1"/>
                </a:solidFill>
                <a:effectLst/>
                <a:latin typeface="+mn-lt"/>
                <a:ea typeface="+mn-ea"/>
                <a:cs typeface="+mn-cs"/>
              </a:rPr>
              <a:t> </a:t>
            </a:r>
            <a:r>
              <a:rPr lang="en-NZ" sz="1200" b="0" kern="1200" dirty="0" err="1">
                <a:solidFill>
                  <a:schemeClr val="tx1"/>
                </a:solidFill>
                <a:effectLst/>
                <a:latin typeface="+mn-lt"/>
                <a:ea typeface="+mn-ea"/>
                <a:cs typeface="+mn-cs"/>
              </a:rPr>
              <a:t>reo</a:t>
            </a:r>
            <a:r>
              <a:rPr lang="en-NZ" sz="1200" b="0" kern="1200" dirty="0">
                <a:solidFill>
                  <a:schemeClr val="tx1"/>
                </a:solidFill>
                <a:effectLst/>
                <a:latin typeface="+mn-lt"/>
                <a:ea typeface="+mn-ea"/>
                <a:cs typeface="+mn-cs"/>
              </a:rPr>
              <a:t> Māori and they can sometimes be a difficult concept to teach, learn and understand.</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b="0" kern="1200" dirty="0">
                <a:solidFill>
                  <a:schemeClr val="tx1"/>
                </a:solidFill>
                <a:effectLst/>
                <a:latin typeface="+mn-lt"/>
                <a:ea typeface="+mn-ea"/>
                <a:cs typeface="+mn-cs"/>
              </a:rPr>
              <a:t>These are structures that are often taught in first year courses, and at the moment, I usually teach them after students have an understanding of active sentences in the language. A lot of the time students will ask why they need to know these structures and it’s helpful for me to rely my linguistic training and being able to explain the difference between the two structures and how each of them have a different focus.</a:t>
            </a:r>
          </a:p>
          <a:p>
            <a:pPr marL="0" marR="0" indent="0" algn="l" defTabSz="914400" rtl="0" eaLnBrk="1" fontAlgn="auto" latinLnBrk="0" hangingPunct="1">
              <a:lnSpc>
                <a:spcPct val="100000"/>
              </a:lnSpc>
              <a:spcBef>
                <a:spcPts val="0"/>
              </a:spcBef>
              <a:spcAft>
                <a:spcPts val="0"/>
              </a:spcAft>
              <a:buClrTx/>
              <a:buSzTx/>
              <a:buFontTx/>
              <a:buNone/>
              <a:tabLst/>
              <a:defRPr/>
            </a:pPr>
            <a:endParaRPr lang="en-NZ" sz="1200" b="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b="1" kern="1200" dirty="0">
                <a:solidFill>
                  <a:schemeClr val="tx1"/>
                </a:solidFill>
                <a:effectLst/>
                <a:latin typeface="+mn-lt"/>
                <a:ea typeface="+mn-ea"/>
                <a:cs typeface="+mn-cs"/>
              </a:rPr>
              <a:t>Active sentences, </a:t>
            </a:r>
            <a:r>
              <a:rPr lang="en-NZ" sz="1200" kern="1200" dirty="0">
                <a:solidFill>
                  <a:schemeClr val="tx1"/>
                </a:solidFill>
                <a:effectLst/>
                <a:latin typeface="+mn-lt"/>
                <a:ea typeface="+mn-ea"/>
                <a:cs typeface="+mn-cs"/>
              </a:rPr>
              <a:t>the </a:t>
            </a:r>
            <a:r>
              <a:rPr lang="en-NZ" sz="1200" u="sng" kern="1200" dirty="0">
                <a:solidFill>
                  <a:schemeClr val="tx1"/>
                </a:solidFill>
                <a:effectLst/>
                <a:latin typeface="+mn-lt"/>
                <a:ea typeface="+mn-ea"/>
                <a:cs typeface="+mn-cs"/>
              </a:rPr>
              <a:t>focus</a:t>
            </a:r>
            <a:r>
              <a:rPr lang="en-NZ" sz="1200" kern="1200" dirty="0">
                <a:solidFill>
                  <a:schemeClr val="tx1"/>
                </a:solidFill>
                <a:effectLst/>
                <a:latin typeface="+mn-lt"/>
                <a:ea typeface="+mn-ea"/>
                <a:cs typeface="+mn-cs"/>
              </a:rPr>
              <a:t> is on the agent/doer of the action </a:t>
            </a:r>
            <a:r>
              <a:rPr lang="en-NZ" sz="1200" u="sng" kern="1200" dirty="0">
                <a:solidFill>
                  <a:schemeClr val="tx1"/>
                </a:solidFill>
                <a:effectLst/>
                <a:latin typeface="+mn-lt"/>
                <a:ea typeface="+mn-ea"/>
                <a:cs typeface="+mn-cs"/>
              </a:rPr>
              <a:t>(whoever or whatever is actioning the verb)</a:t>
            </a:r>
            <a:r>
              <a:rPr lang="en-NZ"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NZ" sz="1200" b="1" kern="1200" dirty="0">
                <a:solidFill>
                  <a:schemeClr val="tx1"/>
                </a:solidFill>
                <a:effectLst/>
                <a:latin typeface="+mn-lt"/>
                <a:ea typeface="+mn-ea"/>
                <a:cs typeface="+mn-cs"/>
              </a:rPr>
              <a:t>Passive sentences,</a:t>
            </a:r>
            <a:r>
              <a:rPr lang="en-NZ" sz="1200" kern="1200" dirty="0">
                <a:solidFill>
                  <a:schemeClr val="tx1"/>
                </a:solidFill>
                <a:effectLst/>
                <a:latin typeface="+mn-lt"/>
                <a:ea typeface="+mn-ea"/>
                <a:cs typeface="+mn-cs"/>
              </a:rPr>
              <a:t> the </a:t>
            </a:r>
            <a:r>
              <a:rPr lang="en-NZ" sz="1200" u="sng" kern="1200" dirty="0">
                <a:solidFill>
                  <a:srgbClr val="FFFF00"/>
                </a:solidFill>
                <a:effectLst/>
                <a:latin typeface="+mn-lt"/>
                <a:ea typeface="+mn-ea"/>
                <a:cs typeface="+mn-cs"/>
              </a:rPr>
              <a:t>focus</a:t>
            </a:r>
            <a:r>
              <a:rPr lang="en-NZ" sz="1200" kern="1200" dirty="0">
                <a:solidFill>
                  <a:schemeClr val="tx1"/>
                </a:solidFill>
                <a:effectLst/>
                <a:latin typeface="+mn-lt"/>
                <a:ea typeface="+mn-ea"/>
                <a:cs typeface="+mn-cs"/>
              </a:rPr>
              <a:t> on the patient of the verb </a:t>
            </a:r>
            <a:r>
              <a:rPr lang="en-NZ" sz="1200" u="sng" kern="1200" dirty="0">
                <a:solidFill>
                  <a:schemeClr val="tx1"/>
                </a:solidFill>
                <a:effectLst/>
                <a:latin typeface="+mn-lt"/>
                <a:ea typeface="+mn-ea"/>
                <a:cs typeface="+mn-cs"/>
              </a:rPr>
              <a:t>(the receiver of the action). </a:t>
            </a:r>
          </a:p>
          <a:p>
            <a:pPr marL="0" marR="0" indent="0" algn="l" defTabSz="914400" rtl="0" eaLnBrk="1" fontAlgn="auto" latinLnBrk="0" hangingPunct="1">
              <a:lnSpc>
                <a:spcPct val="100000"/>
              </a:lnSpc>
              <a:spcBef>
                <a:spcPts val="0"/>
              </a:spcBef>
              <a:spcAft>
                <a:spcPts val="0"/>
              </a:spcAft>
              <a:buClrTx/>
              <a:buSzTx/>
              <a:buFontTx/>
              <a:buNone/>
              <a:tabLst/>
              <a:defRPr/>
            </a:pPr>
            <a:r>
              <a:rPr lang="en-NZ" sz="1200" u="none" kern="1200" dirty="0">
                <a:solidFill>
                  <a:schemeClr val="tx1"/>
                </a:solidFill>
                <a:effectLst/>
                <a:latin typeface="+mn-lt"/>
                <a:ea typeface="+mn-ea"/>
                <a:cs typeface="+mn-cs"/>
              </a:rPr>
              <a:t>So,</a:t>
            </a:r>
            <a:r>
              <a:rPr lang="en-NZ" sz="1200" u="none" kern="1200" baseline="0" dirty="0">
                <a:solidFill>
                  <a:schemeClr val="tx1"/>
                </a:solidFill>
                <a:effectLst/>
                <a:latin typeface="+mn-lt"/>
                <a:ea typeface="+mn-ea"/>
                <a:cs typeface="+mn-cs"/>
              </a:rPr>
              <a:t> p</a:t>
            </a:r>
            <a:r>
              <a:rPr lang="en-NZ" sz="1200" kern="1200" dirty="0">
                <a:solidFill>
                  <a:schemeClr val="tx1"/>
                </a:solidFill>
                <a:effectLst/>
                <a:latin typeface="+mn-lt"/>
                <a:ea typeface="+mn-ea"/>
                <a:cs typeface="+mn-cs"/>
              </a:rPr>
              <a:t>assive sentences </a:t>
            </a:r>
            <a:r>
              <a:rPr lang="en-NZ" sz="1200" u="sng" kern="1200" dirty="0">
                <a:solidFill>
                  <a:schemeClr val="tx1"/>
                </a:solidFill>
                <a:effectLst/>
                <a:latin typeface="+mn-lt"/>
                <a:ea typeface="+mn-ea"/>
                <a:cs typeface="+mn-cs"/>
              </a:rPr>
              <a:t>change the focus to whoever or whatever is affected by the verb (the patient).</a:t>
            </a:r>
          </a:p>
          <a:p>
            <a:endParaRPr lang="mi-NZ" dirty="0"/>
          </a:p>
          <a:p>
            <a:r>
              <a:rPr lang="mi-NZ" dirty="0"/>
              <a:t>One thing I am quite mindful of though is avoiding words like agent and patient, however, it’s often the case that there are linguistic students in the class, or students who have learned a number of languages before and really appreciate understanding the technical aspects of the reo.</a:t>
            </a:r>
          </a:p>
          <a:p>
            <a:endParaRPr lang="mi-NZ" dirty="0"/>
          </a:p>
          <a:p>
            <a:endParaRPr lang="en-NZ" dirty="0"/>
          </a:p>
        </p:txBody>
      </p:sp>
      <p:sp>
        <p:nvSpPr>
          <p:cNvPr id="4" name="Slide Number Placeholder 3"/>
          <p:cNvSpPr>
            <a:spLocks noGrp="1"/>
          </p:cNvSpPr>
          <p:nvPr>
            <p:ph type="sldNum" sz="quarter" idx="10"/>
          </p:nvPr>
        </p:nvSpPr>
        <p:spPr/>
        <p:txBody>
          <a:bodyPr/>
          <a:lstStyle/>
          <a:p>
            <a:fld id="{80B89664-D689-449D-8234-51F9814D6B7C}" type="slidenum">
              <a:rPr lang="en-NZ" smtClean="0"/>
              <a:t>10</a:t>
            </a:fld>
            <a:endParaRPr lang="en-NZ"/>
          </a:p>
        </p:txBody>
      </p:sp>
    </p:spTree>
    <p:extLst>
      <p:ext uri="{BB962C8B-B14F-4D97-AF65-F5344CB8AC3E}">
        <p14:creationId xmlns:p14="http://schemas.microsoft.com/office/powerpoint/2010/main" val="2241449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The</a:t>
            </a:r>
            <a:r>
              <a:rPr lang="mi-NZ" dirty="0"/>
              <a:t> </a:t>
            </a:r>
            <a:r>
              <a:rPr lang="mi-NZ" dirty="0" err="1"/>
              <a:t>final</a:t>
            </a:r>
            <a:r>
              <a:rPr lang="mi-NZ" dirty="0"/>
              <a:t> </a:t>
            </a:r>
            <a:r>
              <a:rPr lang="mi-NZ" dirty="0" err="1"/>
              <a:t>set</a:t>
            </a:r>
            <a:r>
              <a:rPr lang="mi-NZ" dirty="0"/>
              <a:t> </a:t>
            </a:r>
            <a:r>
              <a:rPr lang="mi-NZ" dirty="0" err="1"/>
              <a:t>of</a:t>
            </a:r>
            <a:r>
              <a:rPr lang="mi-NZ" dirty="0"/>
              <a:t> </a:t>
            </a:r>
            <a:r>
              <a:rPr lang="mi-NZ" dirty="0" err="1"/>
              <a:t>examples</a:t>
            </a:r>
            <a:r>
              <a:rPr lang="mi-NZ" dirty="0"/>
              <a:t> </a:t>
            </a:r>
            <a:r>
              <a:rPr lang="mi-NZ" dirty="0" err="1"/>
              <a:t>comes</a:t>
            </a:r>
            <a:r>
              <a:rPr lang="mi-NZ" dirty="0"/>
              <a:t> </a:t>
            </a:r>
            <a:r>
              <a:rPr lang="mi-NZ" dirty="0" err="1"/>
              <a:t>from</a:t>
            </a:r>
            <a:r>
              <a:rPr lang="mi-NZ" dirty="0"/>
              <a:t> a </a:t>
            </a:r>
            <a:r>
              <a:rPr lang="mi-NZ" dirty="0" err="1"/>
              <a:t>paper</a:t>
            </a:r>
            <a:r>
              <a:rPr lang="mi-NZ" dirty="0"/>
              <a:t> </a:t>
            </a:r>
            <a:r>
              <a:rPr lang="mi-NZ" dirty="0" err="1"/>
              <a:t>the</a:t>
            </a:r>
            <a:r>
              <a:rPr lang="mi-NZ" dirty="0"/>
              <a:t> </a:t>
            </a:r>
            <a:r>
              <a:rPr lang="mi-NZ" dirty="0" err="1"/>
              <a:t>Kan</a:t>
            </a:r>
            <a:r>
              <a:rPr lang="mi-NZ" dirty="0"/>
              <a:t> and I </a:t>
            </a:r>
            <a:r>
              <a:rPr lang="mi-NZ" dirty="0" err="1"/>
              <a:t>put</a:t>
            </a:r>
            <a:r>
              <a:rPr lang="mi-NZ" dirty="0"/>
              <a:t> </a:t>
            </a:r>
            <a:r>
              <a:rPr lang="mi-NZ" dirty="0" err="1"/>
              <a:t>together</a:t>
            </a:r>
            <a:r>
              <a:rPr lang="mi-NZ" dirty="0"/>
              <a:t> </a:t>
            </a:r>
            <a:r>
              <a:rPr lang="mi-NZ" dirty="0" err="1"/>
              <a:t>with</a:t>
            </a:r>
            <a:r>
              <a:rPr lang="mi-NZ" dirty="0"/>
              <a:t> </a:t>
            </a:r>
            <a:r>
              <a:rPr lang="mi-NZ" dirty="0" err="1"/>
              <a:t>our</a:t>
            </a:r>
            <a:r>
              <a:rPr lang="mi-NZ" dirty="0"/>
              <a:t> </a:t>
            </a:r>
            <a:r>
              <a:rPr lang="mi-NZ" dirty="0" err="1"/>
              <a:t>colleague</a:t>
            </a:r>
            <a:r>
              <a:rPr lang="mi-NZ" dirty="0"/>
              <a:t> </a:t>
            </a:r>
            <a:r>
              <a:rPr lang="mi-NZ" dirty="0" err="1"/>
              <a:t>Beau</a:t>
            </a:r>
            <a:r>
              <a:rPr lang="mi-NZ" dirty="0"/>
              <a:t> </a:t>
            </a:r>
            <a:r>
              <a:rPr lang="mi-NZ" dirty="0" err="1"/>
              <a:t>Stowers</a:t>
            </a:r>
            <a:r>
              <a:rPr lang="mi-NZ" dirty="0"/>
              <a:t> for </a:t>
            </a:r>
            <a:r>
              <a:rPr lang="mi-NZ" dirty="0" err="1"/>
              <a:t>the</a:t>
            </a:r>
            <a:r>
              <a:rPr lang="mi-NZ" dirty="0"/>
              <a:t> </a:t>
            </a:r>
            <a:r>
              <a:rPr lang="mi-NZ" dirty="0" err="1"/>
              <a:t>special</a:t>
            </a:r>
            <a:r>
              <a:rPr lang="mi-NZ" dirty="0"/>
              <a:t> </a:t>
            </a:r>
            <a:r>
              <a:rPr lang="mi-NZ" dirty="0" err="1"/>
              <a:t>issue</a:t>
            </a:r>
            <a:r>
              <a:rPr lang="mi-NZ" dirty="0"/>
              <a:t>, and I </a:t>
            </a:r>
            <a:r>
              <a:rPr lang="mi-NZ" dirty="0" err="1"/>
              <a:t>will</a:t>
            </a:r>
            <a:r>
              <a:rPr lang="mi-NZ" dirty="0"/>
              <a:t> </a:t>
            </a:r>
            <a:r>
              <a:rPr lang="mi-NZ" dirty="0" err="1"/>
              <a:t>be</a:t>
            </a:r>
            <a:r>
              <a:rPr lang="mi-NZ" dirty="0"/>
              <a:t> </a:t>
            </a:r>
            <a:r>
              <a:rPr lang="mi-NZ" dirty="0" err="1"/>
              <a:t>incorporating</a:t>
            </a:r>
            <a:r>
              <a:rPr lang="mi-NZ" dirty="0"/>
              <a:t> </a:t>
            </a:r>
            <a:r>
              <a:rPr lang="mi-NZ" dirty="0" err="1"/>
              <a:t>it</a:t>
            </a:r>
            <a:r>
              <a:rPr lang="mi-NZ" dirty="0"/>
              <a:t> </a:t>
            </a:r>
            <a:r>
              <a:rPr lang="mi-NZ" dirty="0" err="1"/>
              <a:t>into</a:t>
            </a:r>
            <a:r>
              <a:rPr lang="mi-NZ" dirty="0"/>
              <a:t> </a:t>
            </a:r>
            <a:r>
              <a:rPr lang="mi-NZ" dirty="0" err="1"/>
              <a:t>my</a:t>
            </a:r>
            <a:r>
              <a:rPr lang="mi-NZ" dirty="0"/>
              <a:t> </a:t>
            </a:r>
            <a:r>
              <a:rPr lang="mi-NZ" dirty="0" err="1"/>
              <a:t>comparative</a:t>
            </a:r>
            <a:r>
              <a:rPr lang="mi-NZ" dirty="0"/>
              <a:t> </a:t>
            </a:r>
            <a:r>
              <a:rPr lang="mi-NZ" dirty="0" err="1"/>
              <a:t>linguistics</a:t>
            </a:r>
            <a:r>
              <a:rPr lang="mi-NZ" dirty="0"/>
              <a:t> </a:t>
            </a:r>
            <a:r>
              <a:rPr lang="mi-NZ" dirty="0" err="1"/>
              <a:t>paper</a:t>
            </a:r>
            <a:r>
              <a:rPr lang="mi-NZ" dirty="0"/>
              <a:t> </a:t>
            </a:r>
            <a:r>
              <a:rPr lang="mi-NZ" dirty="0" err="1"/>
              <a:t>from</a:t>
            </a:r>
            <a:r>
              <a:rPr lang="mi-NZ" dirty="0"/>
              <a:t> </a:t>
            </a:r>
            <a:r>
              <a:rPr lang="mi-NZ" dirty="0" err="1"/>
              <a:t>next</a:t>
            </a:r>
            <a:r>
              <a:rPr lang="mi-NZ" dirty="0"/>
              <a:t> </a:t>
            </a:r>
            <a:r>
              <a:rPr lang="mi-NZ" dirty="0" err="1"/>
              <a:t>year</a:t>
            </a:r>
            <a:r>
              <a:rPr lang="mi-NZ" dirty="0"/>
              <a:t> to </a:t>
            </a:r>
            <a:r>
              <a:rPr lang="mi-NZ" dirty="0" err="1"/>
              <a:t>demonstrate</a:t>
            </a:r>
            <a:r>
              <a:rPr lang="mi-NZ" dirty="0"/>
              <a:t> </a:t>
            </a:r>
            <a:r>
              <a:rPr lang="mi-NZ" dirty="0" err="1"/>
              <a:t>the</a:t>
            </a:r>
            <a:r>
              <a:rPr lang="mi-NZ" dirty="0"/>
              <a:t> </a:t>
            </a:r>
            <a:r>
              <a:rPr lang="mi-NZ" dirty="0" err="1"/>
              <a:t>distinction</a:t>
            </a:r>
            <a:r>
              <a:rPr lang="mi-NZ" dirty="0"/>
              <a:t> </a:t>
            </a:r>
            <a:r>
              <a:rPr lang="mi-NZ" dirty="0" err="1"/>
              <a:t>between</a:t>
            </a:r>
            <a:r>
              <a:rPr lang="mi-NZ" dirty="0"/>
              <a:t> </a:t>
            </a:r>
            <a:r>
              <a:rPr lang="mi-NZ" dirty="0" err="1"/>
              <a:t>continuous</a:t>
            </a:r>
            <a:r>
              <a:rPr lang="mi-NZ" dirty="0"/>
              <a:t> and </a:t>
            </a:r>
            <a:r>
              <a:rPr lang="mi-NZ" dirty="0" err="1"/>
              <a:t>discontinuous</a:t>
            </a:r>
            <a:r>
              <a:rPr lang="mi-NZ" dirty="0"/>
              <a:t> </a:t>
            </a:r>
            <a:r>
              <a:rPr lang="mi-NZ" dirty="0" err="1"/>
              <a:t>modification</a:t>
            </a:r>
            <a:r>
              <a:rPr lang="mi-NZ" dirty="0"/>
              <a:t> </a:t>
            </a:r>
            <a:r>
              <a:rPr lang="mi-NZ" dirty="0" err="1"/>
              <a:t>in</a:t>
            </a:r>
            <a:r>
              <a:rPr lang="mi-NZ" dirty="0"/>
              <a:t> </a:t>
            </a:r>
            <a:r>
              <a:rPr lang="mi-NZ" dirty="0" err="1"/>
              <a:t>language</a:t>
            </a:r>
            <a:r>
              <a:rPr lang="mi-NZ" dirty="0"/>
              <a:t>.</a:t>
            </a:r>
          </a:p>
          <a:p>
            <a:endParaRPr lang="mi-NZ" dirty="0"/>
          </a:p>
          <a:p>
            <a:r>
              <a:rPr lang="mi-NZ" dirty="0" err="1"/>
              <a:t>The</a:t>
            </a:r>
            <a:r>
              <a:rPr lang="mi-NZ" dirty="0"/>
              <a:t> </a:t>
            </a:r>
            <a:r>
              <a:rPr lang="mi-NZ" dirty="0" err="1"/>
              <a:t>focus</a:t>
            </a:r>
            <a:r>
              <a:rPr lang="mi-NZ" dirty="0"/>
              <a:t> </a:t>
            </a:r>
            <a:r>
              <a:rPr lang="mi-NZ" dirty="0" err="1"/>
              <a:t>of</a:t>
            </a:r>
            <a:r>
              <a:rPr lang="mi-NZ" dirty="0"/>
              <a:t> </a:t>
            </a:r>
            <a:r>
              <a:rPr lang="mi-NZ" dirty="0" err="1"/>
              <a:t>this</a:t>
            </a:r>
            <a:r>
              <a:rPr lang="mi-NZ" dirty="0"/>
              <a:t> </a:t>
            </a:r>
            <a:r>
              <a:rPr lang="mi-NZ" dirty="0" err="1"/>
              <a:t>data</a:t>
            </a:r>
            <a:r>
              <a:rPr lang="mi-NZ" dirty="0"/>
              <a:t> </a:t>
            </a:r>
            <a:r>
              <a:rPr lang="mi-NZ" dirty="0" err="1"/>
              <a:t>is</a:t>
            </a:r>
            <a:r>
              <a:rPr lang="mi-NZ" dirty="0"/>
              <a:t> </a:t>
            </a:r>
            <a:r>
              <a:rPr lang="mi-NZ" dirty="0" err="1"/>
              <a:t>the</a:t>
            </a:r>
            <a:r>
              <a:rPr lang="mi-NZ" dirty="0"/>
              <a:t> </a:t>
            </a:r>
            <a:r>
              <a:rPr lang="mi-NZ" dirty="0" err="1"/>
              <a:t>position</a:t>
            </a:r>
            <a:r>
              <a:rPr lang="mi-NZ" dirty="0"/>
              <a:t> and </a:t>
            </a:r>
            <a:r>
              <a:rPr lang="mi-NZ" dirty="0" err="1"/>
              <a:t>behaviour</a:t>
            </a:r>
            <a:r>
              <a:rPr lang="mi-NZ" dirty="0"/>
              <a:t> </a:t>
            </a:r>
            <a:r>
              <a:rPr lang="mi-NZ" dirty="0" err="1"/>
              <a:t>of</a:t>
            </a:r>
            <a:r>
              <a:rPr lang="mi-NZ" dirty="0"/>
              <a:t> katoa, </a:t>
            </a:r>
            <a:r>
              <a:rPr lang="mi-NZ" dirty="0" err="1"/>
              <a:t>the</a:t>
            </a:r>
            <a:r>
              <a:rPr lang="mi-NZ" dirty="0"/>
              <a:t> </a:t>
            </a:r>
            <a:r>
              <a:rPr lang="mi-NZ" dirty="0" err="1"/>
              <a:t>universal</a:t>
            </a:r>
            <a:r>
              <a:rPr lang="mi-NZ" dirty="0"/>
              <a:t> </a:t>
            </a:r>
            <a:r>
              <a:rPr lang="mi-NZ" dirty="0" err="1"/>
              <a:t>quantifier</a:t>
            </a:r>
            <a:r>
              <a:rPr lang="mi-NZ" dirty="0"/>
              <a:t>.</a:t>
            </a:r>
          </a:p>
          <a:p>
            <a:r>
              <a:rPr lang="mi-NZ" dirty="0" err="1"/>
              <a:t>In</a:t>
            </a:r>
            <a:r>
              <a:rPr lang="mi-NZ" dirty="0"/>
              <a:t> </a:t>
            </a:r>
            <a:r>
              <a:rPr lang="mi-NZ" dirty="0" err="1"/>
              <a:t>the</a:t>
            </a:r>
            <a:r>
              <a:rPr lang="mi-NZ" dirty="0"/>
              <a:t> </a:t>
            </a:r>
            <a:r>
              <a:rPr lang="mi-NZ" dirty="0" err="1"/>
              <a:t>first</a:t>
            </a:r>
            <a:r>
              <a:rPr lang="mi-NZ" dirty="0"/>
              <a:t> </a:t>
            </a:r>
            <a:r>
              <a:rPr lang="mi-NZ" dirty="0" err="1"/>
              <a:t>clause</a:t>
            </a:r>
            <a:r>
              <a:rPr lang="mi-NZ" dirty="0"/>
              <a:t>, </a:t>
            </a:r>
            <a:r>
              <a:rPr lang="mi-NZ" dirty="0" err="1"/>
              <a:t>the</a:t>
            </a:r>
            <a:r>
              <a:rPr lang="mi-NZ" dirty="0"/>
              <a:t> </a:t>
            </a:r>
            <a:r>
              <a:rPr lang="mi-NZ" dirty="0" err="1"/>
              <a:t>quantifier</a:t>
            </a:r>
            <a:r>
              <a:rPr lang="mi-NZ" dirty="0"/>
              <a:t> </a:t>
            </a:r>
            <a:r>
              <a:rPr lang="mi-NZ" dirty="0" err="1"/>
              <a:t>is</a:t>
            </a:r>
            <a:r>
              <a:rPr lang="mi-NZ" dirty="0"/>
              <a:t> </a:t>
            </a:r>
            <a:r>
              <a:rPr lang="mi-NZ" dirty="0" err="1"/>
              <a:t>positioned</a:t>
            </a:r>
            <a:r>
              <a:rPr lang="mi-NZ" dirty="0"/>
              <a:t> </a:t>
            </a:r>
            <a:r>
              <a:rPr lang="mi-NZ" dirty="0" err="1"/>
              <a:t>in</a:t>
            </a:r>
            <a:r>
              <a:rPr lang="mi-NZ" dirty="0"/>
              <a:t> </a:t>
            </a:r>
            <a:r>
              <a:rPr lang="mi-NZ" dirty="0" err="1"/>
              <a:t>the</a:t>
            </a:r>
            <a:r>
              <a:rPr lang="mi-NZ" dirty="0"/>
              <a:t> </a:t>
            </a:r>
            <a:r>
              <a:rPr lang="mi-NZ" dirty="0" err="1"/>
              <a:t>object</a:t>
            </a:r>
            <a:r>
              <a:rPr lang="mi-NZ" dirty="0"/>
              <a:t> </a:t>
            </a:r>
            <a:r>
              <a:rPr lang="mi-NZ" dirty="0" err="1"/>
              <a:t>noun</a:t>
            </a:r>
            <a:r>
              <a:rPr lang="mi-NZ" dirty="0"/>
              <a:t> </a:t>
            </a:r>
            <a:r>
              <a:rPr lang="mi-NZ" dirty="0" err="1"/>
              <a:t>phrase</a:t>
            </a:r>
            <a:r>
              <a:rPr lang="mi-NZ" dirty="0"/>
              <a:t> i ngā āporo katoa. </a:t>
            </a:r>
            <a:r>
              <a:rPr lang="mi-NZ" dirty="0" err="1"/>
              <a:t>The</a:t>
            </a:r>
            <a:r>
              <a:rPr lang="mi-NZ" dirty="0"/>
              <a:t> </a:t>
            </a:r>
            <a:r>
              <a:rPr lang="mi-NZ" dirty="0" err="1"/>
              <a:t>second</a:t>
            </a:r>
            <a:r>
              <a:rPr lang="mi-NZ" dirty="0"/>
              <a:t> </a:t>
            </a:r>
            <a:r>
              <a:rPr lang="mi-NZ" dirty="0" err="1"/>
              <a:t>example</a:t>
            </a:r>
            <a:r>
              <a:rPr lang="mi-NZ" dirty="0"/>
              <a:t> </a:t>
            </a:r>
            <a:r>
              <a:rPr lang="mi-NZ" dirty="0" err="1"/>
              <a:t>shows</a:t>
            </a:r>
            <a:r>
              <a:rPr lang="mi-NZ" dirty="0"/>
              <a:t> </a:t>
            </a:r>
            <a:r>
              <a:rPr lang="mi-NZ" dirty="0" err="1"/>
              <a:t>the</a:t>
            </a:r>
            <a:r>
              <a:rPr lang="mi-NZ" dirty="0"/>
              <a:t> </a:t>
            </a:r>
            <a:r>
              <a:rPr lang="mi-NZ" dirty="0" err="1"/>
              <a:t>same</a:t>
            </a:r>
            <a:r>
              <a:rPr lang="mi-NZ" dirty="0"/>
              <a:t> </a:t>
            </a:r>
            <a:r>
              <a:rPr lang="mi-NZ" dirty="0" err="1"/>
              <a:t>situation</a:t>
            </a:r>
            <a:r>
              <a:rPr lang="mi-NZ" dirty="0"/>
              <a:t> </a:t>
            </a:r>
            <a:r>
              <a:rPr lang="mi-NZ" dirty="0" err="1"/>
              <a:t>expressed</a:t>
            </a:r>
            <a:r>
              <a:rPr lang="mi-NZ" dirty="0"/>
              <a:t> </a:t>
            </a:r>
            <a:r>
              <a:rPr lang="mi-NZ" dirty="0" err="1"/>
              <a:t>in</a:t>
            </a:r>
            <a:r>
              <a:rPr lang="mi-NZ" dirty="0"/>
              <a:t> a </a:t>
            </a:r>
            <a:r>
              <a:rPr lang="mi-NZ" dirty="0" err="1"/>
              <a:t>passive</a:t>
            </a:r>
            <a:r>
              <a:rPr lang="mi-NZ" dirty="0"/>
              <a:t> </a:t>
            </a:r>
            <a:r>
              <a:rPr lang="mi-NZ" dirty="0" err="1"/>
              <a:t>clasue</a:t>
            </a:r>
            <a:r>
              <a:rPr lang="mi-NZ" dirty="0"/>
              <a:t>, </a:t>
            </a:r>
            <a:r>
              <a:rPr lang="mi-NZ" dirty="0" err="1"/>
              <a:t>with</a:t>
            </a:r>
            <a:r>
              <a:rPr lang="mi-NZ" dirty="0"/>
              <a:t> katoa </a:t>
            </a:r>
            <a:r>
              <a:rPr lang="mi-NZ" dirty="0" err="1"/>
              <a:t>now</a:t>
            </a:r>
            <a:r>
              <a:rPr lang="mi-NZ" dirty="0"/>
              <a:t> </a:t>
            </a:r>
            <a:r>
              <a:rPr lang="mi-NZ" dirty="0" err="1"/>
              <a:t>modifying</a:t>
            </a:r>
            <a:r>
              <a:rPr lang="mi-NZ" dirty="0"/>
              <a:t> </a:t>
            </a:r>
            <a:r>
              <a:rPr lang="mi-NZ" dirty="0" err="1"/>
              <a:t>the</a:t>
            </a:r>
            <a:r>
              <a:rPr lang="mi-NZ" dirty="0"/>
              <a:t> </a:t>
            </a:r>
            <a:r>
              <a:rPr lang="mi-NZ" dirty="0" err="1"/>
              <a:t>apples</a:t>
            </a:r>
            <a:r>
              <a:rPr lang="mi-NZ" dirty="0"/>
              <a:t> </a:t>
            </a:r>
            <a:r>
              <a:rPr lang="mi-NZ" dirty="0" err="1"/>
              <a:t>as</a:t>
            </a:r>
            <a:r>
              <a:rPr lang="mi-NZ" dirty="0"/>
              <a:t> </a:t>
            </a:r>
            <a:r>
              <a:rPr lang="mi-NZ" dirty="0" err="1"/>
              <a:t>the</a:t>
            </a:r>
            <a:r>
              <a:rPr lang="mi-NZ" dirty="0"/>
              <a:t> </a:t>
            </a:r>
            <a:r>
              <a:rPr lang="mi-NZ" dirty="0" err="1"/>
              <a:t>subject</a:t>
            </a:r>
            <a:r>
              <a:rPr lang="mi-NZ" dirty="0"/>
              <a:t> </a:t>
            </a:r>
            <a:r>
              <a:rPr lang="mi-NZ" dirty="0" err="1"/>
              <a:t>noun</a:t>
            </a:r>
            <a:r>
              <a:rPr lang="mi-NZ" dirty="0"/>
              <a:t> </a:t>
            </a:r>
            <a:r>
              <a:rPr lang="mi-NZ" dirty="0" err="1"/>
              <a:t>phrase</a:t>
            </a:r>
            <a:r>
              <a:rPr lang="mi-NZ" dirty="0"/>
              <a:t>. </a:t>
            </a:r>
            <a:r>
              <a:rPr lang="mi-NZ" dirty="0" err="1"/>
              <a:t>Note</a:t>
            </a:r>
            <a:r>
              <a:rPr lang="mi-NZ" dirty="0"/>
              <a:t> </a:t>
            </a:r>
            <a:r>
              <a:rPr lang="mi-NZ" dirty="0" err="1"/>
              <a:t>the</a:t>
            </a:r>
            <a:r>
              <a:rPr lang="mi-NZ" dirty="0"/>
              <a:t> </a:t>
            </a:r>
            <a:r>
              <a:rPr lang="mi-NZ" dirty="0" err="1"/>
              <a:t>passive</a:t>
            </a:r>
            <a:r>
              <a:rPr lang="mi-NZ" dirty="0"/>
              <a:t> </a:t>
            </a:r>
            <a:r>
              <a:rPr lang="mi-NZ" dirty="0" err="1"/>
              <a:t>suffix</a:t>
            </a:r>
            <a:r>
              <a:rPr lang="mi-NZ" dirty="0"/>
              <a:t> </a:t>
            </a:r>
            <a:r>
              <a:rPr lang="mi-NZ" dirty="0" err="1"/>
              <a:t>on</a:t>
            </a:r>
            <a:r>
              <a:rPr lang="mi-NZ" dirty="0"/>
              <a:t> </a:t>
            </a:r>
            <a:r>
              <a:rPr lang="mi-NZ" dirty="0" err="1"/>
              <a:t>the</a:t>
            </a:r>
            <a:r>
              <a:rPr lang="mi-NZ" dirty="0"/>
              <a:t> </a:t>
            </a:r>
            <a:r>
              <a:rPr lang="mi-NZ" dirty="0" err="1"/>
              <a:t>verb</a:t>
            </a:r>
            <a:r>
              <a:rPr lang="mi-NZ" dirty="0"/>
              <a:t> kai.</a:t>
            </a:r>
          </a:p>
          <a:p>
            <a:r>
              <a:rPr lang="mi-NZ" dirty="0" err="1"/>
              <a:t>In</a:t>
            </a:r>
            <a:r>
              <a:rPr lang="mi-NZ" dirty="0"/>
              <a:t> </a:t>
            </a:r>
            <a:r>
              <a:rPr lang="mi-NZ" dirty="0" err="1"/>
              <a:t>the</a:t>
            </a:r>
            <a:r>
              <a:rPr lang="mi-NZ" dirty="0"/>
              <a:t> </a:t>
            </a:r>
            <a:r>
              <a:rPr lang="mi-NZ" dirty="0" err="1"/>
              <a:t>third</a:t>
            </a:r>
            <a:r>
              <a:rPr lang="mi-NZ" dirty="0"/>
              <a:t> </a:t>
            </a:r>
            <a:r>
              <a:rPr lang="mi-NZ" dirty="0" err="1"/>
              <a:t>clause</a:t>
            </a:r>
            <a:r>
              <a:rPr lang="mi-NZ" dirty="0"/>
              <a:t> </a:t>
            </a:r>
            <a:r>
              <a:rPr lang="mi-NZ" dirty="0" err="1"/>
              <a:t>the</a:t>
            </a:r>
            <a:r>
              <a:rPr lang="mi-NZ" dirty="0"/>
              <a:t> </a:t>
            </a:r>
            <a:r>
              <a:rPr lang="mi-NZ" dirty="0" err="1"/>
              <a:t>quantifier</a:t>
            </a:r>
            <a:r>
              <a:rPr lang="mi-NZ" dirty="0"/>
              <a:t> katoa </a:t>
            </a:r>
            <a:r>
              <a:rPr lang="mi-NZ" dirty="0" err="1"/>
              <a:t>is</a:t>
            </a:r>
            <a:r>
              <a:rPr lang="mi-NZ" dirty="0"/>
              <a:t> </a:t>
            </a:r>
            <a:r>
              <a:rPr lang="mi-NZ" dirty="0" err="1"/>
              <a:t>positioned</a:t>
            </a:r>
            <a:r>
              <a:rPr lang="mi-NZ" dirty="0"/>
              <a:t> </a:t>
            </a:r>
            <a:r>
              <a:rPr lang="mi-NZ" dirty="0" err="1"/>
              <a:t>in</a:t>
            </a:r>
            <a:r>
              <a:rPr lang="mi-NZ" dirty="0"/>
              <a:t> </a:t>
            </a:r>
            <a:r>
              <a:rPr lang="mi-NZ" dirty="0" err="1"/>
              <a:t>the</a:t>
            </a:r>
            <a:r>
              <a:rPr lang="mi-NZ" dirty="0"/>
              <a:t> </a:t>
            </a:r>
            <a:r>
              <a:rPr lang="mi-NZ" dirty="0" err="1"/>
              <a:t>verb</a:t>
            </a:r>
            <a:r>
              <a:rPr lang="mi-NZ" dirty="0"/>
              <a:t> </a:t>
            </a:r>
            <a:r>
              <a:rPr lang="mi-NZ" dirty="0" err="1"/>
              <a:t>complex</a:t>
            </a:r>
            <a:r>
              <a:rPr lang="mi-NZ" dirty="0"/>
              <a:t>, and </a:t>
            </a:r>
            <a:r>
              <a:rPr lang="mi-NZ" dirty="0" err="1"/>
              <a:t>from</a:t>
            </a:r>
            <a:r>
              <a:rPr lang="mi-NZ" dirty="0"/>
              <a:t> </a:t>
            </a:r>
            <a:r>
              <a:rPr lang="mi-NZ" dirty="0" err="1"/>
              <a:t>there</a:t>
            </a:r>
            <a:r>
              <a:rPr lang="mi-NZ" dirty="0"/>
              <a:t>, </a:t>
            </a:r>
            <a:r>
              <a:rPr lang="mi-NZ" dirty="0" err="1"/>
              <a:t>it</a:t>
            </a:r>
            <a:r>
              <a:rPr lang="mi-NZ" dirty="0"/>
              <a:t> </a:t>
            </a:r>
            <a:r>
              <a:rPr lang="mi-NZ" dirty="0" err="1"/>
              <a:t>discontinuously</a:t>
            </a:r>
            <a:r>
              <a:rPr lang="mi-NZ" dirty="0"/>
              <a:t> </a:t>
            </a:r>
            <a:r>
              <a:rPr lang="mi-NZ" dirty="0" err="1"/>
              <a:t>modifies</a:t>
            </a:r>
            <a:r>
              <a:rPr lang="mi-NZ" dirty="0"/>
              <a:t> </a:t>
            </a:r>
            <a:r>
              <a:rPr lang="mi-NZ" dirty="0" err="1"/>
              <a:t>the</a:t>
            </a:r>
            <a:r>
              <a:rPr lang="mi-NZ" dirty="0"/>
              <a:t> </a:t>
            </a:r>
            <a:r>
              <a:rPr lang="mi-NZ" dirty="0" err="1"/>
              <a:t>apples</a:t>
            </a:r>
            <a:r>
              <a:rPr lang="mi-NZ" dirty="0"/>
              <a:t>. </a:t>
            </a:r>
            <a:r>
              <a:rPr lang="mi-NZ" dirty="0" err="1"/>
              <a:t>Note</a:t>
            </a:r>
            <a:r>
              <a:rPr lang="mi-NZ" dirty="0"/>
              <a:t> </a:t>
            </a:r>
            <a:r>
              <a:rPr lang="mi-NZ" dirty="0" err="1"/>
              <a:t>the</a:t>
            </a:r>
            <a:r>
              <a:rPr lang="mi-NZ" dirty="0"/>
              <a:t> </a:t>
            </a:r>
            <a:r>
              <a:rPr lang="mi-NZ" dirty="0" err="1"/>
              <a:t>passive</a:t>
            </a:r>
            <a:r>
              <a:rPr lang="mi-NZ" dirty="0"/>
              <a:t> </a:t>
            </a:r>
            <a:r>
              <a:rPr lang="mi-NZ" dirty="0" err="1"/>
              <a:t>agreement</a:t>
            </a:r>
            <a:r>
              <a:rPr lang="mi-NZ" dirty="0"/>
              <a:t> </a:t>
            </a:r>
            <a:r>
              <a:rPr lang="mi-NZ" dirty="0" err="1"/>
              <a:t>morphology</a:t>
            </a:r>
            <a:r>
              <a:rPr lang="mi-NZ" dirty="0"/>
              <a:t> </a:t>
            </a:r>
            <a:r>
              <a:rPr lang="mi-NZ" dirty="0" err="1"/>
              <a:t>in</a:t>
            </a:r>
            <a:r>
              <a:rPr lang="mi-NZ" dirty="0"/>
              <a:t> </a:t>
            </a:r>
            <a:r>
              <a:rPr lang="mi-NZ" dirty="0" err="1"/>
              <a:t>this</a:t>
            </a:r>
            <a:r>
              <a:rPr lang="mi-NZ" dirty="0"/>
              <a:t> </a:t>
            </a:r>
            <a:r>
              <a:rPr lang="mi-NZ" dirty="0" err="1"/>
              <a:t>clause</a:t>
            </a:r>
            <a:r>
              <a:rPr lang="mi-NZ" dirty="0"/>
              <a:t> – kai-</a:t>
            </a:r>
            <a:r>
              <a:rPr lang="mi-NZ" dirty="0" err="1"/>
              <a:t>nga</a:t>
            </a:r>
            <a:r>
              <a:rPr lang="mi-NZ" dirty="0"/>
              <a:t> katoa-tia. </a:t>
            </a:r>
            <a:r>
              <a:rPr lang="mi-NZ" dirty="0" err="1"/>
              <a:t>Discontinuous</a:t>
            </a:r>
            <a:r>
              <a:rPr lang="mi-NZ" dirty="0"/>
              <a:t> </a:t>
            </a:r>
            <a:r>
              <a:rPr lang="mi-NZ" dirty="0" err="1"/>
              <a:t>quantification</a:t>
            </a:r>
            <a:r>
              <a:rPr lang="mi-NZ" dirty="0"/>
              <a:t> </a:t>
            </a:r>
            <a:r>
              <a:rPr lang="mi-NZ" dirty="0" err="1"/>
              <a:t>can</a:t>
            </a:r>
            <a:r>
              <a:rPr lang="mi-NZ" dirty="0"/>
              <a:t> </a:t>
            </a:r>
            <a:r>
              <a:rPr lang="mi-NZ" dirty="0" err="1"/>
              <a:t>only</a:t>
            </a:r>
            <a:r>
              <a:rPr lang="mi-NZ" dirty="0"/>
              <a:t> </a:t>
            </a:r>
            <a:r>
              <a:rPr lang="mi-NZ" dirty="0" err="1"/>
              <a:t>apply</a:t>
            </a:r>
            <a:r>
              <a:rPr lang="mi-NZ" dirty="0"/>
              <a:t> to S-</a:t>
            </a:r>
            <a:r>
              <a:rPr lang="mi-NZ" dirty="0" err="1"/>
              <a:t>function</a:t>
            </a:r>
            <a:r>
              <a:rPr lang="mi-NZ" dirty="0"/>
              <a:t> </a:t>
            </a:r>
            <a:r>
              <a:rPr lang="mi-NZ" dirty="0" err="1"/>
              <a:t>nominals</a:t>
            </a:r>
            <a:r>
              <a:rPr lang="mi-NZ" dirty="0"/>
              <a:t> (</a:t>
            </a:r>
            <a:r>
              <a:rPr lang="mi-NZ" dirty="0" err="1"/>
              <a:t>subject</a:t>
            </a:r>
            <a:r>
              <a:rPr lang="mi-NZ" dirty="0"/>
              <a:t> </a:t>
            </a:r>
            <a:r>
              <a:rPr lang="mi-NZ" dirty="0" err="1"/>
              <a:t>of</a:t>
            </a:r>
            <a:r>
              <a:rPr lang="mi-NZ" dirty="0"/>
              <a:t> </a:t>
            </a:r>
            <a:r>
              <a:rPr lang="mi-NZ" dirty="0" err="1"/>
              <a:t>active</a:t>
            </a:r>
            <a:r>
              <a:rPr lang="mi-NZ" dirty="0"/>
              <a:t> and </a:t>
            </a:r>
            <a:r>
              <a:rPr lang="mi-NZ" dirty="0" err="1"/>
              <a:t>passive</a:t>
            </a:r>
            <a:r>
              <a:rPr lang="mi-NZ" dirty="0"/>
              <a:t> </a:t>
            </a:r>
            <a:r>
              <a:rPr lang="mi-NZ" dirty="0" err="1"/>
              <a:t>transitive</a:t>
            </a:r>
            <a:r>
              <a:rPr lang="mi-NZ" dirty="0"/>
              <a:t> </a:t>
            </a:r>
            <a:r>
              <a:rPr lang="mi-NZ" dirty="0" err="1"/>
              <a:t>clauses</a:t>
            </a:r>
            <a:r>
              <a:rPr lang="mi-NZ" dirty="0"/>
              <a:t>) and A-</a:t>
            </a:r>
            <a:r>
              <a:rPr lang="mi-NZ" dirty="0" err="1"/>
              <a:t>function</a:t>
            </a:r>
            <a:r>
              <a:rPr lang="mi-NZ" dirty="0"/>
              <a:t> </a:t>
            </a:r>
            <a:r>
              <a:rPr lang="mi-NZ" dirty="0" err="1"/>
              <a:t>nominals</a:t>
            </a:r>
            <a:r>
              <a:rPr lang="mi-NZ" dirty="0"/>
              <a:t> (</a:t>
            </a:r>
            <a:r>
              <a:rPr lang="mi-NZ" dirty="0" err="1"/>
              <a:t>subject</a:t>
            </a:r>
            <a:r>
              <a:rPr lang="mi-NZ" dirty="0"/>
              <a:t> </a:t>
            </a:r>
            <a:r>
              <a:rPr lang="mi-NZ" dirty="0" err="1"/>
              <a:t>of</a:t>
            </a:r>
            <a:r>
              <a:rPr lang="mi-NZ" dirty="0"/>
              <a:t> </a:t>
            </a:r>
            <a:r>
              <a:rPr lang="mi-NZ" dirty="0" err="1"/>
              <a:t>active</a:t>
            </a:r>
            <a:r>
              <a:rPr lang="mi-NZ" dirty="0"/>
              <a:t> </a:t>
            </a:r>
            <a:r>
              <a:rPr lang="mi-NZ" dirty="0" err="1"/>
              <a:t>transitive</a:t>
            </a:r>
            <a:r>
              <a:rPr lang="mi-NZ" dirty="0"/>
              <a:t> </a:t>
            </a:r>
            <a:r>
              <a:rPr lang="mi-NZ" dirty="0" err="1"/>
              <a:t>clauses</a:t>
            </a:r>
            <a:r>
              <a:rPr lang="mi-NZ" dirty="0"/>
              <a:t>), </a:t>
            </a:r>
            <a:r>
              <a:rPr lang="mi-NZ" dirty="0" err="1"/>
              <a:t>but</a:t>
            </a:r>
            <a:r>
              <a:rPr lang="mi-NZ" dirty="0"/>
              <a:t> </a:t>
            </a:r>
            <a:r>
              <a:rPr lang="mi-NZ" dirty="0" err="1"/>
              <a:t>not</a:t>
            </a:r>
            <a:r>
              <a:rPr lang="mi-NZ" dirty="0"/>
              <a:t> O-</a:t>
            </a:r>
            <a:r>
              <a:rPr lang="mi-NZ" dirty="0" err="1"/>
              <a:t>function</a:t>
            </a:r>
            <a:r>
              <a:rPr lang="mi-NZ" dirty="0"/>
              <a:t> </a:t>
            </a:r>
            <a:r>
              <a:rPr lang="mi-NZ" dirty="0" err="1"/>
              <a:t>nominals</a:t>
            </a:r>
            <a:r>
              <a:rPr lang="mi-NZ" dirty="0"/>
              <a:t>. </a:t>
            </a:r>
            <a:r>
              <a:rPr lang="mi-NZ" dirty="0" err="1"/>
              <a:t>This</a:t>
            </a:r>
            <a:r>
              <a:rPr lang="mi-NZ" dirty="0"/>
              <a:t> </a:t>
            </a:r>
            <a:r>
              <a:rPr lang="mi-NZ" dirty="0" err="1"/>
              <a:t>is</a:t>
            </a:r>
            <a:r>
              <a:rPr lang="mi-NZ" dirty="0"/>
              <a:t> </a:t>
            </a:r>
            <a:r>
              <a:rPr lang="mi-NZ" dirty="0" err="1"/>
              <a:t>an</a:t>
            </a:r>
            <a:r>
              <a:rPr lang="mi-NZ" dirty="0"/>
              <a:t> </a:t>
            </a:r>
            <a:r>
              <a:rPr lang="mi-NZ" dirty="0" err="1"/>
              <a:t>example</a:t>
            </a:r>
            <a:r>
              <a:rPr lang="mi-NZ" dirty="0"/>
              <a:t> </a:t>
            </a:r>
            <a:r>
              <a:rPr lang="mi-NZ" dirty="0" err="1"/>
              <a:t>of</a:t>
            </a:r>
            <a:r>
              <a:rPr lang="mi-NZ" dirty="0"/>
              <a:t> a </a:t>
            </a:r>
            <a:r>
              <a:rPr lang="mi-NZ" dirty="0" err="1"/>
              <a:t>nominative</a:t>
            </a:r>
            <a:r>
              <a:rPr lang="mi-NZ" dirty="0"/>
              <a:t> </a:t>
            </a:r>
            <a:r>
              <a:rPr lang="mi-NZ" dirty="0" err="1"/>
              <a:t>pattern</a:t>
            </a:r>
            <a:r>
              <a:rPr lang="mi-NZ" dirty="0"/>
              <a:t> </a:t>
            </a:r>
            <a:r>
              <a:rPr lang="mi-NZ" dirty="0" err="1"/>
              <a:t>which</a:t>
            </a:r>
            <a:r>
              <a:rPr lang="mi-NZ" dirty="0"/>
              <a:t> </a:t>
            </a:r>
            <a:r>
              <a:rPr lang="mi-NZ" dirty="0" err="1"/>
              <a:t>can</a:t>
            </a:r>
            <a:r>
              <a:rPr lang="mi-NZ" dirty="0"/>
              <a:t> </a:t>
            </a:r>
            <a:r>
              <a:rPr lang="mi-NZ" dirty="0" err="1"/>
              <a:t>be</a:t>
            </a:r>
            <a:r>
              <a:rPr lang="mi-NZ" dirty="0"/>
              <a:t> </a:t>
            </a:r>
            <a:r>
              <a:rPr lang="mi-NZ" dirty="0" err="1"/>
              <a:t>compared</a:t>
            </a:r>
            <a:r>
              <a:rPr lang="mi-NZ" dirty="0"/>
              <a:t> </a:t>
            </a:r>
            <a:r>
              <a:rPr lang="mi-NZ" dirty="0" err="1"/>
              <a:t>with</a:t>
            </a:r>
            <a:r>
              <a:rPr lang="mi-NZ" dirty="0"/>
              <a:t> </a:t>
            </a:r>
            <a:r>
              <a:rPr lang="mi-NZ" dirty="0" err="1"/>
              <a:t>other</a:t>
            </a:r>
            <a:r>
              <a:rPr lang="mi-NZ" dirty="0"/>
              <a:t> </a:t>
            </a:r>
            <a:r>
              <a:rPr lang="mi-NZ" dirty="0" err="1"/>
              <a:t>pattens</a:t>
            </a:r>
            <a:r>
              <a:rPr lang="mi-NZ" dirty="0"/>
              <a:t> </a:t>
            </a:r>
            <a:r>
              <a:rPr lang="mi-NZ" dirty="0" err="1"/>
              <a:t>of</a:t>
            </a:r>
            <a:r>
              <a:rPr lang="mi-NZ" dirty="0"/>
              <a:t> </a:t>
            </a:r>
            <a:r>
              <a:rPr lang="mi-NZ" dirty="0" err="1"/>
              <a:t>discontinuous</a:t>
            </a:r>
            <a:r>
              <a:rPr lang="mi-NZ" dirty="0"/>
              <a:t> </a:t>
            </a:r>
            <a:r>
              <a:rPr lang="mi-NZ" dirty="0" err="1"/>
              <a:t>modification</a:t>
            </a:r>
            <a:r>
              <a:rPr lang="mi-NZ" dirty="0"/>
              <a:t>.</a:t>
            </a:r>
          </a:p>
          <a:p>
            <a:endParaRPr lang="en-NZ" dirty="0"/>
          </a:p>
        </p:txBody>
      </p:sp>
      <p:sp>
        <p:nvSpPr>
          <p:cNvPr id="4" name="Slide Number Placeholder 3"/>
          <p:cNvSpPr>
            <a:spLocks noGrp="1"/>
          </p:cNvSpPr>
          <p:nvPr>
            <p:ph type="sldNum" sz="quarter" idx="5"/>
          </p:nvPr>
        </p:nvSpPr>
        <p:spPr/>
        <p:txBody>
          <a:bodyPr/>
          <a:lstStyle/>
          <a:p>
            <a:fld id="{AD4BC9C3-86E6-4D42-B4B7-69D37E14A011}" type="slidenum">
              <a:rPr lang="en-NZ" smtClean="0"/>
              <a:t>11</a:t>
            </a:fld>
            <a:endParaRPr lang="en-NZ"/>
          </a:p>
        </p:txBody>
      </p:sp>
    </p:spTree>
    <p:extLst>
      <p:ext uri="{BB962C8B-B14F-4D97-AF65-F5344CB8AC3E}">
        <p14:creationId xmlns:p14="http://schemas.microsoft.com/office/powerpoint/2010/main" val="3021104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sz="1200" dirty="0"/>
              <a:t>Where </a:t>
            </a:r>
            <a:r>
              <a:rPr lang="mi-NZ" sz="1200" dirty="0" err="1"/>
              <a:t>does</a:t>
            </a:r>
            <a:r>
              <a:rPr lang="mi-NZ" sz="1200" dirty="0"/>
              <a:t> </a:t>
            </a:r>
            <a:r>
              <a:rPr lang="mi-NZ" sz="1200" dirty="0" err="1"/>
              <a:t>this</a:t>
            </a:r>
            <a:r>
              <a:rPr lang="mi-NZ" sz="1200" dirty="0"/>
              <a:t> </a:t>
            </a:r>
            <a:r>
              <a:rPr lang="mi-NZ" sz="1200" dirty="0" err="1"/>
              <a:t>leave</a:t>
            </a:r>
            <a:r>
              <a:rPr lang="mi-NZ" sz="1200" dirty="0"/>
              <a:t> </a:t>
            </a:r>
            <a:r>
              <a:rPr lang="mi-NZ" sz="1200" dirty="0" err="1"/>
              <a:t>us</a:t>
            </a:r>
            <a:r>
              <a:rPr lang="mi-NZ" sz="1200" dirty="0"/>
              <a: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mi-NZ" sz="1200" dirty="0" err="1"/>
              <a:t>firstly</a:t>
            </a:r>
            <a:r>
              <a:rPr lang="mi-NZ" sz="1200" dirty="0"/>
              <a:t>: </a:t>
            </a:r>
            <a:r>
              <a:rPr lang="mi-NZ" sz="1200" dirty="0" err="1"/>
              <a:t>there</a:t>
            </a:r>
            <a:r>
              <a:rPr lang="mi-NZ" sz="1200" dirty="0"/>
              <a:t> </a:t>
            </a:r>
            <a:r>
              <a:rPr lang="mi-NZ" sz="1200" dirty="0" err="1"/>
              <a:t>is</a:t>
            </a:r>
            <a:r>
              <a:rPr lang="mi-NZ" sz="1200" dirty="0"/>
              <a:t> </a:t>
            </a:r>
            <a:r>
              <a:rPr lang="mi-NZ" sz="1200" dirty="0" err="1"/>
              <a:t>certainly</a:t>
            </a:r>
            <a:r>
              <a:rPr lang="mi-NZ" sz="1200" dirty="0"/>
              <a:t> a </a:t>
            </a:r>
            <a:r>
              <a:rPr lang="en-NZ" sz="1200" dirty="0"/>
              <a:t>lack of current teaching materials that presenting language data from te </a:t>
            </a:r>
            <a:r>
              <a:rPr lang="en-NZ" sz="1200" dirty="0" err="1"/>
              <a:t>reo</a:t>
            </a:r>
            <a:r>
              <a:rPr lang="en-NZ" sz="1200" dirty="0"/>
              <a:t> Māori with linguistic analysis. Where data is included, it is not always accurate. </a:t>
            </a:r>
          </a:p>
          <a:p>
            <a:pPr marL="228600" indent="-228600">
              <a:buFont typeface="+mj-lt"/>
              <a:buAutoNum type="arabicPeriod"/>
            </a:pPr>
            <a:r>
              <a:rPr lang="mi-NZ" sz="1200" dirty="0" err="1"/>
              <a:t>secondly</a:t>
            </a:r>
            <a:r>
              <a:rPr lang="mi-NZ" sz="1200" dirty="0"/>
              <a:t>: </a:t>
            </a:r>
            <a:r>
              <a:rPr lang="mi-NZ" sz="1200" dirty="0" err="1"/>
              <a:t>language</a:t>
            </a:r>
            <a:r>
              <a:rPr lang="mi-NZ" sz="1200" dirty="0"/>
              <a:t> </a:t>
            </a:r>
            <a:r>
              <a:rPr lang="mi-NZ" sz="1200" dirty="0" err="1"/>
              <a:t>data</a:t>
            </a:r>
            <a:r>
              <a:rPr lang="mi-NZ" sz="1200" dirty="0"/>
              <a:t>, Māori </a:t>
            </a:r>
            <a:r>
              <a:rPr lang="mi-NZ" sz="1200" dirty="0" err="1"/>
              <a:t>language</a:t>
            </a:r>
            <a:r>
              <a:rPr lang="mi-NZ" sz="1200" dirty="0"/>
              <a:t> </a:t>
            </a:r>
            <a:r>
              <a:rPr lang="mi-NZ" sz="1200" dirty="0" err="1"/>
              <a:t>data</a:t>
            </a:r>
            <a:r>
              <a:rPr lang="mi-NZ" sz="1200" dirty="0"/>
              <a:t> </a:t>
            </a:r>
            <a:r>
              <a:rPr lang="mi-NZ" sz="1200" dirty="0" err="1"/>
              <a:t>can</a:t>
            </a:r>
            <a:r>
              <a:rPr lang="mi-NZ" sz="1200" dirty="0"/>
              <a:t> </a:t>
            </a:r>
            <a:r>
              <a:rPr lang="mi-NZ" sz="1200" dirty="0" err="1"/>
              <a:t>be</a:t>
            </a:r>
            <a:r>
              <a:rPr lang="mi-NZ" sz="1200" dirty="0"/>
              <a:t> </a:t>
            </a:r>
            <a:r>
              <a:rPr lang="mi-NZ" sz="1200" dirty="0" err="1"/>
              <a:t>used</a:t>
            </a:r>
            <a:r>
              <a:rPr lang="mi-NZ" sz="1200" dirty="0"/>
              <a:t> </a:t>
            </a:r>
            <a:r>
              <a:rPr lang="mi-NZ" sz="1200" dirty="0" err="1"/>
              <a:t>effectively</a:t>
            </a:r>
            <a:r>
              <a:rPr lang="mi-NZ" sz="1200" dirty="0"/>
              <a:t> to </a:t>
            </a:r>
            <a:r>
              <a:rPr lang="mi-NZ" sz="1200" dirty="0" err="1"/>
              <a:t>demonstrate</a:t>
            </a:r>
            <a:r>
              <a:rPr lang="mi-NZ" sz="1200" dirty="0"/>
              <a:t> </a:t>
            </a:r>
            <a:r>
              <a:rPr lang="mi-NZ" sz="1200" dirty="0" err="1"/>
              <a:t>important</a:t>
            </a:r>
            <a:r>
              <a:rPr lang="mi-NZ" sz="1200" dirty="0"/>
              <a:t> </a:t>
            </a:r>
            <a:r>
              <a:rPr lang="mi-NZ" sz="1200" dirty="0" err="1"/>
              <a:t>catgories</a:t>
            </a:r>
            <a:r>
              <a:rPr lang="mi-NZ" sz="1200" dirty="0"/>
              <a:t>, </a:t>
            </a:r>
            <a:r>
              <a:rPr lang="mi-NZ" sz="1200" dirty="0" err="1"/>
              <a:t>processes</a:t>
            </a:r>
            <a:r>
              <a:rPr lang="mi-NZ" sz="1200" dirty="0"/>
              <a:t> and </a:t>
            </a:r>
            <a:r>
              <a:rPr lang="mi-NZ" sz="1200" dirty="0" err="1"/>
              <a:t>concepts</a:t>
            </a:r>
            <a:r>
              <a:rPr lang="mi-NZ" sz="1200" dirty="0"/>
              <a:t> </a:t>
            </a:r>
            <a:r>
              <a:rPr lang="mi-NZ" sz="1200" dirty="0" err="1"/>
              <a:t>in</a:t>
            </a:r>
            <a:r>
              <a:rPr lang="mi-NZ" sz="1200" dirty="0"/>
              <a:t> </a:t>
            </a:r>
            <a:r>
              <a:rPr lang="mi-NZ" sz="1200" dirty="0" err="1"/>
              <a:t>linguistics</a:t>
            </a:r>
            <a:endParaRPr lang="mi-NZ" sz="1200" dirty="0"/>
          </a:p>
          <a:p>
            <a:pPr marL="228600" indent="-228600">
              <a:buFont typeface="+mj-lt"/>
              <a:buAutoNum type="arabicPeriod"/>
            </a:pPr>
            <a:r>
              <a:rPr lang="en-NZ" sz="1200" dirty="0"/>
              <a:t>(Sometimes) the technical understanding of a language can add another layer to the teaching and learning of te </a:t>
            </a:r>
            <a:r>
              <a:rPr lang="en-NZ" sz="1200" dirty="0" err="1"/>
              <a:t>reo</a:t>
            </a:r>
            <a:r>
              <a:rPr lang="en-NZ" sz="1200" dirty="0"/>
              <a:t> Māori to complement te </a:t>
            </a:r>
            <a:r>
              <a:rPr lang="en-NZ" sz="1200" dirty="0" err="1"/>
              <a:t>ao</a:t>
            </a:r>
            <a:r>
              <a:rPr lang="en-NZ" sz="1200" dirty="0"/>
              <a:t> Māori perspectives already embedded in the classroom</a:t>
            </a:r>
            <a:endParaRPr lang="mi-NZ" sz="1200" dirty="0"/>
          </a:p>
          <a:p>
            <a:pPr marL="228600" indent="-228600">
              <a:buFont typeface="+mj-lt"/>
              <a:buAutoNum type="arabicPeriod"/>
            </a:pPr>
            <a:r>
              <a:rPr lang="mi-NZ" sz="1200" dirty="0" err="1"/>
              <a:t>finally</a:t>
            </a:r>
            <a:r>
              <a:rPr lang="mi-NZ" sz="1200" dirty="0"/>
              <a:t>: a</a:t>
            </a:r>
            <a:r>
              <a:rPr lang="en-NZ" sz="1200" dirty="0" err="1"/>
              <a:t>ny</a:t>
            </a:r>
            <a:r>
              <a:rPr lang="en-NZ" sz="1200" dirty="0"/>
              <a:t> newly developed teaching materials need to be carefully checked, ideally by speakers and language specialists who can identify and eliminate errors. Inaccurate data is problematic, particularly if the objective is to facilitate understandings of the language with linguistics and within Māori </a:t>
            </a:r>
            <a:r>
              <a:rPr lang="en-NZ" sz="1200"/>
              <a:t>language teaching.</a:t>
            </a:r>
            <a:endParaRPr lang="en-NZ" sz="1200" dirty="0"/>
          </a:p>
          <a:p>
            <a:pPr marL="228600" indent="-228600">
              <a:buFont typeface="+mj-lt"/>
              <a:buAutoNum type="arabicPeriod"/>
            </a:pPr>
            <a:endParaRPr lang="en-NZ" sz="1200" dirty="0"/>
          </a:p>
          <a:p>
            <a:pPr marL="0" indent="0">
              <a:buFont typeface="+mj-lt"/>
              <a:buNone/>
            </a:pPr>
            <a:r>
              <a:rPr lang="en-NZ" sz="1200" dirty="0"/>
              <a:t>---</a:t>
            </a:r>
          </a:p>
          <a:p>
            <a:pPr marL="0" indent="0">
              <a:buFont typeface="+mj-lt"/>
              <a:buNone/>
            </a:pPr>
            <a:endParaRPr lang="en-NZ" sz="1200" dirty="0"/>
          </a:p>
          <a:p>
            <a:pPr marL="0" indent="0">
              <a:buFont typeface="+mj-lt"/>
              <a:buNone/>
            </a:pPr>
            <a:endParaRPr lang="mi-NZ" sz="1200" dirty="0"/>
          </a:p>
        </p:txBody>
      </p:sp>
      <p:sp>
        <p:nvSpPr>
          <p:cNvPr id="4" name="Slide Number Placeholder 3"/>
          <p:cNvSpPr>
            <a:spLocks noGrp="1"/>
          </p:cNvSpPr>
          <p:nvPr>
            <p:ph type="sldNum" sz="quarter" idx="5"/>
          </p:nvPr>
        </p:nvSpPr>
        <p:spPr/>
        <p:txBody>
          <a:bodyPr/>
          <a:lstStyle/>
          <a:p>
            <a:fld id="{AD4BC9C3-86E6-4D42-B4B7-69D37E14A011}" type="slidenum">
              <a:rPr lang="en-NZ" smtClean="0"/>
              <a:t>12</a:t>
            </a:fld>
            <a:endParaRPr lang="en-NZ"/>
          </a:p>
        </p:txBody>
      </p:sp>
    </p:spTree>
    <p:extLst>
      <p:ext uri="{BB962C8B-B14F-4D97-AF65-F5344CB8AC3E}">
        <p14:creationId xmlns:p14="http://schemas.microsoft.com/office/powerpoint/2010/main" val="3122751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AD4BC9C3-86E6-4D42-B4B7-69D37E14A011}" type="slidenum">
              <a:rPr lang="en-NZ" smtClean="0"/>
              <a:t>13</a:t>
            </a:fld>
            <a:endParaRPr lang="en-NZ"/>
          </a:p>
        </p:txBody>
      </p:sp>
    </p:spTree>
    <p:extLst>
      <p:ext uri="{BB962C8B-B14F-4D97-AF65-F5344CB8AC3E}">
        <p14:creationId xmlns:p14="http://schemas.microsoft.com/office/powerpoint/2010/main" val="2432067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sz="1200" dirty="0"/>
              <a:t>For </a:t>
            </a:r>
            <a:r>
              <a:rPr lang="mi-NZ" sz="1200" dirty="0" err="1"/>
              <a:t>some</a:t>
            </a:r>
            <a:r>
              <a:rPr lang="mi-NZ" sz="1200" dirty="0"/>
              <a:t> </a:t>
            </a:r>
            <a:r>
              <a:rPr lang="mi-NZ" sz="1200" dirty="0" err="1"/>
              <a:t>time</a:t>
            </a:r>
            <a:r>
              <a:rPr lang="mi-NZ" sz="1200" dirty="0"/>
              <a:t> </a:t>
            </a:r>
            <a:r>
              <a:rPr lang="mi-NZ" sz="1200" dirty="0" err="1"/>
              <a:t>now</a:t>
            </a:r>
            <a:r>
              <a:rPr lang="mi-NZ" sz="1200" dirty="0"/>
              <a:t>, </a:t>
            </a:r>
            <a:r>
              <a:rPr lang="mi-NZ" sz="1200" dirty="0" err="1"/>
              <a:t>we</a:t>
            </a:r>
            <a:r>
              <a:rPr lang="mi-NZ" sz="1200" dirty="0"/>
              <a:t> </a:t>
            </a:r>
            <a:r>
              <a:rPr lang="mi-NZ" sz="1200" dirty="0" err="1"/>
              <a:t>have</a:t>
            </a:r>
            <a:r>
              <a:rPr lang="mi-NZ" sz="1200" dirty="0"/>
              <a:t> </a:t>
            </a:r>
            <a:r>
              <a:rPr lang="mi-NZ" sz="1200" dirty="0" err="1"/>
              <a:t>been</a:t>
            </a:r>
            <a:r>
              <a:rPr lang="mi-NZ" sz="1200" dirty="0"/>
              <a:t> </a:t>
            </a:r>
            <a:r>
              <a:rPr lang="mi-NZ" sz="1200" dirty="0" err="1"/>
              <a:t>looking</a:t>
            </a:r>
            <a:r>
              <a:rPr lang="mi-NZ" sz="1200" dirty="0"/>
              <a:t> for </a:t>
            </a:r>
            <a:r>
              <a:rPr lang="mi-NZ" sz="1200" dirty="0" err="1"/>
              <a:t>introductory</a:t>
            </a:r>
            <a:r>
              <a:rPr lang="mi-NZ" sz="1200" dirty="0"/>
              <a:t> </a:t>
            </a:r>
            <a:r>
              <a:rPr lang="mi-NZ" sz="1200" dirty="0" err="1"/>
              <a:t>linguisitics</a:t>
            </a:r>
            <a:r>
              <a:rPr lang="mi-NZ" sz="1200" dirty="0"/>
              <a:t> </a:t>
            </a:r>
            <a:r>
              <a:rPr lang="mi-NZ" sz="1200" dirty="0" err="1"/>
              <a:t>textbooks</a:t>
            </a:r>
            <a:r>
              <a:rPr lang="mi-NZ" sz="1200" dirty="0"/>
              <a:t> </a:t>
            </a:r>
            <a:r>
              <a:rPr lang="mi-NZ" sz="1200" dirty="0" err="1"/>
              <a:t>that</a:t>
            </a:r>
            <a:r>
              <a:rPr lang="mi-NZ" sz="1200" dirty="0"/>
              <a:t> </a:t>
            </a:r>
            <a:r>
              <a:rPr lang="mi-NZ" sz="1200" dirty="0" err="1"/>
              <a:t>contain</a:t>
            </a:r>
            <a:r>
              <a:rPr lang="mi-NZ" sz="1200" dirty="0"/>
              <a:t> </a:t>
            </a:r>
            <a:r>
              <a:rPr lang="mi-NZ" sz="1200" dirty="0" err="1"/>
              <a:t>material</a:t>
            </a:r>
            <a:r>
              <a:rPr lang="mi-NZ" sz="1200" dirty="0"/>
              <a:t> </a:t>
            </a:r>
            <a:r>
              <a:rPr lang="mi-NZ" sz="1200" dirty="0" err="1"/>
              <a:t>that</a:t>
            </a:r>
            <a:r>
              <a:rPr lang="mi-NZ" sz="1200" dirty="0"/>
              <a:t> </a:t>
            </a:r>
            <a:r>
              <a:rPr lang="mi-NZ" sz="1200" dirty="0" err="1"/>
              <a:t>we</a:t>
            </a:r>
            <a:r>
              <a:rPr lang="mi-NZ" sz="1200" dirty="0"/>
              <a:t> </a:t>
            </a:r>
            <a:r>
              <a:rPr lang="mi-NZ" sz="1200" dirty="0" err="1"/>
              <a:t>might</a:t>
            </a:r>
            <a:r>
              <a:rPr lang="mi-NZ" sz="1200" dirty="0"/>
              <a:t> </a:t>
            </a:r>
            <a:r>
              <a:rPr lang="mi-NZ" sz="1200" dirty="0" err="1"/>
              <a:t>be</a:t>
            </a:r>
            <a:r>
              <a:rPr lang="mi-NZ" sz="1200" dirty="0"/>
              <a:t> </a:t>
            </a:r>
            <a:r>
              <a:rPr lang="mi-NZ" sz="1200" dirty="0" err="1"/>
              <a:t>able</a:t>
            </a:r>
            <a:r>
              <a:rPr lang="mi-NZ" sz="1200" dirty="0"/>
              <a:t> to </a:t>
            </a:r>
            <a:r>
              <a:rPr lang="mi-NZ" sz="1200" dirty="0" err="1"/>
              <a:t>use</a:t>
            </a:r>
            <a:r>
              <a:rPr lang="mi-NZ" sz="1200" dirty="0"/>
              <a:t> </a:t>
            </a:r>
            <a:r>
              <a:rPr lang="mi-NZ" sz="1200" dirty="0" err="1"/>
              <a:t>in</a:t>
            </a:r>
            <a:r>
              <a:rPr lang="mi-NZ" sz="1200" dirty="0"/>
              <a:t> </a:t>
            </a:r>
            <a:r>
              <a:rPr lang="mi-NZ" sz="1200" dirty="0" err="1"/>
              <a:t>teaching</a:t>
            </a:r>
            <a:r>
              <a:rPr lang="mi-NZ" sz="1200" dirty="0"/>
              <a:t>. </a:t>
            </a:r>
            <a:r>
              <a:rPr lang="mi-NZ" sz="1200" dirty="0" err="1"/>
              <a:t>We</a:t>
            </a:r>
            <a:r>
              <a:rPr lang="mi-NZ" sz="1200" dirty="0"/>
              <a:t> are </a:t>
            </a:r>
            <a:r>
              <a:rPr lang="mi-NZ" sz="1200" dirty="0" err="1"/>
              <a:t>particularly</a:t>
            </a:r>
            <a:r>
              <a:rPr lang="mi-NZ" sz="1200" dirty="0"/>
              <a:t> </a:t>
            </a:r>
            <a:r>
              <a:rPr lang="mi-NZ" sz="1200" dirty="0" err="1"/>
              <a:t>interested</a:t>
            </a:r>
            <a:r>
              <a:rPr lang="mi-NZ" sz="1200" dirty="0"/>
              <a:t> </a:t>
            </a:r>
            <a:r>
              <a:rPr lang="mi-NZ" sz="1200" dirty="0" err="1"/>
              <a:t>in</a:t>
            </a:r>
            <a:r>
              <a:rPr lang="mi-NZ" sz="1200" dirty="0"/>
              <a:t> </a:t>
            </a:r>
            <a:r>
              <a:rPr lang="mi-NZ" sz="1200" dirty="0" err="1"/>
              <a:t>textbooks</a:t>
            </a:r>
            <a:r>
              <a:rPr lang="mi-NZ" sz="1200" dirty="0"/>
              <a:t> </a:t>
            </a:r>
            <a:r>
              <a:rPr lang="mi-NZ" sz="1200" dirty="0" err="1"/>
              <a:t>that</a:t>
            </a:r>
            <a:r>
              <a:rPr lang="mi-NZ" sz="1200" dirty="0"/>
              <a:t> are </a:t>
            </a:r>
            <a:r>
              <a:rPr lang="mi-NZ" sz="1200" dirty="0" err="1"/>
              <a:t>still</a:t>
            </a:r>
            <a:r>
              <a:rPr lang="mi-NZ" sz="1200" dirty="0"/>
              <a:t> </a:t>
            </a:r>
            <a:r>
              <a:rPr lang="mi-NZ" sz="1200" dirty="0" err="1"/>
              <a:t>in</a:t>
            </a:r>
            <a:r>
              <a:rPr lang="mi-NZ" sz="1200" dirty="0"/>
              <a:t> </a:t>
            </a:r>
            <a:r>
              <a:rPr lang="mi-NZ" sz="1200" dirty="0" err="1"/>
              <a:t>print</a:t>
            </a:r>
            <a:r>
              <a:rPr lang="mi-NZ" sz="1200" dirty="0"/>
              <a:t>, and </a:t>
            </a:r>
            <a:r>
              <a:rPr lang="mi-NZ" sz="1200" dirty="0" err="1"/>
              <a:t>that</a:t>
            </a:r>
            <a:r>
              <a:rPr lang="mi-NZ" sz="1200" dirty="0"/>
              <a:t> </a:t>
            </a:r>
            <a:r>
              <a:rPr lang="mi-NZ" sz="1200" dirty="0" err="1"/>
              <a:t>have</a:t>
            </a:r>
            <a:r>
              <a:rPr lang="mi-NZ" sz="1200" dirty="0"/>
              <a:t> </a:t>
            </a:r>
            <a:r>
              <a:rPr lang="mi-NZ" sz="1200" dirty="0" err="1"/>
              <a:t>new</a:t>
            </a:r>
            <a:r>
              <a:rPr lang="mi-NZ" sz="1200" dirty="0"/>
              <a:t> </a:t>
            </a:r>
            <a:r>
              <a:rPr lang="mi-NZ" sz="1200" dirty="0" err="1"/>
              <a:t>editions</a:t>
            </a:r>
            <a:r>
              <a:rPr lang="mi-NZ" sz="1200" dirty="0"/>
              <a:t> </a:t>
            </a:r>
            <a:r>
              <a:rPr lang="mi-NZ" sz="1200" dirty="0" err="1"/>
              <a:t>being</a:t>
            </a:r>
            <a:r>
              <a:rPr lang="mi-NZ" sz="1200" dirty="0"/>
              <a:t> </a:t>
            </a:r>
            <a:r>
              <a:rPr lang="mi-NZ" sz="1200" dirty="0" err="1"/>
              <a:t>released</a:t>
            </a:r>
            <a:r>
              <a:rPr lang="mi-NZ" sz="1200" dirty="0"/>
              <a:t> </a:t>
            </a:r>
            <a:r>
              <a:rPr lang="mi-NZ" sz="1200" dirty="0" err="1"/>
              <a:t>fairly</a:t>
            </a:r>
            <a:r>
              <a:rPr lang="mi-NZ" sz="1200" dirty="0"/>
              <a:t> </a:t>
            </a:r>
            <a:r>
              <a:rPr lang="mi-NZ" sz="1200" dirty="0" err="1"/>
              <a:t>regularly</a:t>
            </a:r>
            <a:r>
              <a:rPr lang="mi-NZ" sz="1200" dirty="0"/>
              <a:t>.</a:t>
            </a:r>
          </a:p>
          <a:p>
            <a:r>
              <a:rPr lang="mi-NZ" sz="1200" dirty="0"/>
              <a:t>	To </a:t>
            </a:r>
            <a:r>
              <a:rPr lang="mi-NZ" sz="1200" dirty="0" err="1"/>
              <a:t>date</a:t>
            </a:r>
            <a:r>
              <a:rPr lang="mi-NZ" sz="1200" dirty="0"/>
              <a:t>, </a:t>
            </a:r>
            <a:r>
              <a:rPr lang="mi-NZ" sz="1200" dirty="0" err="1"/>
              <a:t>most</a:t>
            </a:r>
            <a:r>
              <a:rPr lang="mi-NZ" sz="1200" dirty="0"/>
              <a:t> </a:t>
            </a:r>
            <a:r>
              <a:rPr lang="mi-NZ" sz="1200" dirty="0" err="1"/>
              <a:t>textbooks</a:t>
            </a:r>
            <a:r>
              <a:rPr lang="mi-NZ" sz="1200" dirty="0"/>
              <a:t> </a:t>
            </a:r>
            <a:r>
              <a:rPr lang="mi-NZ" sz="1200" dirty="0" err="1"/>
              <a:t>we</a:t>
            </a:r>
            <a:r>
              <a:rPr lang="mi-NZ" sz="1200" dirty="0"/>
              <a:t> </a:t>
            </a:r>
            <a:r>
              <a:rPr lang="mi-NZ" sz="1200" dirty="0" err="1"/>
              <a:t>have</a:t>
            </a:r>
            <a:r>
              <a:rPr lang="mi-NZ" sz="1200" dirty="0"/>
              <a:t> </a:t>
            </a:r>
            <a:r>
              <a:rPr lang="mi-NZ" sz="1200" dirty="0" err="1"/>
              <a:t>looked</a:t>
            </a:r>
            <a:r>
              <a:rPr lang="mi-NZ" sz="1200" dirty="0"/>
              <a:t> </a:t>
            </a:r>
            <a:r>
              <a:rPr lang="mi-NZ" sz="1200" dirty="0" err="1"/>
              <a:t>at</a:t>
            </a:r>
            <a:r>
              <a:rPr lang="mi-NZ" sz="1200" dirty="0"/>
              <a:t> </a:t>
            </a:r>
            <a:r>
              <a:rPr lang="mi-NZ" sz="1200" dirty="0" err="1"/>
              <a:t>have</a:t>
            </a:r>
            <a:r>
              <a:rPr lang="mi-NZ" sz="1200" dirty="0"/>
              <a:t> </a:t>
            </a:r>
            <a:r>
              <a:rPr lang="mi-NZ" sz="1200" dirty="0" err="1"/>
              <a:t>only</a:t>
            </a:r>
            <a:r>
              <a:rPr lang="mi-NZ" sz="1200" dirty="0"/>
              <a:t> a </a:t>
            </a:r>
            <a:r>
              <a:rPr lang="mi-NZ" sz="1200" dirty="0" err="1"/>
              <a:t>handful</a:t>
            </a:r>
            <a:r>
              <a:rPr lang="mi-NZ" sz="1200" dirty="0"/>
              <a:t> </a:t>
            </a:r>
            <a:r>
              <a:rPr lang="mi-NZ" sz="1200" dirty="0" err="1"/>
              <a:t>of</a:t>
            </a:r>
            <a:r>
              <a:rPr lang="mi-NZ" sz="1200" dirty="0"/>
              <a:t> </a:t>
            </a:r>
            <a:r>
              <a:rPr lang="mi-NZ" sz="1200" dirty="0" err="1"/>
              <a:t>vocabulary</a:t>
            </a:r>
            <a:r>
              <a:rPr lang="mi-NZ" sz="1200" dirty="0"/>
              <a:t> </a:t>
            </a:r>
            <a:r>
              <a:rPr lang="mi-NZ" sz="1200" dirty="0" err="1"/>
              <a:t>items</a:t>
            </a:r>
            <a:r>
              <a:rPr lang="mi-NZ" sz="1200" dirty="0"/>
              <a:t>, or </a:t>
            </a:r>
            <a:r>
              <a:rPr lang="mi-NZ" sz="1200" dirty="0" err="1"/>
              <a:t>small</a:t>
            </a:r>
            <a:r>
              <a:rPr lang="mi-NZ" sz="1200" dirty="0"/>
              <a:t> </a:t>
            </a:r>
            <a:r>
              <a:rPr lang="mi-NZ" sz="1200" dirty="0" err="1"/>
              <a:t>amounts</a:t>
            </a:r>
            <a:r>
              <a:rPr lang="mi-NZ" sz="1200" dirty="0"/>
              <a:t> </a:t>
            </a:r>
            <a:r>
              <a:rPr lang="mi-NZ" sz="1200" dirty="0" err="1"/>
              <a:t>of</a:t>
            </a:r>
            <a:r>
              <a:rPr lang="mi-NZ" sz="1200" dirty="0"/>
              <a:t> </a:t>
            </a:r>
            <a:r>
              <a:rPr lang="mi-NZ" sz="1200" dirty="0" err="1"/>
              <a:t>sociolinguistic</a:t>
            </a:r>
            <a:r>
              <a:rPr lang="mi-NZ" sz="1200" dirty="0"/>
              <a:t> </a:t>
            </a:r>
            <a:r>
              <a:rPr lang="mi-NZ" sz="1200" dirty="0" err="1"/>
              <a:t>information</a:t>
            </a:r>
            <a:r>
              <a:rPr lang="mi-NZ" sz="1200" dirty="0"/>
              <a:t>.</a:t>
            </a:r>
            <a:endParaRPr lang="mi-NZ" b="0" i="0" dirty="0"/>
          </a:p>
          <a:p>
            <a:r>
              <a:rPr lang="mi-NZ" sz="1200" dirty="0"/>
              <a:t>	One </a:t>
            </a:r>
            <a:r>
              <a:rPr lang="mi-NZ" sz="1200" dirty="0" err="1"/>
              <a:t>textbook</a:t>
            </a:r>
            <a:r>
              <a:rPr lang="mi-NZ" sz="1200" dirty="0"/>
              <a:t> </a:t>
            </a:r>
            <a:r>
              <a:rPr lang="mi-NZ" sz="1200" dirty="0" err="1"/>
              <a:t>that</a:t>
            </a:r>
            <a:r>
              <a:rPr lang="mi-NZ" sz="1200" dirty="0"/>
              <a:t> </a:t>
            </a:r>
            <a:r>
              <a:rPr lang="mi-NZ" sz="1200" dirty="0" err="1"/>
              <a:t>we</a:t>
            </a:r>
            <a:r>
              <a:rPr lang="mi-NZ" sz="1200" dirty="0"/>
              <a:t> </a:t>
            </a:r>
            <a:r>
              <a:rPr lang="mi-NZ" sz="1200" dirty="0" err="1"/>
              <a:t>thought</a:t>
            </a:r>
            <a:r>
              <a:rPr lang="mi-NZ" sz="1200" dirty="0"/>
              <a:t> </a:t>
            </a:r>
            <a:r>
              <a:rPr lang="mi-NZ" sz="1200" dirty="0" err="1"/>
              <a:t>looked</a:t>
            </a:r>
            <a:r>
              <a:rPr lang="mi-NZ" sz="1200" dirty="0"/>
              <a:t> </a:t>
            </a:r>
            <a:r>
              <a:rPr lang="mi-NZ" sz="1200" dirty="0" err="1"/>
              <a:t>promising</a:t>
            </a:r>
            <a:r>
              <a:rPr lang="mi-NZ" sz="1200" dirty="0"/>
              <a:t> </a:t>
            </a:r>
            <a:r>
              <a:rPr lang="mi-NZ" sz="1200" dirty="0" err="1"/>
              <a:t>is</a:t>
            </a:r>
            <a:r>
              <a:rPr lang="mi-NZ" sz="1200" dirty="0"/>
              <a:t> </a:t>
            </a:r>
            <a:r>
              <a:rPr lang="mi-NZ" sz="1200" dirty="0" err="1"/>
              <a:t>Burridge</a:t>
            </a:r>
            <a:r>
              <a:rPr lang="mi-NZ" sz="1200" dirty="0"/>
              <a:t> &amp; </a:t>
            </a:r>
            <a:r>
              <a:rPr lang="mi-NZ" sz="1200" dirty="0" err="1"/>
              <a:t>Stebbins</a:t>
            </a:r>
            <a:r>
              <a:rPr lang="mi-NZ" sz="1200" dirty="0"/>
              <a:t>, </a:t>
            </a:r>
            <a:r>
              <a:rPr lang="mi-NZ" sz="1200" i="1" dirty="0"/>
              <a:t>For </a:t>
            </a:r>
            <a:r>
              <a:rPr lang="mi-NZ" sz="1200" i="1" dirty="0" err="1"/>
              <a:t>the</a:t>
            </a:r>
            <a:r>
              <a:rPr lang="mi-NZ" sz="1200" i="1" dirty="0"/>
              <a:t> </a:t>
            </a:r>
            <a:r>
              <a:rPr lang="mi-NZ" sz="1200" i="1" dirty="0" err="1"/>
              <a:t>love</a:t>
            </a:r>
            <a:r>
              <a:rPr lang="mi-NZ" sz="1200" i="1" dirty="0"/>
              <a:t> </a:t>
            </a:r>
            <a:r>
              <a:rPr lang="mi-NZ" sz="1200" i="1" dirty="0" err="1"/>
              <a:t>of</a:t>
            </a:r>
            <a:r>
              <a:rPr lang="mi-NZ" sz="1200" i="1" dirty="0"/>
              <a:t> </a:t>
            </a:r>
            <a:r>
              <a:rPr lang="mi-NZ" sz="1200" i="1" dirty="0" err="1"/>
              <a:t>language</a:t>
            </a:r>
            <a:r>
              <a:rPr lang="mi-NZ" sz="1200" i="1" dirty="0"/>
              <a:t>. </a:t>
            </a:r>
            <a:r>
              <a:rPr lang="mi-NZ" sz="1200" i="0" dirty="0" err="1"/>
              <a:t>The</a:t>
            </a:r>
            <a:r>
              <a:rPr lang="mi-NZ" sz="1200" i="0" dirty="0"/>
              <a:t> </a:t>
            </a:r>
            <a:r>
              <a:rPr lang="mi-NZ" sz="1200" i="0" dirty="0" err="1"/>
              <a:t>authors</a:t>
            </a:r>
            <a:r>
              <a:rPr lang="mi-NZ" sz="1200" i="0" dirty="0"/>
              <a:t>, </a:t>
            </a:r>
            <a:r>
              <a:rPr lang="mi-NZ" sz="1200" i="0" dirty="0" err="1"/>
              <a:t>Kate</a:t>
            </a:r>
            <a:r>
              <a:rPr lang="mi-NZ" sz="1200" i="0" dirty="0"/>
              <a:t> </a:t>
            </a:r>
            <a:r>
              <a:rPr lang="mi-NZ" sz="1200" i="0" dirty="0" err="1"/>
              <a:t>Burridge</a:t>
            </a:r>
            <a:r>
              <a:rPr lang="mi-NZ" sz="1200" i="0" dirty="0"/>
              <a:t> and </a:t>
            </a:r>
            <a:r>
              <a:rPr lang="mi-NZ" sz="1200" i="0" dirty="0" err="1"/>
              <a:t>Tonya</a:t>
            </a:r>
            <a:r>
              <a:rPr lang="mi-NZ" sz="1200" i="0" dirty="0"/>
              <a:t> </a:t>
            </a:r>
            <a:r>
              <a:rPr lang="mi-NZ" sz="1200" i="0" dirty="0" err="1"/>
              <a:t>Stebbins</a:t>
            </a:r>
            <a:r>
              <a:rPr lang="mi-NZ" sz="1200" i="0" dirty="0"/>
              <a:t> are </a:t>
            </a:r>
            <a:r>
              <a:rPr lang="mi-NZ" sz="1200" i="0" dirty="0" err="1"/>
              <a:t>Australian</a:t>
            </a:r>
            <a:r>
              <a:rPr lang="mi-NZ" sz="1200" i="0" dirty="0"/>
              <a:t> </a:t>
            </a:r>
            <a:r>
              <a:rPr lang="mi-NZ" sz="1200" i="0" dirty="0" err="1"/>
              <a:t>linguists</a:t>
            </a:r>
            <a:r>
              <a:rPr lang="mi-NZ" sz="1200" i="0" dirty="0"/>
              <a:t>. </a:t>
            </a:r>
            <a:r>
              <a:rPr lang="mi-NZ" sz="1200" dirty="0"/>
              <a:t>Te reo Māori </a:t>
            </a:r>
            <a:r>
              <a:rPr lang="mi-NZ" sz="1200" dirty="0" err="1"/>
              <a:t>is</a:t>
            </a:r>
            <a:r>
              <a:rPr lang="mi-NZ" sz="1200" dirty="0"/>
              <a:t> one </a:t>
            </a:r>
            <a:r>
              <a:rPr lang="mi-NZ" sz="1200" dirty="0" err="1"/>
              <a:t>of</a:t>
            </a:r>
            <a:r>
              <a:rPr lang="mi-NZ" sz="1200" dirty="0"/>
              <a:t> 9 </a:t>
            </a:r>
            <a:r>
              <a:rPr lang="mi-NZ" sz="1200" dirty="0" err="1"/>
              <a:t>case</a:t>
            </a:r>
            <a:r>
              <a:rPr lang="mi-NZ" sz="1200" dirty="0"/>
              <a:t> </a:t>
            </a:r>
            <a:r>
              <a:rPr lang="mi-NZ" sz="1200" dirty="0" err="1"/>
              <a:t>study</a:t>
            </a:r>
            <a:r>
              <a:rPr lang="mi-NZ" sz="1200" dirty="0"/>
              <a:t> </a:t>
            </a:r>
            <a:r>
              <a:rPr lang="mi-NZ" sz="1200" dirty="0" err="1"/>
              <a:t>languages</a:t>
            </a:r>
            <a:r>
              <a:rPr lang="mi-NZ" sz="1200" dirty="0"/>
              <a:t> </a:t>
            </a:r>
            <a:r>
              <a:rPr lang="mi-NZ" sz="1200" dirty="0" err="1"/>
              <a:t>included</a:t>
            </a:r>
            <a:r>
              <a:rPr lang="mi-NZ" sz="1200" dirty="0"/>
              <a:t> </a:t>
            </a:r>
            <a:r>
              <a:rPr lang="mi-NZ" sz="1200" dirty="0" err="1"/>
              <a:t>in</a:t>
            </a:r>
            <a:r>
              <a:rPr lang="mi-NZ" sz="1200" dirty="0"/>
              <a:t> </a:t>
            </a:r>
            <a:r>
              <a:rPr lang="mi-NZ" sz="1200" dirty="0" err="1"/>
              <a:t>the</a:t>
            </a:r>
            <a:r>
              <a:rPr lang="mi-NZ" sz="1200" dirty="0"/>
              <a:t> </a:t>
            </a:r>
            <a:r>
              <a:rPr lang="mi-NZ" sz="1200" dirty="0" err="1"/>
              <a:t>textbook</a:t>
            </a:r>
            <a:endParaRPr lang="mi-NZ" sz="1200" dirty="0"/>
          </a:p>
          <a:p>
            <a:r>
              <a:rPr lang="mi-NZ" sz="1200" dirty="0"/>
              <a:t>	</a:t>
            </a:r>
            <a:r>
              <a:rPr lang="mi-NZ" sz="1200" dirty="0" err="1"/>
              <a:t>The</a:t>
            </a:r>
            <a:r>
              <a:rPr lang="mi-NZ" sz="1200" dirty="0"/>
              <a:t> </a:t>
            </a:r>
            <a:r>
              <a:rPr lang="mi-NZ" sz="1200" dirty="0" err="1"/>
              <a:t>language</a:t>
            </a:r>
            <a:r>
              <a:rPr lang="mi-NZ" sz="1200" dirty="0"/>
              <a:t> </a:t>
            </a:r>
            <a:r>
              <a:rPr lang="mi-NZ" sz="1200" dirty="0" err="1"/>
              <a:t>is</a:t>
            </a:r>
            <a:r>
              <a:rPr lang="mi-NZ" sz="1200" dirty="0"/>
              <a:t> </a:t>
            </a:r>
            <a:r>
              <a:rPr lang="mi-NZ" sz="1200" dirty="0" err="1"/>
              <a:t>introduced</a:t>
            </a:r>
            <a:r>
              <a:rPr lang="mi-NZ" sz="1200" dirty="0"/>
              <a:t> </a:t>
            </a:r>
            <a:r>
              <a:rPr lang="mi-NZ" sz="1200" dirty="0" err="1"/>
              <a:t>with</a:t>
            </a:r>
            <a:r>
              <a:rPr lang="mi-NZ" sz="1200" dirty="0"/>
              <a:t> </a:t>
            </a:r>
            <a:r>
              <a:rPr lang="mi-NZ" sz="1200" dirty="0" err="1"/>
              <a:t>some</a:t>
            </a:r>
            <a:r>
              <a:rPr lang="mi-NZ" sz="1200" dirty="0"/>
              <a:t> </a:t>
            </a:r>
            <a:r>
              <a:rPr lang="mi-NZ" sz="1200" dirty="0" err="1"/>
              <a:t>sociolinguistic</a:t>
            </a:r>
            <a:r>
              <a:rPr lang="mi-NZ" sz="1200" dirty="0"/>
              <a:t> </a:t>
            </a:r>
            <a:r>
              <a:rPr lang="mi-NZ" sz="1200" dirty="0" err="1"/>
              <a:t>content</a:t>
            </a:r>
            <a:r>
              <a:rPr lang="mi-NZ" sz="1200" dirty="0"/>
              <a:t> </a:t>
            </a:r>
            <a:r>
              <a:rPr lang="mi-NZ" sz="1200" dirty="0" err="1"/>
              <a:t>in</a:t>
            </a:r>
            <a:r>
              <a:rPr lang="mi-NZ" sz="1200" dirty="0"/>
              <a:t> a one-</a:t>
            </a:r>
            <a:r>
              <a:rPr lang="mi-NZ" sz="1200" dirty="0" err="1"/>
              <a:t>page</a:t>
            </a:r>
            <a:r>
              <a:rPr lang="mi-NZ" sz="1200" dirty="0"/>
              <a:t> </a:t>
            </a:r>
            <a:r>
              <a:rPr lang="mi-NZ" sz="1200" dirty="0" err="1"/>
              <a:t>introduction</a:t>
            </a:r>
            <a:r>
              <a:rPr lang="mi-NZ" sz="1200" dirty="0"/>
              <a:t>. And </a:t>
            </a:r>
            <a:r>
              <a:rPr lang="mi-NZ" sz="1200" dirty="0" err="1"/>
              <a:t>in</a:t>
            </a:r>
            <a:r>
              <a:rPr lang="mi-NZ" sz="1200" dirty="0"/>
              <a:t> </a:t>
            </a:r>
            <a:r>
              <a:rPr lang="mi-NZ" sz="1200" dirty="0" err="1"/>
              <a:t>the</a:t>
            </a:r>
            <a:r>
              <a:rPr lang="mi-NZ" sz="1200" dirty="0"/>
              <a:t> </a:t>
            </a:r>
            <a:r>
              <a:rPr lang="mi-NZ" sz="1200" dirty="0" err="1"/>
              <a:t>index</a:t>
            </a:r>
            <a:r>
              <a:rPr lang="mi-NZ" sz="1200" dirty="0"/>
              <a:t>, </a:t>
            </a:r>
            <a:r>
              <a:rPr lang="mi-NZ" sz="1200" dirty="0" err="1"/>
              <a:t>there</a:t>
            </a:r>
            <a:r>
              <a:rPr lang="mi-NZ" sz="1200" dirty="0"/>
              <a:t> are </a:t>
            </a:r>
            <a:r>
              <a:rPr lang="mi-NZ" sz="1200" dirty="0" err="1"/>
              <a:t>references</a:t>
            </a:r>
            <a:r>
              <a:rPr lang="mi-NZ" sz="1200" dirty="0"/>
              <a:t> to </a:t>
            </a:r>
            <a:r>
              <a:rPr lang="mi-NZ" sz="1200" dirty="0" err="1"/>
              <a:t>topics</a:t>
            </a:r>
            <a:r>
              <a:rPr lang="mi-NZ" sz="1200" dirty="0"/>
              <a:t> </a:t>
            </a:r>
            <a:r>
              <a:rPr lang="mi-NZ" sz="1200" dirty="0" err="1"/>
              <a:t>about</a:t>
            </a:r>
            <a:r>
              <a:rPr lang="mi-NZ" sz="1200" dirty="0"/>
              <a:t> </a:t>
            </a:r>
            <a:r>
              <a:rPr lang="mi-NZ" sz="1200" dirty="0" err="1"/>
              <a:t>sociolinguistics</a:t>
            </a:r>
            <a:r>
              <a:rPr lang="mi-NZ" sz="1200" dirty="0"/>
              <a:t>, </a:t>
            </a:r>
            <a:r>
              <a:rPr lang="mi-NZ" sz="1200" dirty="0" err="1"/>
              <a:t>the</a:t>
            </a:r>
            <a:r>
              <a:rPr lang="mi-NZ" sz="1200" dirty="0"/>
              <a:t> </a:t>
            </a:r>
            <a:r>
              <a:rPr lang="mi-NZ" sz="1200" dirty="0" err="1"/>
              <a:t>lexicon</a:t>
            </a:r>
            <a:r>
              <a:rPr lang="mi-NZ" sz="1200" dirty="0"/>
              <a:t>, </a:t>
            </a:r>
            <a:r>
              <a:rPr lang="mi-NZ" sz="1200" dirty="0" err="1"/>
              <a:t>phonology</a:t>
            </a:r>
            <a:r>
              <a:rPr lang="mi-NZ" sz="1200" dirty="0"/>
              <a:t>, </a:t>
            </a:r>
            <a:r>
              <a:rPr lang="mi-NZ" sz="1200" dirty="0" err="1"/>
              <a:t>morphology</a:t>
            </a:r>
            <a:r>
              <a:rPr lang="mi-NZ" sz="1200" dirty="0"/>
              <a:t> and </a:t>
            </a:r>
            <a:r>
              <a:rPr lang="mi-NZ" sz="1200" dirty="0" err="1"/>
              <a:t>syntax</a:t>
            </a:r>
            <a:r>
              <a:rPr lang="mi-NZ" sz="1200" dirty="0"/>
              <a:t>. </a:t>
            </a:r>
            <a:r>
              <a:rPr lang="mi-NZ" sz="1200" dirty="0" err="1"/>
              <a:t>On</a:t>
            </a:r>
            <a:r>
              <a:rPr lang="mi-NZ" sz="1200" dirty="0"/>
              <a:t> </a:t>
            </a:r>
            <a:r>
              <a:rPr lang="mi-NZ" sz="1200" dirty="0" err="1"/>
              <a:t>the</a:t>
            </a:r>
            <a:r>
              <a:rPr lang="mi-NZ" sz="1200" dirty="0"/>
              <a:t> </a:t>
            </a:r>
            <a:r>
              <a:rPr lang="mi-NZ" sz="1200" dirty="0" err="1"/>
              <a:t>surface</a:t>
            </a:r>
            <a:r>
              <a:rPr lang="mi-NZ" sz="1200" dirty="0"/>
              <a:t>, </a:t>
            </a:r>
            <a:r>
              <a:rPr lang="mi-NZ" sz="1200" dirty="0" err="1"/>
              <a:t>it</a:t>
            </a:r>
            <a:r>
              <a:rPr lang="mi-NZ" sz="1200" dirty="0"/>
              <a:t> </a:t>
            </a:r>
            <a:r>
              <a:rPr lang="mi-NZ" sz="1200" dirty="0" err="1"/>
              <a:t>looks</a:t>
            </a:r>
            <a:r>
              <a:rPr lang="mi-NZ" sz="1200" dirty="0"/>
              <a:t> </a:t>
            </a:r>
            <a:r>
              <a:rPr lang="mi-NZ" sz="1200" dirty="0" err="1"/>
              <a:t>like</a:t>
            </a:r>
            <a:r>
              <a:rPr lang="mi-NZ" sz="1200" dirty="0"/>
              <a:t> a </a:t>
            </a:r>
            <a:r>
              <a:rPr lang="mi-NZ" sz="1200" dirty="0" err="1"/>
              <a:t>good</a:t>
            </a:r>
            <a:r>
              <a:rPr lang="mi-NZ" sz="1200" dirty="0"/>
              <a:t> </a:t>
            </a:r>
            <a:r>
              <a:rPr lang="mi-NZ" sz="1200" dirty="0" err="1"/>
              <a:t>source</a:t>
            </a:r>
            <a:r>
              <a:rPr lang="mi-NZ" sz="1200" dirty="0"/>
              <a:t> </a:t>
            </a:r>
            <a:r>
              <a:rPr lang="mi-NZ" sz="1200" dirty="0" err="1"/>
              <a:t>of</a:t>
            </a:r>
            <a:r>
              <a:rPr lang="mi-NZ" sz="1200" dirty="0"/>
              <a:t> </a:t>
            </a:r>
            <a:r>
              <a:rPr lang="mi-NZ" sz="1200" dirty="0" err="1"/>
              <a:t>teaching</a:t>
            </a:r>
            <a:r>
              <a:rPr lang="mi-NZ" sz="1200" dirty="0"/>
              <a:t> </a:t>
            </a:r>
            <a:r>
              <a:rPr lang="mi-NZ" sz="1200" dirty="0" err="1"/>
              <a:t>material</a:t>
            </a:r>
            <a:r>
              <a:rPr lang="mi-NZ" sz="1200" dirty="0"/>
              <a:t>. </a:t>
            </a:r>
          </a:p>
        </p:txBody>
      </p:sp>
      <p:sp>
        <p:nvSpPr>
          <p:cNvPr id="4" name="Slide Number Placeholder 3"/>
          <p:cNvSpPr>
            <a:spLocks noGrp="1"/>
          </p:cNvSpPr>
          <p:nvPr>
            <p:ph type="sldNum" sz="quarter" idx="5"/>
          </p:nvPr>
        </p:nvSpPr>
        <p:spPr/>
        <p:txBody>
          <a:bodyPr/>
          <a:lstStyle/>
          <a:p>
            <a:fld id="{AD4BC9C3-86E6-4D42-B4B7-69D37E14A011}" type="slidenum">
              <a:rPr lang="en-NZ" smtClean="0"/>
              <a:t>2</a:t>
            </a:fld>
            <a:endParaRPr lang="en-NZ"/>
          </a:p>
        </p:txBody>
      </p:sp>
    </p:spTree>
    <p:extLst>
      <p:ext uri="{BB962C8B-B14F-4D97-AF65-F5344CB8AC3E}">
        <p14:creationId xmlns:p14="http://schemas.microsoft.com/office/powerpoint/2010/main" val="138170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Once</a:t>
            </a:r>
            <a:r>
              <a:rPr lang="mi-NZ" dirty="0"/>
              <a:t> </a:t>
            </a:r>
            <a:r>
              <a:rPr lang="mi-NZ" dirty="0" err="1"/>
              <a:t>we</a:t>
            </a:r>
            <a:r>
              <a:rPr lang="mi-NZ" dirty="0"/>
              <a:t> </a:t>
            </a:r>
            <a:r>
              <a:rPr lang="mi-NZ" dirty="0" err="1"/>
              <a:t>started</a:t>
            </a:r>
            <a:r>
              <a:rPr lang="mi-NZ" dirty="0"/>
              <a:t> </a:t>
            </a:r>
            <a:r>
              <a:rPr lang="mi-NZ" dirty="0" err="1"/>
              <a:t>looking</a:t>
            </a:r>
            <a:r>
              <a:rPr lang="mi-NZ" dirty="0"/>
              <a:t> </a:t>
            </a:r>
            <a:r>
              <a:rPr lang="mi-NZ" dirty="0" err="1"/>
              <a:t>into</a:t>
            </a:r>
            <a:r>
              <a:rPr lang="mi-NZ" dirty="0"/>
              <a:t> </a:t>
            </a:r>
            <a:r>
              <a:rPr lang="mi-NZ" dirty="0" err="1"/>
              <a:t>Burridge</a:t>
            </a:r>
            <a:r>
              <a:rPr lang="mi-NZ" dirty="0"/>
              <a:t> &amp; </a:t>
            </a:r>
            <a:r>
              <a:rPr lang="mi-NZ" dirty="0" err="1"/>
              <a:t>Stebbins</a:t>
            </a:r>
            <a:r>
              <a:rPr lang="mi-NZ" dirty="0"/>
              <a:t> </a:t>
            </a:r>
            <a:r>
              <a:rPr lang="mi-NZ" dirty="0" err="1"/>
              <a:t>work</a:t>
            </a:r>
            <a:r>
              <a:rPr lang="mi-NZ" dirty="0"/>
              <a:t>, </a:t>
            </a:r>
            <a:r>
              <a:rPr lang="mi-NZ" dirty="0" err="1"/>
              <a:t>we</a:t>
            </a:r>
            <a:r>
              <a:rPr lang="mi-NZ" dirty="0"/>
              <a:t> </a:t>
            </a:r>
            <a:r>
              <a:rPr lang="mi-NZ" dirty="0" err="1"/>
              <a:t>encountered</a:t>
            </a:r>
            <a:r>
              <a:rPr lang="mi-NZ" dirty="0"/>
              <a:t> </a:t>
            </a:r>
            <a:r>
              <a:rPr lang="mi-NZ" dirty="0" err="1"/>
              <a:t>some</a:t>
            </a:r>
            <a:r>
              <a:rPr lang="mi-NZ" dirty="0"/>
              <a:t> </a:t>
            </a:r>
            <a:r>
              <a:rPr lang="mi-NZ" dirty="0" err="1"/>
              <a:t>problems</a:t>
            </a:r>
            <a:r>
              <a:rPr lang="mi-NZ" dirty="0"/>
              <a:t>.</a:t>
            </a:r>
          </a:p>
          <a:p>
            <a:endParaRPr lang="mi-NZ" dirty="0"/>
          </a:p>
          <a:p>
            <a:r>
              <a:rPr lang="mi-NZ" dirty="0" err="1"/>
              <a:t>In</a:t>
            </a:r>
            <a:r>
              <a:rPr lang="mi-NZ" dirty="0"/>
              <a:t> </a:t>
            </a:r>
            <a:r>
              <a:rPr lang="mi-NZ" dirty="0" err="1"/>
              <a:t>their</a:t>
            </a:r>
            <a:r>
              <a:rPr lang="mi-NZ" dirty="0"/>
              <a:t> </a:t>
            </a:r>
            <a:r>
              <a:rPr lang="mi-NZ" dirty="0" err="1"/>
              <a:t>introduction</a:t>
            </a:r>
            <a:r>
              <a:rPr lang="mi-NZ" dirty="0"/>
              <a:t> to te reo Māori, </a:t>
            </a:r>
            <a:r>
              <a:rPr lang="mi-NZ" dirty="0" err="1"/>
              <a:t>the</a:t>
            </a:r>
            <a:r>
              <a:rPr lang="mi-NZ" dirty="0"/>
              <a:t> </a:t>
            </a:r>
            <a:r>
              <a:rPr lang="mi-NZ" dirty="0" err="1"/>
              <a:t>authors</a:t>
            </a:r>
            <a:r>
              <a:rPr lang="mi-NZ" dirty="0"/>
              <a:t> </a:t>
            </a:r>
            <a:r>
              <a:rPr lang="mi-NZ" dirty="0" err="1"/>
              <a:t>explain</a:t>
            </a:r>
            <a:r>
              <a:rPr lang="mi-NZ" dirty="0"/>
              <a:t> </a:t>
            </a:r>
            <a:r>
              <a:rPr lang="mi-NZ" dirty="0" err="1"/>
              <a:t>how</a:t>
            </a:r>
            <a:r>
              <a:rPr lang="mi-NZ" dirty="0"/>
              <a:t> NZE </a:t>
            </a:r>
            <a:r>
              <a:rPr lang="mi-NZ" dirty="0" err="1"/>
              <a:t>uses</a:t>
            </a:r>
            <a:r>
              <a:rPr lang="mi-NZ" dirty="0"/>
              <a:t> </a:t>
            </a:r>
            <a:r>
              <a:rPr lang="mi-NZ" dirty="0" err="1"/>
              <a:t>quite</a:t>
            </a:r>
            <a:r>
              <a:rPr lang="mi-NZ" dirty="0"/>
              <a:t> a </a:t>
            </a:r>
            <a:r>
              <a:rPr lang="mi-NZ" dirty="0" err="1"/>
              <a:t>lot</a:t>
            </a:r>
            <a:r>
              <a:rPr lang="mi-NZ" dirty="0"/>
              <a:t> </a:t>
            </a:r>
            <a:r>
              <a:rPr lang="mi-NZ" dirty="0" err="1"/>
              <a:t>of</a:t>
            </a:r>
            <a:r>
              <a:rPr lang="mi-NZ" dirty="0"/>
              <a:t> Māori </a:t>
            </a:r>
            <a:r>
              <a:rPr lang="mi-NZ" dirty="0" err="1"/>
              <a:t>vocabulary</a:t>
            </a:r>
            <a:r>
              <a:rPr lang="mi-NZ" dirty="0"/>
              <a:t>, </a:t>
            </a:r>
            <a:r>
              <a:rPr lang="mi-NZ" dirty="0" err="1"/>
              <a:t>mentioning</a:t>
            </a:r>
            <a:r>
              <a:rPr lang="mi-NZ" dirty="0"/>
              <a:t> </a:t>
            </a:r>
            <a:r>
              <a:rPr lang="en-NZ" sz="1200" dirty="0">
                <a:cs typeface="Times New Roman" panose="02020603050405020304" pitchFamily="18" charset="0"/>
              </a:rPr>
              <a:t>for names of places, people, organisations, words relating to sociocultural concepts and objects, names of flora and fauna</a:t>
            </a:r>
          </a:p>
          <a:p>
            <a:endParaRPr lang="en-NZ" sz="1200" dirty="0">
              <a:cs typeface="Times New Roman" panose="02020603050405020304" pitchFamily="18" charset="0"/>
            </a:endParaRPr>
          </a:p>
          <a:p>
            <a:r>
              <a:rPr lang="en-NZ" sz="1200" dirty="0">
                <a:cs typeface="Times New Roman" panose="02020603050405020304" pitchFamily="18" charset="0"/>
              </a:rPr>
              <a:t>But then they say that </a:t>
            </a:r>
            <a:r>
              <a:rPr lang="en-NZ" sz="1200" i="1" dirty="0">
                <a:cs typeface="Times New Roman" panose="02020603050405020304" pitchFamily="18" charset="0"/>
              </a:rPr>
              <a:t>kiwi </a:t>
            </a:r>
            <a:r>
              <a:rPr lang="en-NZ" sz="1200" i="0" dirty="0">
                <a:cs typeface="Times New Roman" panose="02020603050405020304" pitchFamily="18" charset="0"/>
              </a:rPr>
              <a:t>is not one of these. Except it is! We don’t have a word of English origin for the bird... </a:t>
            </a:r>
          </a:p>
          <a:p>
            <a:endParaRPr lang="en-NZ" sz="1200" i="0" dirty="0">
              <a:cs typeface="Times New Roman" panose="02020603050405020304" pitchFamily="18" charset="0"/>
            </a:endParaRPr>
          </a:p>
          <a:p>
            <a:r>
              <a:rPr lang="en-NZ" sz="1200" i="0" dirty="0">
                <a:cs typeface="Times New Roman" panose="02020603050405020304" pitchFamily="18" charset="0"/>
              </a:rPr>
              <a:t>Later, they talk about word formation processes, and explain that in te </a:t>
            </a:r>
            <a:r>
              <a:rPr lang="en-NZ" sz="1200" i="0" dirty="0" err="1">
                <a:cs typeface="Times New Roman" panose="02020603050405020304" pitchFamily="18" charset="0"/>
              </a:rPr>
              <a:t>reo</a:t>
            </a:r>
            <a:r>
              <a:rPr lang="en-NZ" sz="1200" i="0" dirty="0">
                <a:cs typeface="Times New Roman" panose="02020603050405020304" pitchFamily="18" charset="0"/>
              </a:rPr>
              <a:t> Māori, there is an agentive prefix </a:t>
            </a:r>
            <a:r>
              <a:rPr lang="en-NZ" sz="1200" i="1" dirty="0">
                <a:cs typeface="Times New Roman" panose="02020603050405020304" pitchFamily="18" charset="0"/>
              </a:rPr>
              <a:t>kai-</a:t>
            </a:r>
            <a:endParaRPr lang="en-NZ" sz="1200" i="0" dirty="0">
              <a:cs typeface="Times New Roman" panose="02020603050405020304" pitchFamily="18" charset="0"/>
            </a:endParaRPr>
          </a:p>
          <a:p>
            <a:r>
              <a:rPr lang="en-NZ" sz="1200" i="0" dirty="0">
                <a:cs typeface="Times New Roman" panose="02020603050405020304" pitchFamily="18" charset="0"/>
              </a:rPr>
              <a:t>They give examples of </a:t>
            </a:r>
            <a:r>
              <a:rPr lang="en-NZ" sz="1200" i="0" dirty="0" err="1">
                <a:cs typeface="Times New Roman" panose="02020603050405020304" pitchFamily="18" charset="0"/>
              </a:rPr>
              <a:t>ako</a:t>
            </a:r>
            <a:r>
              <a:rPr lang="en-NZ" sz="1200" i="0" dirty="0">
                <a:cs typeface="Times New Roman" panose="02020603050405020304" pitchFamily="18" charset="0"/>
              </a:rPr>
              <a:t>, </a:t>
            </a:r>
            <a:r>
              <a:rPr lang="en-NZ" sz="1200" i="0" dirty="0" err="1">
                <a:cs typeface="Times New Roman" panose="02020603050405020304" pitchFamily="18" charset="0"/>
              </a:rPr>
              <a:t>kaiako</a:t>
            </a:r>
            <a:r>
              <a:rPr lang="en-NZ" sz="1200" i="0" dirty="0">
                <a:cs typeface="Times New Roman" panose="02020603050405020304" pitchFamily="18" charset="0"/>
              </a:rPr>
              <a:t>; mahi, </a:t>
            </a:r>
            <a:r>
              <a:rPr lang="en-NZ" sz="1200" i="0" dirty="0" err="1">
                <a:cs typeface="Times New Roman" panose="02020603050405020304" pitchFamily="18" charset="0"/>
              </a:rPr>
              <a:t>kaimahi</a:t>
            </a:r>
            <a:r>
              <a:rPr lang="en-NZ" sz="1200" i="0" dirty="0">
                <a:cs typeface="Times New Roman" panose="02020603050405020304" pitchFamily="18" charset="0"/>
              </a:rPr>
              <a:t>, and then this word </a:t>
            </a:r>
            <a:r>
              <a:rPr lang="en-NZ" sz="1200" i="0" dirty="0" err="1">
                <a:cs typeface="Times New Roman" panose="02020603050405020304" pitchFamily="18" charset="0"/>
              </a:rPr>
              <a:t>kārero</a:t>
            </a:r>
            <a:r>
              <a:rPr lang="en-NZ" sz="1200" i="0" dirty="0">
                <a:cs typeface="Times New Roman" panose="02020603050405020304" pitchFamily="18" charset="0"/>
              </a:rPr>
              <a:t>, and its kai- form, </a:t>
            </a:r>
            <a:r>
              <a:rPr lang="en-NZ" sz="1200" i="0" dirty="0" err="1">
                <a:cs typeface="Times New Roman" panose="02020603050405020304" pitchFamily="18" charset="0"/>
              </a:rPr>
              <a:t>kaikārero</a:t>
            </a:r>
            <a:r>
              <a:rPr lang="en-NZ" sz="1200" i="0" dirty="0">
                <a:cs typeface="Times New Roman" panose="02020603050405020304" pitchFamily="18" charset="0"/>
              </a:rPr>
              <a:t>. </a:t>
            </a:r>
            <a:endParaRPr lang="en-NZ" dirty="0"/>
          </a:p>
        </p:txBody>
      </p:sp>
      <p:sp>
        <p:nvSpPr>
          <p:cNvPr id="4" name="Slide Number Placeholder 3"/>
          <p:cNvSpPr>
            <a:spLocks noGrp="1"/>
          </p:cNvSpPr>
          <p:nvPr>
            <p:ph type="sldNum" sz="quarter" idx="5"/>
          </p:nvPr>
        </p:nvSpPr>
        <p:spPr/>
        <p:txBody>
          <a:bodyPr/>
          <a:lstStyle/>
          <a:p>
            <a:fld id="{AD4BC9C3-86E6-4D42-B4B7-69D37E14A011}" type="slidenum">
              <a:rPr lang="en-NZ" smtClean="0"/>
              <a:t>3</a:t>
            </a:fld>
            <a:endParaRPr lang="en-NZ"/>
          </a:p>
        </p:txBody>
      </p:sp>
    </p:spTree>
    <p:extLst>
      <p:ext uri="{BB962C8B-B14F-4D97-AF65-F5344CB8AC3E}">
        <p14:creationId xmlns:p14="http://schemas.microsoft.com/office/powerpoint/2010/main" val="3224770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spcBef>
                <a:spcPts val="600"/>
              </a:spcBef>
            </a:pPr>
            <a:r>
              <a:rPr lang="mi-NZ" sz="1200" dirty="0" err="1">
                <a:cs typeface="Times New Roman" panose="02020603050405020304" pitchFamily="18" charset="0"/>
              </a:rPr>
              <a:t>In</a:t>
            </a:r>
            <a:r>
              <a:rPr lang="mi-NZ" sz="1200" dirty="0">
                <a:cs typeface="Times New Roman" panose="02020603050405020304" pitchFamily="18" charset="0"/>
              </a:rPr>
              <a:t> a </a:t>
            </a:r>
            <a:r>
              <a:rPr lang="mi-NZ" sz="1200" dirty="0" err="1">
                <a:cs typeface="Times New Roman" panose="02020603050405020304" pitchFamily="18" charset="0"/>
              </a:rPr>
              <a:t>section</a:t>
            </a:r>
            <a:r>
              <a:rPr lang="mi-NZ" sz="1200" dirty="0">
                <a:cs typeface="Times New Roman" panose="02020603050405020304" pitchFamily="18" charset="0"/>
              </a:rPr>
              <a:t> </a:t>
            </a:r>
            <a:r>
              <a:rPr lang="mi-NZ" sz="1200" dirty="0" err="1">
                <a:cs typeface="Times New Roman" panose="02020603050405020304" pitchFamily="18" charset="0"/>
              </a:rPr>
              <a:t>that</a:t>
            </a:r>
            <a:r>
              <a:rPr lang="mi-NZ" sz="1200" dirty="0">
                <a:cs typeface="Times New Roman" panose="02020603050405020304" pitchFamily="18" charset="0"/>
              </a:rPr>
              <a:t> </a:t>
            </a:r>
            <a:r>
              <a:rPr lang="mi-NZ" sz="1200" dirty="0" err="1">
                <a:cs typeface="Times New Roman" panose="02020603050405020304" pitchFamily="18" charset="0"/>
              </a:rPr>
              <a:t>talks</a:t>
            </a:r>
            <a:r>
              <a:rPr lang="mi-NZ" sz="1200" dirty="0">
                <a:cs typeface="Times New Roman" panose="02020603050405020304" pitchFamily="18" charset="0"/>
              </a:rPr>
              <a:t> </a:t>
            </a:r>
            <a:r>
              <a:rPr lang="mi-NZ" sz="1200" dirty="0" err="1">
                <a:cs typeface="Times New Roman" panose="02020603050405020304" pitchFamily="18" charset="0"/>
              </a:rPr>
              <a:t>about</a:t>
            </a:r>
            <a:r>
              <a:rPr lang="mi-NZ" sz="1200" dirty="0">
                <a:cs typeface="Times New Roman" panose="02020603050405020304" pitchFamily="18" charset="0"/>
              </a:rPr>
              <a:t> </a:t>
            </a:r>
            <a:r>
              <a:rPr lang="mi-NZ" sz="1200" dirty="0" err="1">
                <a:cs typeface="Times New Roman" panose="02020603050405020304" pitchFamily="18" charset="0"/>
              </a:rPr>
              <a:t>phonological</a:t>
            </a:r>
            <a:r>
              <a:rPr lang="mi-NZ" sz="1200" dirty="0">
                <a:cs typeface="Times New Roman" panose="02020603050405020304" pitchFamily="18" charset="0"/>
              </a:rPr>
              <a:t> </a:t>
            </a:r>
            <a:r>
              <a:rPr lang="mi-NZ" sz="1200" dirty="0" err="1">
                <a:cs typeface="Times New Roman" panose="02020603050405020304" pitchFamily="18" charset="0"/>
              </a:rPr>
              <a:t>processes</a:t>
            </a:r>
            <a:r>
              <a:rPr lang="mi-NZ" sz="1200" dirty="0">
                <a:cs typeface="Times New Roman" panose="02020603050405020304" pitchFamily="18" charset="0"/>
              </a:rPr>
              <a:t>, Māori </a:t>
            </a:r>
            <a:r>
              <a:rPr lang="mi-NZ" sz="1200" dirty="0" err="1">
                <a:cs typeface="Times New Roman" panose="02020603050405020304" pitchFamily="18" charset="0"/>
              </a:rPr>
              <a:t>is</a:t>
            </a:r>
            <a:r>
              <a:rPr lang="mi-NZ" sz="1200" dirty="0">
                <a:cs typeface="Times New Roman" panose="02020603050405020304" pitchFamily="18" charset="0"/>
              </a:rPr>
              <a:t> </a:t>
            </a:r>
            <a:r>
              <a:rPr lang="mi-NZ" sz="1200" dirty="0" err="1">
                <a:cs typeface="Times New Roman" panose="02020603050405020304" pitchFamily="18" charset="0"/>
              </a:rPr>
              <a:t>likened</a:t>
            </a:r>
            <a:r>
              <a:rPr lang="mi-NZ" sz="1200" dirty="0">
                <a:cs typeface="Times New Roman" panose="02020603050405020304" pitchFamily="18" charset="0"/>
              </a:rPr>
              <a:t> to </a:t>
            </a:r>
            <a:r>
              <a:rPr lang="mi-NZ" sz="1200" dirty="0" err="1">
                <a:cs typeface="Times New Roman" panose="02020603050405020304" pitchFamily="18" charset="0"/>
              </a:rPr>
              <a:t>French</a:t>
            </a:r>
            <a:r>
              <a:rPr lang="mi-NZ" sz="1200" dirty="0">
                <a:cs typeface="Times New Roman" panose="02020603050405020304" pitchFamily="18" charset="0"/>
              </a:rPr>
              <a:t>. </a:t>
            </a:r>
            <a:r>
              <a:rPr lang="mi-NZ" sz="1200" dirty="0" err="1">
                <a:cs typeface="Times New Roman" panose="02020603050405020304" pitchFamily="18" charset="0"/>
              </a:rPr>
              <a:t>The</a:t>
            </a:r>
            <a:r>
              <a:rPr lang="mi-NZ" sz="1200" dirty="0">
                <a:cs typeface="Times New Roman" panose="02020603050405020304" pitchFamily="18" charset="0"/>
              </a:rPr>
              <a:t> </a:t>
            </a:r>
            <a:r>
              <a:rPr lang="mi-NZ" sz="1200" dirty="0" err="1">
                <a:cs typeface="Times New Roman" panose="02020603050405020304" pitchFamily="18" charset="0"/>
              </a:rPr>
              <a:t>authors</a:t>
            </a:r>
            <a:r>
              <a:rPr lang="mi-NZ" sz="1200" dirty="0">
                <a:cs typeface="Times New Roman" panose="02020603050405020304" pitchFamily="18" charset="0"/>
              </a:rPr>
              <a:t> </a:t>
            </a:r>
            <a:r>
              <a:rPr lang="mi-NZ" sz="1200" dirty="0" err="1">
                <a:cs typeface="Times New Roman" panose="02020603050405020304" pitchFamily="18" charset="0"/>
              </a:rPr>
              <a:t>write</a:t>
            </a:r>
            <a:r>
              <a:rPr lang="mi-NZ" sz="1200" dirty="0">
                <a:cs typeface="Times New Roman" panose="02020603050405020304" pitchFamily="18" charset="0"/>
              </a:rPr>
              <a:t>: Māori </a:t>
            </a:r>
            <a:r>
              <a:rPr lang="mi-NZ" sz="1200" dirty="0" err="1">
                <a:cs typeface="Times New Roman" panose="02020603050405020304" pitchFamily="18" charset="0"/>
              </a:rPr>
              <a:t>also</a:t>
            </a:r>
            <a:r>
              <a:rPr lang="mi-NZ" sz="1200" dirty="0">
                <a:cs typeface="Times New Roman" panose="02020603050405020304" pitchFamily="18" charset="0"/>
              </a:rPr>
              <a:t> </a:t>
            </a:r>
            <a:r>
              <a:rPr lang="mi-NZ" sz="1200" dirty="0" err="1">
                <a:cs typeface="Times New Roman" panose="02020603050405020304" pitchFamily="18" charset="0"/>
              </a:rPr>
              <a:t>shows</a:t>
            </a:r>
            <a:r>
              <a:rPr lang="mi-NZ" sz="1200" dirty="0">
                <a:cs typeface="Times New Roman" panose="02020603050405020304" pitchFamily="18" charset="0"/>
              </a:rPr>
              <a:t> </a:t>
            </a:r>
            <a:r>
              <a:rPr lang="mi-NZ" sz="1200" dirty="0" err="1">
                <a:cs typeface="Times New Roman" panose="02020603050405020304" pitchFamily="18" charset="0"/>
              </a:rPr>
              <a:t>regular</a:t>
            </a:r>
            <a:r>
              <a:rPr lang="mi-NZ" sz="1200" dirty="0">
                <a:cs typeface="Times New Roman" panose="02020603050405020304" pitchFamily="18" charset="0"/>
              </a:rPr>
              <a:t> </a:t>
            </a:r>
            <a:r>
              <a:rPr lang="mi-NZ" sz="1200" dirty="0" err="1">
                <a:cs typeface="Times New Roman" panose="02020603050405020304" pitchFamily="18" charset="0"/>
              </a:rPr>
              <a:t>consonant</a:t>
            </a:r>
            <a:r>
              <a:rPr lang="mi-NZ" sz="1200" dirty="0">
                <a:cs typeface="Times New Roman" panose="02020603050405020304" pitchFamily="18" charset="0"/>
              </a:rPr>
              <a:t> </a:t>
            </a:r>
            <a:r>
              <a:rPr lang="mi-NZ" sz="1200" dirty="0" err="1">
                <a:cs typeface="Times New Roman" panose="02020603050405020304" pitchFamily="18" charset="0"/>
              </a:rPr>
              <a:t>deletion</a:t>
            </a:r>
            <a:r>
              <a:rPr lang="mi-NZ" sz="1200" dirty="0">
                <a:cs typeface="Times New Roman" panose="02020603050405020304" pitchFamily="18" charset="0"/>
              </a:rPr>
              <a:t> </a:t>
            </a:r>
            <a:r>
              <a:rPr lang="mi-NZ" sz="1200" dirty="0" err="1">
                <a:cs typeface="Times New Roman" panose="02020603050405020304" pitchFamily="18" charset="0"/>
              </a:rPr>
              <a:t>in</a:t>
            </a:r>
            <a:r>
              <a:rPr lang="mi-NZ" sz="1200" dirty="0">
                <a:cs typeface="Times New Roman" panose="02020603050405020304" pitchFamily="18" charset="0"/>
              </a:rPr>
              <a:t> </a:t>
            </a:r>
            <a:r>
              <a:rPr lang="mi-NZ" sz="1200" dirty="0" err="1">
                <a:cs typeface="Times New Roman" panose="02020603050405020304" pitchFamily="18" charset="0"/>
              </a:rPr>
              <a:t>verb</a:t>
            </a:r>
            <a:r>
              <a:rPr lang="mi-NZ" sz="1200" dirty="0">
                <a:cs typeface="Times New Roman" panose="02020603050405020304" pitchFamily="18" charset="0"/>
              </a:rPr>
              <a:t> </a:t>
            </a:r>
            <a:r>
              <a:rPr lang="mi-NZ" sz="1200" dirty="0" err="1">
                <a:cs typeface="Times New Roman" panose="02020603050405020304" pitchFamily="18" charset="0"/>
              </a:rPr>
              <a:t>roots</a:t>
            </a:r>
            <a:r>
              <a:rPr lang="mi-NZ" sz="1200" dirty="0">
                <a:cs typeface="Times New Roman" panose="02020603050405020304" pitchFamily="18" charset="0"/>
              </a:rPr>
              <a:t>.</a:t>
            </a:r>
          </a:p>
          <a:p>
            <a:pPr lvl="0">
              <a:spcBef>
                <a:spcPts val="600"/>
              </a:spcBef>
            </a:pPr>
            <a:endParaRPr lang="mi-NZ" sz="1200" dirty="0">
              <a:cs typeface="Times New Roman" panose="02020603050405020304" pitchFamily="18" charset="0"/>
            </a:endParaRPr>
          </a:p>
          <a:p>
            <a:pPr lvl="0">
              <a:spcBef>
                <a:spcPts val="600"/>
              </a:spcBef>
            </a:pPr>
            <a:r>
              <a:rPr lang="mi-NZ" sz="1200" dirty="0" err="1">
                <a:cs typeface="Times New Roman" panose="02020603050405020304" pitchFamily="18" charset="0"/>
              </a:rPr>
              <a:t>So</a:t>
            </a:r>
            <a:r>
              <a:rPr lang="mi-NZ" sz="1200" dirty="0">
                <a:cs typeface="Times New Roman" panose="02020603050405020304" pitchFamily="18" charset="0"/>
              </a:rPr>
              <a:t> </a:t>
            </a:r>
            <a:r>
              <a:rPr lang="mi-NZ" sz="1200" dirty="0" err="1">
                <a:cs typeface="Times New Roman" panose="02020603050405020304" pitchFamily="18" charset="0"/>
              </a:rPr>
              <a:t>examples</a:t>
            </a:r>
            <a:r>
              <a:rPr lang="mi-NZ" sz="1200" dirty="0">
                <a:cs typeface="Times New Roman" panose="02020603050405020304" pitchFamily="18" charset="0"/>
              </a:rPr>
              <a:t> are </a:t>
            </a:r>
            <a:r>
              <a:rPr lang="mi-NZ" sz="1200" dirty="0" err="1">
                <a:cs typeface="Times New Roman" panose="02020603050405020304" pitchFamily="18" charset="0"/>
              </a:rPr>
              <a:t>given</a:t>
            </a:r>
            <a:r>
              <a:rPr lang="mi-NZ" sz="1200" dirty="0">
                <a:cs typeface="Times New Roman" panose="02020603050405020304" pitchFamily="18" charset="0"/>
              </a:rPr>
              <a:t> </a:t>
            </a:r>
            <a:r>
              <a:rPr lang="mi-NZ" sz="1200" dirty="0" err="1">
                <a:cs typeface="Times New Roman" panose="02020603050405020304" pitchFamily="18" charset="0"/>
              </a:rPr>
              <a:t>of</a:t>
            </a:r>
            <a:r>
              <a:rPr lang="mi-NZ" sz="1200" dirty="0">
                <a:cs typeface="Times New Roman" panose="02020603050405020304" pitchFamily="18" charset="0"/>
              </a:rPr>
              <a:t> </a:t>
            </a:r>
            <a:r>
              <a:rPr lang="mi-NZ" sz="1200" dirty="0" err="1">
                <a:cs typeface="Times New Roman" panose="02020603050405020304" pitchFamily="18" charset="0"/>
              </a:rPr>
              <a:t>verbs</a:t>
            </a:r>
            <a:r>
              <a:rPr lang="mi-NZ" sz="1200" dirty="0">
                <a:cs typeface="Times New Roman" panose="02020603050405020304" pitchFamily="18" charset="0"/>
              </a:rPr>
              <a:t> </a:t>
            </a:r>
            <a:r>
              <a:rPr lang="mi-NZ" sz="1200" dirty="0" err="1">
                <a:cs typeface="Times New Roman" panose="02020603050405020304" pitchFamily="18" charset="0"/>
              </a:rPr>
              <a:t>including</a:t>
            </a:r>
            <a:r>
              <a:rPr lang="mi-NZ" sz="1200" dirty="0">
                <a:cs typeface="Times New Roman" panose="02020603050405020304" pitchFamily="18" charset="0"/>
              </a:rPr>
              <a:t> inu and inumia. </a:t>
            </a:r>
            <a:r>
              <a:rPr lang="mi-NZ" sz="1200" dirty="0" err="1">
                <a:cs typeface="Times New Roman" panose="02020603050405020304" pitchFamily="18" charset="0"/>
              </a:rPr>
              <a:t>The</a:t>
            </a:r>
            <a:r>
              <a:rPr lang="mi-NZ" sz="1200" dirty="0">
                <a:cs typeface="Times New Roman" panose="02020603050405020304" pitchFamily="18" charset="0"/>
              </a:rPr>
              <a:t> </a:t>
            </a:r>
            <a:r>
              <a:rPr lang="mi-NZ" sz="1200" dirty="0" err="1">
                <a:cs typeface="Times New Roman" panose="02020603050405020304" pitchFamily="18" charset="0"/>
              </a:rPr>
              <a:t>authors</a:t>
            </a:r>
            <a:r>
              <a:rPr lang="mi-NZ" sz="1200" dirty="0">
                <a:cs typeface="Times New Roman" panose="02020603050405020304" pitchFamily="18" charset="0"/>
              </a:rPr>
              <a:t> </a:t>
            </a:r>
            <a:r>
              <a:rPr lang="mi-NZ" sz="1200" dirty="0" err="1">
                <a:cs typeface="Times New Roman" panose="02020603050405020304" pitchFamily="18" charset="0"/>
              </a:rPr>
              <a:t>say</a:t>
            </a:r>
            <a:r>
              <a:rPr lang="mi-NZ" sz="1200" dirty="0">
                <a:cs typeface="Times New Roman" panose="02020603050405020304" pitchFamily="18" charset="0"/>
              </a:rPr>
              <a:t>: “</a:t>
            </a:r>
            <a:r>
              <a:rPr lang="mi-NZ" sz="1200" dirty="0" err="1">
                <a:cs typeface="Times New Roman" panose="02020603050405020304" pitchFamily="18" charset="0"/>
              </a:rPr>
              <a:t>Originally</a:t>
            </a:r>
            <a:r>
              <a:rPr lang="mi-NZ" sz="1200" dirty="0">
                <a:cs typeface="Times New Roman" panose="02020603050405020304" pitchFamily="18" charset="0"/>
              </a:rPr>
              <a:t>, </a:t>
            </a:r>
            <a:r>
              <a:rPr lang="mi-NZ" sz="1200" dirty="0" err="1">
                <a:cs typeface="Times New Roman" panose="02020603050405020304" pitchFamily="18" charset="0"/>
              </a:rPr>
              <a:t>the</a:t>
            </a:r>
            <a:r>
              <a:rPr lang="mi-NZ" sz="1200" dirty="0">
                <a:cs typeface="Times New Roman" panose="02020603050405020304" pitchFamily="18" charset="0"/>
              </a:rPr>
              <a:t> </a:t>
            </a:r>
            <a:r>
              <a:rPr lang="mi-NZ" sz="1200" dirty="0" err="1">
                <a:cs typeface="Times New Roman" panose="02020603050405020304" pitchFamily="18" charset="0"/>
              </a:rPr>
              <a:t>active</a:t>
            </a:r>
            <a:r>
              <a:rPr lang="mi-NZ" sz="1200" dirty="0">
                <a:cs typeface="Times New Roman" panose="02020603050405020304" pitchFamily="18" charset="0"/>
              </a:rPr>
              <a:t> </a:t>
            </a:r>
            <a:r>
              <a:rPr lang="mi-NZ" sz="1200" dirty="0" err="1">
                <a:cs typeface="Times New Roman" panose="02020603050405020304" pitchFamily="18" charset="0"/>
              </a:rPr>
              <a:t>verb</a:t>
            </a:r>
            <a:r>
              <a:rPr lang="mi-NZ" sz="1200" dirty="0">
                <a:cs typeface="Times New Roman" panose="02020603050405020304" pitchFamily="18" charset="0"/>
              </a:rPr>
              <a:t> </a:t>
            </a:r>
            <a:r>
              <a:rPr lang="mi-NZ" sz="1200" dirty="0" err="1">
                <a:cs typeface="Times New Roman" panose="02020603050405020304" pitchFamily="18" charset="0"/>
              </a:rPr>
              <a:t>forms</a:t>
            </a:r>
            <a:r>
              <a:rPr lang="mi-NZ" sz="1200" dirty="0">
                <a:cs typeface="Times New Roman" panose="02020603050405020304" pitchFamily="18" charset="0"/>
              </a:rPr>
              <a:t> were </a:t>
            </a:r>
            <a:r>
              <a:rPr lang="mi-NZ" sz="1200" i="1" dirty="0" err="1">
                <a:cs typeface="Times New Roman" panose="02020603050405020304" pitchFamily="18" charset="0"/>
              </a:rPr>
              <a:t>maur</a:t>
            </a:r>
            <a:r>
              <a:rPr lang="mi-NZ" sz="1200" i="1" dirty="0">
                <a:cs typeface="Times New Roman" panose="02020603050405020304" pitchFamily="18" charset="0"/>
              </a:rPr>
              <a:t>, </a:t>
            </a:r>
            <a:r>
              <a:rPr lang="mi-NZ" sz="1200" i="1" dirty="0" err="1">
                <a:cs typeface="Times New Roman" panose="02020603050405020304" pitchFamily="18" charset="0"/>
              </a:rPr>
              <a:t>awhit</a:t>
            </a:r>
            <a:r>
              <a:rPr lang="mi-NZ" sz="1200" i="1" dirty="0">
                <a:cs typeface="Times New Roman" panose="02020603050405020304" pitchFamily="18" charset="0"/>
              </a:rPr>
              <a:t>, </a:t>
            </a:r>
            <a:r>
              <a:rPr lang="mi-NZ" sz="1200" i="1" dirty="0" err="1">
                <a:cs typeface="Times New Roman" panose="02020603050405020304" pitchFamily="18" charset="0"/>
              </a:rPr>
              <a:t>hopuk</a:t>
            </a:r>
            <a:r>
              <a:rPr lang="mi-NZ" sz="1200" i="1" dirty="0">
                <a:cs typeface="Times New Roman" panose="02020603050405020304" pitchFamily="18" charset="0"/>
              </a:rPr>
              <a:t>, </a:t>
            </a:r>
            <a:r>
              <a:rPr lang="mi-NZ" sz="1200" i="0" dirty="0">
                <a:cs typeface="Times New Roman" panose="02020603050405020304" pitchFamily="18" charset="0"/>
              </a:rPr>
              <a:t>and </a:t>
            </a:r>
            <a:r>
              <a:rPr lang="mi-NZ" sz="1200" i="0" dirty="0" err="1">
                <a:cs typeface="Times New Roman" panose="02020603050405020304" pitchFamily="18" charset="0"/>
              </a:rPr>
              <a:t>so</a:t>
            </a:r>
            <a:r>
              <a:rPr lang="mi-NZ" sz="1200" i="0" dirty="0">
                <a:cs typeface="Times New Roman" panose="02020603050405020304" pitchFamily="18" charset="0"/>
              </a:rPr>
              <a:t> </a:t>
            </a:r>
            <a:r>
              <a:rPr lang="mi-NZ" sz="1200" i="0" dirty="0" err="1">
                <a:cs typeface="Times New Roman" panose="02020603050405020304" pitchFamily="18" charset="0"/>
              </a:rPr>
              <a:t>on</a:t>
            </a:r>
            <a:r>
              <a:rPr lang="mi-NZ" sz="1200" i="0" dirty="0">
                <a:cs typeface="Times New Roman" panose="02020603050405020304" pitchFamily="18" charset="0"/>
              </a:rPr>
              <a:t>, </a:t>
            </a:r>
            <a:r>
              <a:rPr lang="mi-NZ" sz="1200" i="0" dirty="0" err="1">
                <a:cs typeface="Times New Roman" panose="02020603050405020304" pitchFamily="18" charset="0"/>
              </a:rPr>
              <a:t>but</a:t>
            </a:r>
            <a:r>
              <a:rPr lang="mi-NZ" sz="1200" i="0" dirty="0">
                <a:cs typeface="Times New Roman" panose="02020603050405020304" pitchFamily="18" charset="0"/>
              </a:rPr>
              <a:t> </a:t>
            </a:r>
            <a:r>
              <a:rPr lang="mi-NZ" sz="1200" i="0" dirty="0" err="1">
                <a:cs typeface="Times New Roman" panose="02020603050405020304" pitchFamily="18" charset="0"/>
              </a:rPr>
              <a:t>when</a:t>
            </a:r>
            <a:r>
              <a:rPr lang="mi-NZ" sz="1200" i="0" dirty="0">
                <a:cs typeface="Times New Roman" panose="02020603050405020304" pitchFamily="18" charset="0"/>
              </a:rPr>
              <a:t> </a:t>
            </a:r>
            <a:r>
              <a:rPr lang="mi-NZ" sz="1200" i="0" dirty="0" err="1">
                <a:cs typeface="Times New Roman" panose="02020603050405020304" pitchFamily="18" charset="0"/>
              </a:rPr>
              <a:t>speakers</a:t>
            </a:r>
            <a:r>
              <a:rPr lang="mi-NZ" sz="1200" i="0" dirty="0">
                <a:cs typeface="Times New Roman" panose="02020603050405020304" pitchFamily="18" charset="0"/>
              </a:rPr>
              <a:t> </a:t>
            </a:r>
            <a:r>
              <a:rPr lang="mi-NZ" sz="1200" i="0" dirty="0" err="1">
                <a:cs typeface="Times New Roman" panose="02020603050405020304" pitchFamily="18" charset="0"/>
              </a:rPr>
              <a:t>stopped</a:t>
            </a:r>
            <a:r>
              <a:rPr lang="mi-NZ" sz="1200" i="0" dirty="0">
                <a:cs typeface="Times New Roman" panose="02020603050405020304" pitchFamily="18" charset="0"/>
              </a:rPr>
              <a:t> </a:t>
            </a:r>
            <a:r>
              <a:rPr lang="mi-NZ" sz="1200" i="0" dirty="0" err="1">
                <a:cs typeface="Times New Roman" panose="02020603050405020304" pitchFamily="18" charset="0"/>
              </a:rPr>
              <a:t>pronouncing</a:t>
            </a:r>
            <a:r>
              <a:rPr lang="mi-NZ" sz="1200" i="0" dirty="0">
                <a:cs typeface="Times New Roman" panose="02020603050405020304" pitchFamily="18" charset="0"/>
              </a:rPr>
              <a:t> </a:t>
            </a:r>
            <a:r>
              <a:rPr lang="mi-NZ" sz="1200" i="0" dirty="0" err="1">
                <a:cs typeface="Times New Roman" panose="02020603050405020304" pitchFamily="18" charset="0"/>
              </a:rPr>
              <a:t>the</a:t>
            </a:r>
            <a:r>
              <a:rPr lang="mi-NZ" sz="1200" i="0" dirty="0">
                <a:cs typeface="Times New Roman" panose="02020603050405020304" pitchFamily="18" charset="0"/>
              </a:rPr>
              <a:t> </a:t>
            </a:r>
            <a:r>
              <a:rPr lang="mi-NZ" sz="1200" i="0" dirty="0" err="1">
                <a:cs typeface="Times New Roman" panose="02020603050405020304" pitchFamily="18" charset="0"/>
              </a:rPr>
              <a:t>final</a:t>
            </a:r>
            <a:r>
              <a:rPr lang="mi-NZ" sz="1200" i="0" dirty="0">
                <a:cs typeface="Times New Roman" panose="02020603050405020304" pitchFamily="18" charset="0"/>
              </a:rPr>
              <a:t> </a:t>
            </a:r>
            <a:r>
              <a:rPr lang="mi-NZ" sz="1200" i="0" dirty="0" err="1">
                <a:cs typeface="Times New Roman" panose="02020603050405020304" pitchFamily="18" charset="0"/>
              </a:rPr>
              <a:t>consonants</a:t>
            </a:r>
            <a:r>
              <a:rPr lang="mi-NZ" sz="1200" i="0" dirty="0">
                <a:cs typeface="Times New Roman" panose="02020603050405020304" pitchFamily="18" charset="0"/>
              </a:rPr>
              <a:t>, </a:t>
            </a:r>
            <a:r>
              <a:rPr lang="mi-NZ" sz="1200" i="0" dirty="0" err="1">
                <a:cs typeface="Times New Roman" panose="02020603050405020304" pitchFamily="18" charset="0"/>
              </a:rPr>
              <a:t>things</a:t>
            </a:r>
            <a:r>
              <a:rPr lang="mi-NZ" sz="1200" i="0" dirty="0">
                <a:cs typeface="Times New Roman" panose="02020603050405020304" pitchFamily="18" charset="0"/>
              </a:rPr>
              <a:t> </a:t>
            </a:r>
            <a:r>
              <a:rPr lang="mi-NZ" sz="1200" i="0" dirty="0" err="1">
                <a:cs typeface="Times New Roman" panose="02020603050405020304" pitchFamily="18" charset="0"/>
              </a:rPr>
              <a:t>got</a:t>
            </a:r>
            <a:r>
              <a:rPr lang="mi-NZ" sz="1200" i="0" dirty="0">
                <a:cs typeface="Times New Roman" panose="02020603050405020304" pitchFamily="18" charset="0"/>
              </a:rPr>
              <a:t> </a:t>
            </a:r>
            <a:r>
              <a:rPr lang="mi-NZ" sz="1200" i="0" dirty="0" err="1">
                <a:cs typeface="Times New Roman" panose="02020603050405020304" pitchFamily="18" charset="0"/>
              </a:rPr>
              <a:t>complicated</a:t>
            </a:r>
            <a:r>
              <a:rPr lang="mi-NZ" sz="1200" i="0" dirty="0">
                <a:cs typeface="Times New Roman" panose="02020603050405020304" pitchFamily="18" charset="0"/>
              </a:rPr>
              <a:t>”</a:t>
            </a:r>
          </a:p>
          <a:p>
            <a:pPr lvl="0">
              <a:spcBef>
                <a:spcPts val="600"/>
              </a:spcBef>
            </a:pPr>
            <a:endParaRPr lang="mi-NZ" sz="1200" dirty="0">
              <a:cs typeface="Times New Roman" panose="02020603050405020304" pitchFamily="18" charset="0"/>
            </a:endParaRPr>
          </a:p>
          <a:p>
            <a:pPr lvl="0">
              <a:spcBef>
                <a:spcPts val="600"/>
              </a:spcBef>
            </a:pPr>
            <a:r>
              <a:rPr lang="mi-NZ" sz="1200" dirty="0" err="1">
                <a:cs typeface="Times New Roman" panose="02020603050405020304" pitchFamily="18" charset="0"/>
              </a:rPr>
              <a:t>As</a:t>
            </a:r>
            <a:r>
              <a:rPr lang="mi-NZ" sz="1200" dirty="0">
                <a:cs typeface="Times New Roman" panose="02020603050405020304" pitchFamily="18" charset="0"/>
              </a:rPr>
              <a:t> </a:t>
            </a:r>
            <a:r>
              <a:rPr lang="mi-NZ" sz="1200" dirty="0" err="1">
                <a:cs typeface="Times New Roman" panose="02020603050405020304" pitchFamily="18" charset="0"/>
              </a:rPr>
              <a:t>far</a:t>
            </a:r>
            <a:r>
              <a:rPr lang="mi-NZ" sz="1200" dirty="0">
                <a:cs typeface="Times New Roman" panose="02020603050405020304" pitchFamily="18" charset="0"/>
              </a:rPr>
              <a:t> </a:t>
            </a:r>
            <a:r>
              <a:rPr lang="mi-NZ" sz="1200" dirty="0" err="1">
                <a:cs typeface="Times New Roman" panose="02020603050405020304" pitchFamily="18" charset="0"/>
              </a:rPr>
              <a:t>as</a:t>
            </a:r>
            <a:r>
              <a:rPr lang="mi-NZ" sz="1200" dirty="0">
                <a:cs typeface="Times New Roman" panose="02020603050405020304" pitchFamily="18" charset="0"/>
              </a:rPr>
              <a:t> </a:t>
            </a:r>
            <a:r>
              <a:rPr lang="mi-NZ" sz="1200" dirty="0" err="1">
                <a:cs typeface="Times New Roman" panose="02020603050405020304" pitchFamily="18" charset="0"/>
              </a:rPr>
              <a:t>Polynesian</a:t>
            </a:r>
            <a:r>
              <a:rPr lang="mi-NZ" sz="1200" dirty="0">
                <a:cs typeface="Times New Roman" panose="02020603050405020304" pitchFamily="18" charset="0"/>
              </a:rPr>
              <a:t> </a:t>
            </a:r>
            <a:r>
              <a:rPr lang="mi-NZ" sz="1200" dirty="0" err="1">
                <a:cs typeface="Times New Roman" panose="02020603050405020304" pitchFamily="18" charset="0"/>
              </a:rPr>
              <a:t>linguists</a:t>
            </a:r>
            <a:r>
              <a:rPr lang="mi-NZ" sz="1200" dirty="0">
                <a:cs typeface="Times New Roman" panose="02020603050405020304" pitchFamily="18" charset="0"/>
              </a:rPr>
              <a:t> are </a:t>
            </a:r>
            <a:r>
              <a:rPr lang="mi-NZ" sz="1200" dirty="0" err="1">
                <a:cs typeface="Times New Roman" panose="02020603050405020304" pitchFamily="18" charset="0"/>
              </a:rPr>
              <a:t>aware</a:t>
            </a:r>
            <a:r>
              <a:rPr lang="mi-NZ" sz="1200" dirty="0">
                <a:cs typeface="Times New Roman" panose="02020603050405020304" pitchFamily="18" charset="0"/>
              </a:rPr>
              <a:t>, </a:t>
            </a:r>
            <a:r>
              <a:rPr lang="mi-NZ" sz="1200" dirty="0" err="1">
                <a:cs typeface="Times New Roman" panose="02020603050405020304" pitchFamily="18" charset="0"/>
              </a:rPr>
              <a:t>speakers</a:t>
            </a:r>
            <a:r>
              <a:rPr lang="mi-NZ" sz="1200" dirty="0">
                <a:cs typeface="Times New Roman" panose="02020603050405020304" pitchFamily="18" charset="0"/>
              </a:rPr>
              <a:t> “</a:t>
            </a:r>
            <a:r>
              <a:rPr lang="mi-NZ" sz="1200" dirty="0" err="1">
                <a:cs typeface="Times New Roman" panose="02020603050405020304" pitchFamily="18" charset="0"/>
              </a:rPr>
              <a:t>stopped</a:t>
            </a:r>
            <a:r>
              <a:rPr lang="mi-NZ" sz="1200" dirty="0">
                <a:cs typeface="Times New Roman" panose="02020603050405020304" pitchFamily="18" charset="0"/>
              </a:rPr>
              <a:t> </a:t>
            </a:r>
            <a:r>
              <a:rPr lang="mi-NZ" sz="1200" dirty="0" err="1">
                <a:cs typeface="Times New Roman" panose="02020603050405020304" pitchFamily="18" charset="0"/>
              </a:rPr>
              <a:t>pronouncing</a:t>
            </a:r>
            <a:r>
              <a:rPr lang="mi-NZ" sz="1200" dirty="0">
                <a:cs typeface="Times New Roman" panose="02020603050405020304" pitchFamily="18" charset="0"/>
              </a:rPr>
              <a:t> </a:t>
            </a:r>
            <a:r>
              <a:rPr lang="mi-NZ" sz="1200" dirty="0" err="1">
                <a:cs typeface="Times New Roman" panose="02020603050405020304" pitchFamily="18" charset="0"/>
              </a:rPr>
              <a:t>the</a:t>
            </a:r>
            <a:r>
              <a:rPr lang="mi-NZ" sz="1200" dirty="0">
                <a:cs typeface="Times New Roman" panose="02020603050405020304" pitchFamily="18" charset="0"/>
              </a:rPr>
              <a:t> </a:t>
            </a:r>
            <a:r>
              <a:rPr lang="mi-NZ" sz="1200" dirty="0" err="1">
                <a:cs typeface="Times New Roman" panose="02020603050405020304" pitchFamily="18" charset="0"/>
              </a:rPr>
              <a:t>final</a:t>
            </a:r>
            <a:r>
              <a:rPr lang="mi-NZ" sz="1200" dirty="0">
                <a:cs typeface="Times New Roman" panose="02020603050405020304" pitchFamily="18" charset="0"/>
              </a:rPr>
              <a:t> </a:t>
            </a:r>
            <a:r>
              <a:rPr lang="mi-NZ" sz="1200" dirty="0" err="1">
                <a:cs typeface="Times New Roman" panose="02020603050405020304" pitchFamily="18" charset="0"/>
              </a:rPr>
              <a:t>consonants</a:t>
            </a:r>
            <a:r>
              <a:rPr lang="mi-NZ" sz="1200" dirty="0">
                <a:cs typeface="Times New Roman" panose="02020603050405020304" pitchFamily="18" charset="0"/>
              </a:rPr>
              <a:t>” </a:t>
            </a:r>
            <a:r>
              <a:rPr lang="mi-NZ" sz="1200" dirty="0" err="1">
                <a:cs typeface="Times New Roman" panose="02020603050405020304" pitchFamily="18" charset="0"/>
              </a:rPr>
              <a:t>over</a:t>
            </a:r>
            <a:r>
              <a:rPr lang="mi-NZ" sz="1200" dirty="0">
                <a:cs typeface="Times New Roman" panose="02020603050405020304" pitchFamily="18" charset="0"/>
              </a:rPr>
              <a:t> 3500 </a:t>
            </a:r>
            <a:r>
              <a:rPr lang="mi-NZ" sz="1200" dirty="0" err="1">
                <a:cs typeface="Times New Roman" panose="02020603050405020304" pitchFamily="18" charset="0"/>
              </a:rPr>
              <a:t>years</a:t>
            </a:r>
            <a:r>
              <a:rPr lang="mi-NZ" sz="1200" dirty="0">
                <a:cs typeface="Times New Roman" panose="02020603050405020304" pitchFamily="18" charset="0"/>
              </a:rPr>
              <a:t> </a:t>
            </a:r>
            <a:r>
              <a:rPr lang="mi-NZ" sz="1200" dirty="0" err="1">
                <a:cs typeface="Times New Roman" panose="02020603050405020304" pitchFamily="18" charset="0"/>
              </a:rPr>
              <a:t>ago</a:t>
            </a:r>
            <a:r>
              <a:rPr lang="mi-NZ" sz="1200" dirty="0">
                <a:cs typeface="Times New Roman" panose="02020603050405020304" pitchFamily="18" charset="0"/>
              </a:rPr>
              <a:t>, </a:t>
            </a:r>
            <a:r>
              <a:rPr lang="mi-NZ" sz="1200" dirty="0" err="1">
                <a:cs typeface="Times New Roman" panose="02020603050405020304" pitchFamily="18" charset="0"/>
              </a:rPr>
              <a:t>so</a:t>
            </a:r>
            <a:r>
              <a:rPr lang="mi-NZ" sz="1200" dirty="0">
                <a:cs typeface="Times New Roman" panose="02020603050405020304" pitchFamily="18" charset="0"/>
              </a:rPr>
              <a:t> </a:t>
            </a:r>
            <a:r>
              <a:rPr lang="mi-NZ" sz="1200" dirty="0" err="1">
                <a:cs typeface="Times New Roman" panose="02020603050405020304" pitchFamily="18" charset="0"/>
              </a:rPr>
              <a:t>this</a:t>
            </a:r>
            <a:r>
              <a:rPr lang="mi-NZ" sz="1200" dirty="0">
                <a:cs typeface="Times New Roman" panose="02020603050405020304" pitchFamily="18" charset="0"/>
              </a:rPr>
              <a:t> </a:t>
            </a:r>
            <a:r>
              <a:rPr lang="mi-NZ" sz="1200" dirty="0" err="1">
                <a:cs typeface="Times New Roman" panose="02020603050405020304" pitchFamily="18" charset="0"/>
              </a:rPr>
              <a:t>is</a:t>
            </a:r>
            <a:r>
              <a:rPr lang="mi-NZ" sz="1200" dirty="0">
                <a:cs typeface="Times New Roman" panose="02020603050405020304" pitchFamily="18" charset="0"/>
              </a:rPr>
              <a:t> </a:t>
            </a:r>
            <a:r>
              <a:rPr lang="mi-NZ" sz="1200" dirty="0" err="1">
                <a:cs typeface="Times New Roman" panose="02020603050405020304" pitchFamily="18" charset="0"/>
              </a:rPr>
              <a:t>hardly</a:t>
            </a:r>
            <a:r>
              <a:rPr lang="mi-NZ" sz="1200" dirty="0">
                <a:cs typeface="Times New Roman" panose="02020603050405020304" pitchFamily="18" charset="0"/>
              </a:rPr>
              <a:t> a </a:t>
            </a:r>
            <a:r>
              <a:rPr lang="mi-NZ" sz="1200" dirty="0" err="1">
                <a:cs typeface="Times New Roman" panose="02020603050405020304" pitchFamily="18" charset="0"/>
              </a:rPr>
              <a:t>situation</a:t>
            </a:r>
            <a:r>
              <a:rPr lang="mi-NZ" sz="1200" dirty="0">
                <a:cs typeface="Times New Roman" panose="02020603050405020304" pitchFamily="18" charset="0"/>
              </a:rPr>
              <a:t> </a:t>
            </a:r>
            <a:r>
              <a:rPr lang="mi-NZ" sz="1200" dirty="0" err="1">
                <a:cs typeface="Times New Roman" panose="02020603050405020304" pitchFamily="18" charset="0"/>
              </a:rPr>
              <a:t>comparable</a:t>
            </a:r>
            <a:r>
              <a:rPr lang="mi-NZ" sz="1200" dirty="0">
                <a:cs typeface="Times New Roman" panose="02020603050405020304" pitchFamily="18" charset="0"/>
              </a:rPr>
              <a:t> to </a:t>
            </a:r>
            <a:r>
              <a:rPr lang="mi-NZ" sz="1200" dirty="0" err="1">
                <a:cs typeface="Times New Roman" panose="02020603050405020304" pitchFamily="18" charset="0"/>
              </a:rPr>
              <a:t>French</a:t>
            </a:r>
            <a:r>
              <a:rPr lang="mi-NZ" sz="1200" dirty="0">
                <a:cs typeface="Times New Roman" panose="02020603050405020304" pitchFamily="18" charset="0"/>
              </a:rPr>
              <a:t> where </a:t>
            </a:r>
            <a:r>
              <a:rPr lang="mi-NZ" sz="1200" dirty="0" err="1">
                <a:cs typeface="Times New Roman" panose="02020603050405020304" pitchFamily="18" charset="0"/>
              </a:rPr>
              <a:t>pairs</a:t>
            </a:r>
            <a:r>
              <a:rPr lang="mi-NZ" sz="1200" dirty="0">
                <a:cs typeface="Times New Roman" panose="02020603050405020304" pitchFamily="18" charset="0"/>
              </a:rPr>
              <a:t> </a:t>
            </a:r>
            <a:r>
              <a:rPr lang="mi-NZ" sz="1200" dirty="0" err="1">
                <a:cs typeface="Times New Roman" panose="02020603050405020304" pitchFamily="18" charset="0"/>
              </a:rPr>
              <a:t>of</a:t>
            </a:r>
            <a:r>
              <a:rPr lang="mi-NZ" sz="1200" dirty="0">
                <a:cs typeface="Times New Roman" panose="02020603050405020304" pitchFamily="18" charset="0"/>
              </a:rPr>
              <a:t> </a:t>
            </a:r>
            <a:r>
              <a:rPr lang="mi-NZ" sz="1200" dirty="0" err="1">
                <a:cs typeface="Times New Roman" panose="02020603050405020304" pitchFamily="18" charset="0"/>
              </a:rPr>
              <a:t>words</a:t>
            </a:r>
            <a:r>
              <a:rPr lang="mi-NZ" sz="1200" dirty="0">
                <a:cs typeface="Times New Roman" panose="02020603050405020304" pitchFamily="18" charset="0"/>
              </a:rPr>
              <a:t> </a:t>
            </a:r>
            <a:r>
              <a:rPr lang="mi-NZ" sz="1200" dirty="0" err="1">
                <a:cs typeface="Times New Roman" panose="02020603050405020304" pitchFamily="18" charset="0"/>
              </a:rPr>
              <a:t>like</a:t>
            </a:r>
            <a:r>
              <a:rPr lang="mi-NZ" sz="1200" dirty="0">
                <a:cs typeface="Times New Roman" panose="02020603050405020304" pitchFamily="18" charset="0"/>
              </a:rPr>
              <a:t> </a:t>
            </a:r>
            <a:r>
              <a:rPr lang="mi-NZ" sz="1200" dirty="0" err="1">
                <a:cs typeface="Times New Roman" panose="02020603050405020304" pitchFamily="18" charset="0"/>
              </a:rPr>
              <a:t>petit</a:t>
            </a:r>
            <a:r>
              <a:rPr lang="mi-NZ" sz="1200" dirty="0">
                <a:cs typeface="Times New Roman" panose="02020603050405020304" pitchFamily="18" charset="0"/>
              </a:rPr>
              <a:t> [peti] and </a:t>
            </a:r>
            <a:r>
              <a:rPr lang="mi-NZ" sz="1200" dirty="0" err="1">
                <a:cs typeface="Times New Roman" panose="02020603050405020304" pitchFamily="18" charset="0"/>
              </a:rPr>
              <a:t>petite</a:t>
            </a:r>
            <a:r>
              <a:rPr lang="mi-NZ" sz="1200" dirty="0">
                <a:cs typeface="Times New Roman" panose="02020603050405020304" pitchFamily="18" charset="0"/>
              </a:rPr>
              <a:t> [</a:t>
            </a:r>
            <a:r>
              <a:rPr lang="mi-NZ" sz="1200" dirty="0" err="1">
                <a:cs typeface="Times New Roman" panose="02020603050405020304" pitchFamily="18" charset="0"/>
              </a:rPr>
              <a:t>petit</a:t>
            </a:r>
            <a:r>
              <a:rPr lang="mi-NZ" sz="1200" dirty="0">
                <a:cs typeface="Times New Roman" panose="02020603050405020304" pitchFamily="18" charset="0"/>
              </a:rPr>
              <a:t>] are </a:t>
            </a:r>
            <a:r>
              <a:rPr lang="mi-NZ" sz="1200" dirty="0" err="1">
                <a:cs typeface="Times New Roman" panose="02020603050405020304" pitchFamily="18" charset="0"/>
              </a:rPr>
              <a:t>still</a:t>
            </a:r>
            <a:r>
              <a:rPr lang="mi-NZ" sz="1200" dirty="0">
                <a:cs typeface="Times New Roman" panose="02020603050405020304" pitchFamily="18" charset="0"/>
              </a:rPr>
              <a:t> </a:t>
            </a:r>
            <a:r>
              <a:rPr lang="mi-NZ" sz="1200" dirty="0" err="1">
                <a:cs typeface="Times New Roman" panose="02020603050405020304" pitchFamily="18" charset="0"/>
              </a:rPr>
              <a:t>in</a:t>
            </a:r>
            <a:r>
              <a:rPr lang="mi-NZ" sz="1200" dirty="0">
                <a:cs typeface="Times New Roman" panose="02020603050405020304" pitchFamily="18" charset="0"/>
              </a:rPr>
              <a:t> </a:t>
            </a:r>
            <a:r>
              <a:rPr lang="mi-NZ" sz="1200" dirty="0" err="1">
                <a:cs typeface="Times New Roman" panose="02020603050405020304" pitchFamily="18" charset="0"/>
              </a:rPr>
              <a:t>current</a:t>
            </a:r>
            <a:r>
              <a:rPr lang="mi-NZ" sz="1200" dirty="0">
                <a:cs typeface="Times New Roman" panose="02020603050405020304" pitchFamily="18" charset="0"/>
              </a:rPr>
              <a:t> </a:t>
            </a:r>
            <a:r>
              <a:rPr lang="mi-NZ" sz="1200" dirty="0" err="1">
                <a:cs typeface="Times New Roman" panose="02020603050405020304" pitchFamily="18" charset="0"/>
              </a:rPr>
              <a:t>usage</a:t>
            </a:r>
            <a:r>
              <a:rPr lang="mi-NZ" sz="1200" dirty="0">
                <a:cs typeface="Times New Roman" panose="02020603050405020304" pitchFamily="18" charset="0"/>
              </a:rPr>
              <a:t>. </a:t>
            </a:r>
          </a:p>
          <a:p>
            <a:pPr lvl="0">
              <a:spcBef>
                <a:spcPts val="600"/>
              </a:spcBef>
            </a:pPr>
            <a:endParaRPr lang="mi-NZ" sz="1200" dirty="0">
              <a:cs typeface="Times New Roman" panose="02020603050405020304" pitchFamily="18" charset="0"/>
            </a:endParaRPr>
          </a:p>
          <a:p>
            <a:pPr lvl="0">
              <a:spcBef>
                <a:spcPts val="600"/>
              </a:spcBef>
            </a:pPr>
            <a:r>
              <a:rPr lang="mi-NZ" sz="1200" dirty="0" err="1">
                <a:cs typeface="Times New Roman" panose="02020603050405020304" pitchFamily="18" charset="0"/>
              </a:rPr>
              <a:t>Not</a:t>
            </a:r>
            <a:r>
              <a:rPr lang="mi-NZ" sz="1200" dirty="0">
                <a:cs typeface="Times New Roman" panose="02020603050405020304" pitchFamily="18" charset="0"/>
              </a:rPr>
              <a:t> </a:t>
            </a:r>
            <a:r>
              <a:rPr lang="mi-NZ" sz="1200" dirty="0" err="1">
                <a:cs typeface="Times New Roman" panose="02020603050405020304" pitchFamily="18" charset="0"/>
              </a:rPr>
              <a:t>only</a:t>
            </a:r>
            <a:r>
              <a:rPr lang="mi-NZ" sz="1200" dirty="0">
                <a:cs typeface="Times New Roman" panose="02020603050405020304" pitchFamily="18" charset="0"/>
              </a:rPr>
              <a:t> </a:t>
            </a:r>
            <a:r>
              <a:rPr lang="mi-NZ" sz="1200" dirty="0" err="1">
                <a:cs typeface="Times New Roman" panose="02020603050405020304" pitchFamily="18" charset="0"/>
              </a:rPr>
              <a:t>that</a:t>
            </a:r>
            <a:r>
              <a:rPr lang="mi-NZ" sz="1200" dirty="0">
                <a:cs typeface="Times New Roman" panose="02020603050405020304" pitchFamily="18" charset="0"/>
              </a:rPr>
              <a:t>, </a:t>
            </a:r>
            <a:r>
              <a:rPr lang="mi-NZ" sz="1200" dirty="0" err="1">
                <a:cs typeface="Times New Roman" panose="02020603050405020304" pitchFamily="18" charset="0"/>
              </a:rPr>
              <a:t>it</a:t>
            </a:r>
            <a:r>
              <a:rPr lang="mi-NZ" sz="1200" dirty="0">
                <a:cs typeface="Times New Roman" panose="02020603050405020304" pitchFamily="18" charset="0"/>
              </a:rPr>
              <a:t> </a:t>
            </a:r>
            <a:r>
              <a:rPr lang="mi-NZ" sz="1200" dirty="0" err="1">
                <a:cs typeface="Times New Roman" panose="02020603050405020304" pitchFamily="18" charset="0"/>
              </a:rPr>
              <a:t>isn’t</a:t>
            </a:r>
            <a:r>
              <a:rPr lang="mi-NZ" sz="1200" dirty="0">
                <a:cs typeface="Times New Roman" panose="02020603050405020304" pitchFamily="18" charset="0"/>
              </a:rPr>
              <a:t> a </a:t>
            </a:r>
            <a:r>
              <a:rPr lang="mi-NZ" sz="1200" dirty="0" err="1">
                <a:cs typeface="Times New Roman" panose="02020603050405020304" pitchFamily="18" charset="0"/>
              </a:rPr>
              <a:t>matter</a:t>
            </a:r>
            <a:r>
              <a:rPr lang="mi-NZ" sz="1200" dirty="0">
                <a:cs typeface="Times New Roman" panose="02020603050405020304" pitchFamily="18" charset="0"/>
              </a:rPr>
              <a:t> </a:t>
            </a:r>
            <a:r>
              <a:rPr lang="mi-NZ" sz="1200" dirty="0" err="1">
                <a:cs typeface="Times New Roman" panose="02020603050405020304" pitchFamily="18" charset="0"/>
              </a:rPr>
              <a:t>of</a:t>
            </a:r>
            <a:r>
              <a:rPr lang="mi-NZ" sz="1200" dirty="0">
                <a:cs typeface="Times New Roman" panose="02020603050405020304" pitchFamily="18" charset="0"/>
              </a:rPr>
              <a:t> </a:t>
            </a:r>
            <a:r>
              <a:rPr lang="mi-NZ" sz="1200" dirty="0" err="1">
                <a:cs typeface="Times New Roman" panose="02020603050405020304" pitchFamily="18" charset="0"/>
              </a:rPr>
              <a:t>just</a:t>
            </a:r>
            <a:r>
              <a:rPr lang="mi-NZ" sz="1200" dirty="0">
                <a:cs typeface="Times New Roman" panose="02020603050405020304" pitchFamily="18" charset="0"/>
              </a:rPr>
              <a:t> “</a:t>
            </a:r>
            <a:r>
              <a:rPr lang="mi-NZ" sz="1200" dirty="0" err="1">
                <a:cs typeface="Times New Roman" panose="02020603050405020304" pitchFamily="18" charset="0"/>
              </a:rPr>
              <a:t>dropping</a:t>
            </a:r>
            <a:r>
              <a:rPr lang="mi-NZ" sz="1200" dirty="0">
                <a:cs typeface="Times New Roman" panose="02020603050405020304" pitchFamily="18" charset="0"/>
              </a:rPr>
              <a:t> </a:t>
            </a:r>
            <a:r>
              <a:rPr lang="mi-NZ" sz="1200" dirty="0" err="1">
                <a:cs typeface="Times New Roman" panose="02020603050405020304" pitchFamily="18" charset="0"/>
              </a:rPr>
              <a:t>final</a:t>
            </a:r>
            <a:r>
              <a:rPr lang="mi-NZ" sz="1200" dirty="0">
                <a:cs typeface="Times New Roman" panose="02020603050405020304" pitchFamily="18" charset="0"/>
              </a:rPr>
              <a:t> </a:t>
            </a:r>
            <a:r>
              <a:rPr lang="mi-NZ" sz="1200" dirty="0" err="1">
                <a:cs typeface="Times New Roman" panose="02020603050405020304" pitchFamily="18" charset="0"/>
              </a:rPr>
              <a:t>consonants</a:t>
            </a:r>
            <a:r>
              <a:rPr lang="mi-NZ" sz="1200" dirty="0">
                <a:cs typeface="Times New Roman" panose="02020603050405020304" pitchFamily="18" charset="0"/>
              </a:rPr>
              <a:t>”; </a:t>
            </a:r>
            <a:r>
              <a:rPr lang="mi-NZ" sz="1200" dirty="0" err="1">
                <a:cs typeface="Times New Roman" panose="02020603050405020304" pitchFamily="18" charset="0"/>
              </a:rPr>
              <a:t>it</a:t>
            </a:r>
            <a:r>
              <a:rPr lang="mi-NZ" sz="1200" dirty="0">
                <a:cs typeface="Times New Roman" panose="02020603050405020304" pitchFamily="18" charset="0"/>
              </a:rPr>
              <a:t> </a:t>
            </a:r>
            <a:r>
              <a:rPr lang="mi-NZ" sz="1200" dirty="0" err="1">
                <a:cs typeface="Times New Roman" panose="02020603050405020304" pitchFamily="18" charset="0"/>
              </a:rPr>
              <a:t>is</a:t>
            </a:r>
            <a:r>
              <a:rPr lang="mi-NZ" sz="1200" dirty="0">
                <a:cs typeface="Times New Roman" panose="02020603050405020304" pitchFamily="18" charset="0"/>
              </a:rPr>
              <a:t> a </a:t>
            </a:r>
            <a:r>
              <a:rPr lang="mi-NZ" sz="1200" dirty="0" err="1">
                <a:cs typeface="Times New Roman" panose="02020603050405020304" pitchFamily="18" charset="0"/>
              </a:rPr>
              <a:t>larger</a:t>
            </a:r>
            <a:r>
              <a:rPr lang="mi-NZ" sz="1200" dirty="0">
                <a:cs typeface="Times New Roman" panose="02020603050405020304" pitchFamily="18" charset="0"/>
              </a:rPr>
              <a:t> </a:t>
            </a:r>
            <a:r>
              <a:rPr lang="mi-NZ" sz="1200" dirty="0" err="1">
                <a:cs typeface="Times New Roman" panose="02020603050405020304" pitchFamily="18" charset="0"/>
              </a:rPr>
              <a:t>change</a:t>
            </a:r>
            <a:r>
              <a:rPr lang="mi-NZ" sz="1200" dirty="0">
                <a:cs typeface="Times New Roman" panose="02020603050405020304" pitchFamily="18" charset="0"/>
              </a:rPr>
              <a:t> to </a:t>
            </a:r>
            <a:r>
              <a:rPr lang="mi-NZ" sz="1200" dirty="0" err="1">
                <a:cs typeface="Times New Roman" panose="02020603050405020304" pitchFamily="18" charset="0"/>
              </a:rPr>
              <a:t>the</a:t>
            </a:r>
            <a:r>
              <a:rPr lang="mi-NZ" sz="1200" dirty="0">
                <a:cs typeface="Times New Roman" panose="02020603050405020304" pitchFamily="18" charset="0"/>
              </a:rPr>
              <a:t> </a:t>
            </a:r>
            <a:r>
              <a:rPr lang="mi-NZ" sz="1200" dirty="0" err="1">
                <a:cs typeface="Times New Roman" panose="02020603050405020304" pitchFamily="18" charset="0"/>
              </a:rPr>
              <a:t>phonotactic</a:t>
            </a:r>
            <a:r>
              <a:rPr lang="mi-NZ" sz="1200" dirty="0">
                <a:cs typeface="Times New Roman" panose="02020603050405020304" pitchFamily="18" charset="0"/>
              </a:rPr>
              <a:t> </a:t>
            </a:r>
            <a:r>
              <a:rPr lang="mi-NZ" sz="1200" dirty="0" err="1">
                <a:cs typeface="Times New Roman" panose="02020603050405020304" pitchFamily="18" charset="0"/>
              </a:rPr>
              <a:t>structure</a:t>
            </a:r>
            <a:r>
              <a:rPr lang="mi-NZ" sz="1200" dirty="0">
                <a:cs typeface="Times New Roman" panose="02020603050405020304" pitchFamily="18" charset="0"/>
              </a:rPr>
              <a:t> </a:t>
            </a:r>
            <a:r>
              <a:rPr lang="mi-NZ" sz="1200" dirty="0" err="1">
                <a:cs typeface="Times New Roman" panose="02020603050405020304" pitchFamily="18" charset="0"/>
              </a:rPr>
              <a:t>of</a:t>
            </a:r>
            <a:r>
              <a:rPr lang="mi-NZ" sz="1200" dirty="0">
                <a:cs typeface="Times New Roman" panose="02020603050405020304" pitchFamily="18" charset="0"/>
              </a:rPr>
              <a:t> </a:t>
            </a:r>
            <a:r>
              <a:rPr lang="mi-NZ" sz="1200" dirty="0" err="1">
                <a:cs typeface="Times New Roman" panose="02020603050405020304" pitchFamily="18" charset="0"/>
              </a:rPr>
              <a:t>the</a:t>
            </a:r>
            <a:r>
              <a:rPr lang="mi-NZ" sz="1200" dirty="0">
                <a:cs typeface="Times New Roman" panose="02020603050405020304" pitchFamily="18" charset="0"/>
              </a:rPr>
              <a:t> </a:t>
            </a:r>
            <a:r>
              <a:rPr lang="mi-NZ" sz="1200" dirty="0" err="1">
                <a:cs typeface="Times New Roman" panose="02020603050405020304" pitchFamily="18" charset="0"/>
              </a:rPr>
              <a:t>ancestral</a:t>
            </a:r>
            <a:r>
              <a:rPr lang="mi-NZ" sz="1200" dirty="0">
                <a:cs typeface="Times New Roman" panose="02020603050405020304" pitchFamily="18" charset="0"/>
              </a:rPr>
              <a:t> </a:t>
            </a:r>
            <a:r>
              <a:rPr lang="mi-NZ" sz="1200" dirty="0" err="1">
                <a:cs typeface="Times New Roman" panose="02020603050405020304" pitchFamily="18" charset="0"/>
              </a:rPr>
              <a:t>language</a:t>
            </a:r>
            <a:r>
              <a:rPr lang="mi-NZ" sz="1200" dirty="0">
                <a:cs typeface="Times New Roman" panose="02020603050405020304" pitchFamily="18" charset="0"/>
              </a:rPr>
              <a:t> to </a:t>
            </a:r>
            <a:r>
              <a:rPr lang="mi-NZ" sz="1200" dirty="0" err="1">
                <a:cs typeface="Times New Roman" panose="02020603050405020304" pitchFamily="18" charset="0"/>
              </a:rPr>
              <a:t>open</a:t>
            </a:r>
            <a:r>
              <a:rPr lang="mi-NZ" sz="1200" dirty="0">
                <a:cs typeface="Times New Roman" panose="02020603050405020304" pitchFamily="18" charset="0"/>
              </a:rPr>
              <a:t> </a:t>
            </a:r>
            <a:r>
              <a:rPr lang="mi-NZ" sz="1200" dirty="0" err="1">
                <a:cs typeface="Times New Roman" panose="02020603050405020304" pitchFamily="18" charset="0"/>
              </a:rPr>
              <a:t>syllables</a:t>
            </a:r>
            <a:r>
              <a:rPr lang="mi-NZ" sz="1200" dirty="0">
                <a:cs typeface="Times New Roman" panose="02020603050405020304" pitchFamily="18" charset="0"/>
              </a:rPr>
              <a:t>. </a:t>
            </a:r>
          </a:p>
          <a:p>
            <a:pPr lvl="0">
              <a:spcBef>
                <a:spcPts val="600"/>
              </a:spcBef>
            </a:pPr>
            <a:endParaRPr lang="mi-NZ" sz="1200" dirty="0">
              <a:cs typeface="Times New Roman" panose="02020603050405020304" pitchFamily="18" charset="0"/>
            </a:endParaRPr>
          </a:p>
          <a:p>
            <a:pPr>
              <a:spcBef>
                <a:spcPts val="0"/>
              </a:spcBef>
              <a:spcAft>
                <a:spcPts val="1200"/>
              </a:spcAft>
            </a:pPr>
            <a:r>
              <a:rPr lang="en-NZ" sz="2300" dirty="0">
                <a:cs typeface="Times New Roman" panose="02020603050405020304" pitchFamily="18" charset="0"/>
              </a:rPr>
              <a:t>So the information provided here is quite misleading, and the diachronic dimension is hidden in the word ‘originally’.</a:t>
            </a:r>
            <a:endParaRPr lang="mi-NZ" sz="2300" dirty="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D4BC9C3-86E6-4D42-B4B7-69D37E14A011}" type="slidenum">
              <a:rPr lang="en-NZ" smtClean="0"/>
              <a:t>4</a:t>
            </a:fld>
            <a:endParaRPr lang="en-NZ"/>
          </a:p>
        </p:txBody>
      </p:sp>
    </p:spTree>
    <p:extLst>
      <p:ext uri="{BB962C8B-B14F-4D97-AF65-F5344CB8AC3E}">
        <p14:creationId xmlns:p14="http://schemas.microsoft.com/office/powerpoint/2010/main" val="1926270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There</a:t>
            </a:r>
            <a:r>
              <a:rPr lang="mi-NZ" dirty="0"/>
              <a:t> </a:t>
            </a:r>
            <a:r>
              <a:rPr lang="mi-NZ" dirty="0" err="1"/>
              <a:t>is</a:t>
            </a:r>
            <a:r>
              <a:rPr lang="mi-NZ" dirty="0"/>
              <a:t> a </a:t>
            </a:r>
            <a:r>
              <a:rPr lang="mi-NZ" dirty="0" err="1"/>
              <a:t>need</a:t>
            </a:r>
            <a:r>
              <a:rPr lang="mi-NZ" dirty="0"/>
              <a:t> for </a:t>
            </a:r>
            <a:r>
              <a:rPr lang="mi-NZ" dirty="0" err="1"/>
              <a:t>us</a:t>
            </a:r>
            <a:r>
              <a:rPr lang="mi-NZ" dirty="0"/>
              <a:t> to </a:t>
            </a:r>
            <a:r>
              <a:rPr lang="mi-NZ" dirty="0" err="1"/>
              <a:t>create</a:t>
            </a:r>
            <a:r>
              <a:rPr lang="mi-NZ" dirty="0"/>
              <a:t> </a:t>
            </a:r>
            <a:r>
              <a:rPr lang="mi-NZ" dirty="0" err="1"/>
              <a:t>our</a:t>
            </a:r>
            <a:r>
              <a:rPr lang="mi-NZ" dirty="0"/>
              <a:t> </a:t>
            </a:r>
            <a:r>
              <a:rPr lang="mi-NZ" dirty="0" err="1"/>
              <a:t>own</a:t>
            </a:r>
            <a:r>
              <a:rPr lang="mi-NZ" dirty="0"/>
              <a:t> </a:t>
            </a:r>
            <a:r>
              <a:rPr lang="mi-NZ" dirty="0" err="1"/>
              <a:t>materials</a:t>
            </a:r>
            <a:r>
              <a:rPr lang="mi-NZ" dirty="0"/>
              <a:t> to </a:t>
            </a:r>
            <a:r>
              <a:rPr lang="mi-NZ" dirty="0" err="1"/>
              <a:t>illustrate</a:t>
            </a:r>
            <a:r>
              <a:rPr lang="mi-NZ" dirty="0"/>
              <a:t> </a:t>
            </a:r>
            <a:r>
              <a:rPr lang="mi-NZ" dirty="0" err="1"/>
              <a:t>linguistic</a:t>
            </a:r>
            <a:r>
              <a:rPr lang="mi-NZ" dirty="0"/>
              <a:t> </a:t>
            </a:r>
            <a:r>
              <a:rPr lang="mi-NZ" dirty="0" err="1"/>
              <a:t>concepts</a:t>
            </a:r>
            <a:r>
              <a:rPr lang="mi-NZ" dirty="0"/>
              <a:t> </a:t>
            </a:r>
            <a:r>
              <a:rPr lang="mi-NZ" dirty="0" err="1"/>
              <a:t>with</a:t>
            </a:r>
            <a:r>
              <a:rPr lang="mi-NZ" dirty="0"/>
              <a:t> Māori </a:t>
            </a:r>
            <a:r>
              <a:rPr lang="mi-NZ" dirty="0" err="1"/>
              <a:t>language</a:t>
            </a:r>
            <a:r>
              <a:rPr lang="mi-NZ" dirty="0"/>
              <a:t> </a:t>
            </a:r>
            <a:r>
              <a:rPr lang="mi-NZ" dirty="0" err="1"/>
              <a:t>data</a:t>
            </a:r>
            <a:r>
              <a:rPr lang="mi-NZ" dirty="0"/>
              <a:t>.</a:t>
            </a:r>
          </a:p>
          <a:p>
            <a:r>
              <a:rPr lang="mi-NZ" dirty="0" err="1"/>
              <a:t>Equally</a:t>
            </a:r>
            <a:r>
              <a:rPr lang="mi-NZ" dirty="0"/>
              <a:t>, </a:t>
            </a:r>
            <a:r>
              <a:rPr lang="mi-NZ" dirty="0" err="1"/>
              <a:t>there</a:t>
            </a:r>
            <a:r>
              <a:rPr lang="mi-NZ" dirty="0"/>
              <a:t> </a:t>
            </a:r>
            <a:r>
              <a:rPr lang="mi-NZ" dirty="0" err="1"/>
              <a:t>is</a:t>
            </a:r>
            <a:r>
              <a:rPr lang="mi-NZ" dirty="0"/>
              <a:t> </a:t>
            </a:r>
            <a:r>
              <a:rPr lang="mi-NZ" dirty="0" err="1"/>
              <a:t>potential</a:t>
            </a:r>
            <a:r>
              <a:rPr lang="mi-NZ" dirty="0"/>
              <a:t> for </a:t>
            </a:r>
            <a:r>
              <a:rPr lang="mi-NZ" dirty="0" err="1"/>
              <a:t>language</a:t>
            </a:r>
            <a:r>
              <a:rPr lang="mi-NZ" dirty="0"/>
              <a:t> </a:t>
            </a:r>
            <a:r>
              <a:rPr lang="mi-NZ" dirty="0" err="1"/>
              <a:t>teachers</a:t>
            </a:r>
            <a:r>
              <a:rPr lang="mi-NZ" dirty="0"/>
              <a:t> to </a:t>
            </a:r>
            <a:r>
              <a:rPr lang="mi-NZ" dirty="0" err="1"/>
              <a:t>bring</a:t>
            </a:r>
            <a:r>
              <a:rPr lang="mi-NZ" dirty="0"/>
              <a:t> </a:t>
            </a:r>
            <a:r>
              <a:rPr lang="mi-NZ" dirty="0" err="1"/>
              <a:t>linguistic</a:t>
            </a:r>
            <a:r>
              <a:rPr lang="mi-NZ" dirty="0"/>
              <a:t> </a:t>
            </a:r>
            <a:r>
              <a:rPr lang="mi-NZ" dirty="0" err="1"/>
              <a:t>concepts</a:t>
            </a:r>
            <a:r>
              <a:rPr lang="mi-NZ" dirty="0"/>
              <a:t> </a:t>
            </a:r>
            <a:r>
              <a:rPr lang="mi-NZ" dirty="0" err="1"/>
              <a:t>into</a:t>
            </a:r>
            <a:r>
              <a:rPr lang="mi-NZ" dirty="0"/>
              <a:t> Māori </a:t>
            </a:r>
            <a:r>
              <a:rPr lang="mi-NZ" dirty="0" err="1"/>
              <a:t>language</a:t>
            </a:r>
            <a:r>
              <a:rPr lang="mi-NZ" dirty="0"/>
              <a:t> </a:t>
            </a:r>
            <a:r>
              <a:rPr lang="mi-NZ" dirty="0" err="1"/>
              <a:t>classrooms</a:t>
            </a:r>
            <a:r>
              <a:rPr lang="mi-NZ" dirty="0"/>
              <a:t>.</a:t>
            </a:r>
          </a:p>
          <a:p>
            <a:endParaRPr lang="mi-NZ" dirty="0"/>
          </a:p>
          <a:p>
            <a:r>
              <a:rPr lang="mi-NZ" dirty="0"/>
              <a:t>	</a:t>
            </a:r>
            <a:r>
              <a:rPr lang="mi-NZ" dirty="0" err="1"/>
              <a:t>We</a:t>
            </a:r>
            <a:r>
              <a:rPr lang="mi-NZ" dirty="0"/>
              <a:t> are </a:t>
            </a:r>
            <a:r>
              <a:rPr lang="mi-NZ" dirty="0" err="1"/>
              <a:t>going</a:t>
            </a:r>
            <a:r>
              <a:rPr lang="mi-NZ" dirty="0"/>
              <a:t> to </a:t>
            </a:r>
            <a:r>
              <a:rPr lang="mi-NZ" dirty="0" err="1"/>
              <a:t>talk</a:t>
            </a:r>
            <a:r>
              <a:rPr lang="mi-NZ" dirty="0"/>
              <a:t> </a:t>
            </a:r>
            <a:r>
              <a:rPr lang="mi-NZ" dirty="0" err="1"/>
              <a:t>you</a:t>
            </a:r>
            <a:r>
              <a:rPr lang="mi-NZ" dirty="0"/>
              <a:t> </a:t>
            </a:r>
            <a:r>
              <a:rPr lang="mi-NZ" dirty="0" err="1"/>
              <a:t>through</a:t>
            </a:r>
            <a:r>
              <a:rPr lang="mi-NZ" dirty="0"/>
              <a:t> a </a:t>
            </a:r>
            <a:r>
              <a:rPr lang="mi-NZ" dirty="0" err="1"/>
              <a:t>couple</a:t>
            </a:r>
            <a:r>
              <a:rPr lang="mi-NZ" dirty="0"/>
              <a:t> </a:t>
            </a:r>
            <a:r>
              <a:rPr lang="mi-NZ" dirty="0" err="1"/>
              <a:t>of</a:t>
            </a:r>
            <a:r>
              <a:rPr lang="mi-NZ" dirty="0"/>
              <a:t> </a:t>
            </a:r>
            <a:r>
              <a:rPr lang="mi-NZ" dirty="0" err="1"/>
              <a:t>examples</a:t>
            </a:r>
            <a:r>
              <a:rPr lang="mi-NZ" dirty="0"/>
              <a:t> </a:t>
            </a:r>
            <a:r>
              <a:rPr lang="mi-NZ" dirty="0" err="1"/>
              <a:t>of</a:t>
            </a:r>
            <a:r>
              <a:rPr lang="mi-NZ" dirty="0"/>
              <a:t> </a:t>
            </a:r>
            <a:r>
              <a:rPr lang="mi-NZ" dirty="0" err="1"/>
              <a:t>materials</a:t>
            </a:r>
            <a:r>
              <a:rPr lang="mi-NZ" dirty="0"/>
              <a:t> and </a:t>
            </a:r>
            <a:r>
              <a:rPr lang="mi-NZ" dirty="0" err="1"/>
              <a:t>teaching</a:t>
            </a:r>
            <a:r>
              <a:rPr lang="mi-NZ" dirty="0"/>
              <a:t> </a:t>
            </a:r>
            <a:r>
              <a:rPr lang="mi-NZ" dirty="0" err="1"/>
              <a:t>strategies</a:t>
            </a:r>
            <a:r>
              <a:rPr lang="mi-NZ" dirty="0"/>
              <a:t> </a:t>
            </a:r>
            <a:r>
              <a:rPr lang="mi-NZ" dirty="0" err="1"/>
              <a:t>that</a:t>
            </a:r>
            <a:r>
              <a:rPr lang="mi-NZ" dirty="0"/>
              <a:t> </a:t>
            </a:r>
            <a:r>
              <a:rPr lang="mi-NZ" dirty="0" err="1"/>
              <a:t>we</a:t>
            </a:r>
            <a:r>
              <a:rPr lang="mi-NZ" dirty="0"/>
              <a:t> </a:t>
            </a:r>
            <a:r>
              <a:rPr lang="mi-NZ" dirty="0" err="1"/>
              <a:t>have</a:t>
            </a:r>
            <a:r>
              <a:rPr lang="mi-NZ" dirty="0"/>
              <a:t> </a:t>
            </a:r>
            <a:r>
              <a:rPr lang="mi-NZ" dirty="0" err="1"/>
              <a:t>made</a:t>
            </a:r>
            <a:r>
              <a:rPr lang="mi-NZ" dirty="0"/>
              <a:t> </a:t>
            </a:r>
            <a:r>
              <a:rPr lang="mi-NZ" dirty="0" err="1"/>
              <a:t>use</a:t>
            </a:r>
            <a:r>
              <a:rPr lang="mi-NZ" dirty="0"/>
              <a:t> </a:t>
            </a:r>
            <a:r>
              <a:rPr lang="mi-NZ" dirty="0" err="1"/>
              <a:t>of</a:t>
            </a:r>
            <a:r>
              <a:rPr lang="mi-NZ" dirty="0"/>
              <a:t>. </a:t>
            </a:r>
            <a:r>
              <a:rPr lang="mi-NZ" dirty="0" err="1"/>
              <a:t>We’ve</a:t>
            </a:r>
            <a:r>
              <a:rPr lang="mi-NZ" dirty="0"/>
              <a:t> </a:t>
            </a:r>
            <a:r>
              <a:rPr lang="mi-NZ" dirty="0" err="1"/>
              <a:t>drawn</a:t>
            </a:r>
            <a:r>
              <a:rPr lang="mi-NZ" dirty="0"/>
              <a:t> </a:t>
            </a:r>
            <a:r>
              <a:rPr lang="mi-NZ" dirty="0" err="1"/>
              <a:t>on</a:t>
            </a:r>
            <a:r>
              <a:rPr lang="mi-NZ" dirty="0"/>
              <a:t> </a:t>
            </a:r>
            <a:r>
              <a:rPr lang="mi-NZ" dirty="0" err="1"/>
              <a:t>analysis</a:t>
            </a:r>
            <a:r>
              <a:rPr lang="mi-NZ" dirty="0"/>
              <a:t> and </a:t>
            </a:r>
            <a:r>
              <a:rPr lang="mi-NZ" dirty="0" err="1"/>
              <a:t>examples</a:t>
            </a:r>
            <a:r>
              <a:rPr lang="mi-NZ" dirty="0"/>
              <a:t> </a:t>
            </a:r>
            <a:r>
              <a:rPr lang="mi-NZ" dirty="0" err="1"/>
              <a:t>from</a:t>
            </a:r>
            <a:r>
              <a:rPr lang="mi-NZ" dirty="0"/>
              <a:t> </a:t>
            </a:r>
            <a:r>
              <a:rPr lang="mi-NZ" dirty="0" err="1"/>
              <a:t>grammars</a:t>
            </a:r>
            <a:r>
              <a:rPr lang="mi-NZ" dirty="0"/>
              <a:t> </a:t>
            </a:r>
            <a:r>
              <a:rPr lang="mi-NZ" dirty="0" err="1"/>
              <a:t>of</a:t>
            </a:r>
            <a:r>
              <a:rPr lang="mi-NZ" dirty="0"/>
              <a:t> Māori </a:t>
            </a:r>
            <a:r>
              <a:rPr lang="mi-NZ" dirty="0" err="1"/>
              <a:t>written</a:t>
            </a:r>
            <a:r>
              <a:rPr lang="mi-NZ" dirty="0"/>
              <a:t> </a:t>
            </a:r>
            <a:r>
              <a:rPr lang="mi-NZ" dirty="0" err="1"/>
              <a:t>by</a:t>
            </a:r>
            <a:r>
              <a:rPr lang="mi-NZ" dirty="0"/>
              <a:t> </a:t>
            </a:r>
            <a:r>
              <a:rPr lang="mi-NZ" dirty="0" err="1"/>
              <a:t>Winifred</a:t>
            </a:r>
            <a:r>
              <a:rPr lang="mi-NZ" dirty="0"/>
              <a:t> </a:t>
            </a:r>
            <a:r>
              <a:rPr lang="mi-NZ" dirty="0" err="1"/>
              <a:t>Bauer</a:t>
            </a:r>
            <a:r>
              <a:rPr lang="mi-NZ" dirty="0"/>
              <a:t> and </a:t>
            </a:r>
            <a:r>
              <a:rPr lang="mi-NZ" dirty="0" err="1"/>
              <a:t>Ray</a:t>
            </a:r>
            <a:r>
              <a:rPr lang="mi-NZ" dirty="0"/>
              <a:t> </a:t>
            </a:r>
            <a:r>
              <a:rPr lang="mi-NZ" dirty="0" err="1"/>
              <a:t>Harlow</a:t>
            </a:r>
            <a:r>
              <a:rPr lang="mi-NZ" dirty="0"/>
              <a:t>, </a:t>
            </a:r>
            <a:r>
              <a:rPr lang="mi-NZ" dirty="0" err="1"/>
              <a:t>grammatical</a:t>
            </a:r>
            <a:r>
              <a:rPr lang="mi-NZ" dirty="0"/>
              <a:t> </a:t>
            </a:r>
            <a:r>
              <a:rPr lang="mi-NZ" dirty="0" err="1"/>
              <a:t>studies</a:t>
            </a:r>
            <a:r>
              <a:rPr lang="mi-NZ" dirty="0"/>
              <a:t> </a:t>
            </a:r>
            <a:r>
              <a:rPr lang="mi-NZ" dirty="0" err="1"/>
              <a:t>by</a:t>
            </a:r>
            <a:r>
              <a:rPr lang="mi-NZ" dirty="0"/>
              <a:t> Māori </a:t>
            </a:r>
            <a:r>
              <a:rPr lang="mi-NZ" dirty="0" err="1"/>
              <a:t>scholars</a:t>
            </a:r>
            <a:r>
              <a:rPr lang="mi-NZ" dirty="0"/>
              <a:t> </a:t>
            </a:r>
            <a:r>
              <a:rPr lang="mi-NZ" dirty="0" err="1"/>
              <a:t>like</a:t>
            </a:r>
            <a:r>
              <a:rPr lang="mi-NZ" dirty="0"/>
              <a:t> </a:t>
            </a:r>
            <a:r>
              <a:rPr lang="mi-NZ" dirty="0" err="1"/>
              <a:t>Peter</a:t>
            </a:r>
            <a:r>
              <a:rPr lang="mi-NZ" dirty="0"/>
              <a:t> </a:t>
            </a:r>
            <a:r>
              <a:rPr lang="mi-NZ" dirty="0" err="1"/>
              <a:t>Keegan</a:t>
            </a:r>
            <a:r>
              <a:rPr lang="mi-NZ" dirty="0"/>
              <a:t>, and </a:t>
            </a:r>
            <a:r>
              <a:rPr lang="mi-NZ" dirty="0" err="1"/>
              <a:t>there</a:t>
            </a:r>
            <a:r>
              <a:rPr lang="mi-NZ" dirty="0"/>
              <a:t> </a:t>
            </a:r>
            <a:r>
              <a:rPr lang="mi-NZ" dirty="0" err="1"/>
              <a:t>is</a:t>
            </a:r>
            <a:r>
              <a:rPr lang="mi-NZ" dirty="0"/>
              <a:t> a </a:t>
            </a:r>
            <a:r>
              <a:rPr lang="mi-NZ" dirty="0" err="1"/>
              <a:t>body</a:t>
            </a:r>
            <a:r>
              <a:rPr lang="mi-NZ" dirty="0"/>
              <a:t> </a:t>
            </a:r>
            <a:r>
              <a:rPr lang="mi-NZ" dirty="0" err="1"/>
              <a:t>of</a:t>
            </a:r>
            <a:r>
              <a:rPr lang="mi-NZ" dirty="0"/>
              <a:t> </a:t>
            </a:r>
            <a:r>
              <a:rPr lang="mi-NZ" dirty="0" err="1"/>
              <a:t>work</a:t>
            </a:r>
            <a:r>
              <a:rPr lang="mi-NZ" dirty="0"/>
              <a:t> </a:t>
            </a:r>
            <a:r>
              <a:rPr lang="mi-NZ" dirty="0" err="1"/>
              <a:t>that</a:t>
            </a:r>
            <a:r>
              <a:rPr lang="mi-NZ" dirty="0"/>
              <a:t> </a:t>
            </a:r>
            <a:r>
              <a:rPr lang="mi-NZ" dirty="0" err="1"/>
              <a:t>I’ve</a:t>
            </a:r>
            <a:r>
              <a:rPr lang="mi-NZ" dirty="0"/>
              <a:t> </a:t>
            </a:r>
            <a:r>
              <a:rPr lang="mi-NZ" dirty="0" err="1"/>
              <a:t>come</a:t>
            </a:r>
            <a:r>
              <a:rPr lang="mi-NZ" dirty="0"/>
              <a:t> </a:t>
            </a:r>
            <a:r>
              <a:rPr lang="mi-NZ" dirty="0" err="1"/>
              <a:t>across</a:t>
            </a:r>
            <a:r>
              <a:rPr lang="mi-NZ" dirty="0"/>
              <a:t> </a:t>
            </a:r>
            <a:r>
              <a:rPr lang="mi-NZ" dirty="0" err="1"/>
              <a:t>while</a:t>
            </a:r>
            <a:r>
              <a:rPr lang="mi-NZ" dirty="0"/>
              <a:t> </a:t>
            </a:r>
            <a:r>
              <a:rPr lang="mi-NZ" dirty="0" err="1"/>
              <a:t>working</a:t>
            </a:r>
            <a:r>
              <a:rPr lang="mi-NZ" dirty="0"/>
              <a:t> </a:t>
            </a:r>
            <a:r>
              <a:rPr lang="mi-NZ" dirty="0" err="1"/>
              <a:t>on</a:t>
            </a:r>
            <a:r>
              <a:rPr lang="mi-NZ" dirty="0"/>
              <a:t> </a:t>
            </a:r>
            <a:r>
              <a:rPr lang="mi-NZ" dirty="0" err="1"/>
              <a:t>the</a:t>
            </a:r>
            <a:r>
              <a:rPr lang="mi-NZ" dirty="0"/>
              <a:t> </a:t>
            </a:r>
            <a:r>
              <a:rPr lang="mi-NZ" dirty="0" err="1"/>
              <a:t>Special</a:t>
            </a:r>
            <a:r>
              <a:rPr lang="mi-NZ" dirty="0"/>
              <a:t> </a:t>
            </a:r>
            <a:r>
              <a:rPr lang="mi-NZ" dirty="0" err="1"/>
              <a:t>Issue</a:t>
            </a:r>
            <a:r>
              <a:rPr lang="mi-NZ" dirty="0"/>
              <a:t> </a:t>
            </a:r>
            <a:r>
              <a:rPr lang="mi-NZ" dirty="0" err="1"/>
              <a:t>that</a:t>
            </a:r>
            <a:r>
              <a:rPr lang="mi-NZ" dirty="0"/>
              <a:t> </a:t>
            </a:r>
            <a:r>
              <a:rPr lang="mi-NZ" dirty="0" err="1"/>
              <a:t>will</a:t>
            </a:r>
            <a:r>
              <a:rPr lang="mi-NZ" dirty="0"/>
              <a:t> </a:t>
            </a:r>
            <a:r>
              <a:rPr lang="mi-NZ" dirty="0" err="1"/>
              <a:t>inform</a:t>
            </a:r>
            <a:r>
              <a:rPr lang="mi-NZ" dirty="0"/>
              <a:t> </a:t>
            </a:r>
            <a:r>
              <a:rPr lang="mi-NZ" dirty="0" err="1"/>
              <a:t>further</a:t>
            </a:r>
            <a:r>
              <a:rPr lang="mi-NZ" dirty="0"/>
              <a:t> </a:t>
            </a:r>
            <a:r>
              <a:rPr lang="mi-NZ" dirty="0" err="1"/>
              <a:t>work</a:t>
            </a:r>
            <a:r>
              <a:rPr lang="mi-NZ" dirty="0"/>
              <a:t>. </a:t>
            </a:r>
            <a:r>
              <a:rPr lang="mi-NZ" dirty="0" err="1"/>
              <a:t>Kan’s</a:t>
            </a:r>
            <a:r>
              <a:rPr lang="mi-NZ" dirty="0"/>
              <a:t> </a:t>
            </a:r>
            <a:r>
              <a:rPr lang="mi-NZ" dirty="0" err="1"/>
              <a:t>own</a:t>
            </a:r>
            <a:r>
              <a:rPr lang="mi-NZ" dirty="0"/>
              <a:t> </a:t>
            </a:r>
            <a:r>
              <a:rPr lang="mi-NZ" dirty="0" err="1"/>
              <a:t>knowledge</a:t>
            </a:r>
            <a:r>
              <a:rPr lang="mi-NZ" dirty="0"/>
              <a:t> </a:t>
            </a:r>
            <a:r>
              <a:rPr lang="mi-NZ" dirty="0" err="1"/>
              <a:t>of</a:t>
            </a:r>
            <a:r>
              <a:rPr lang="mi-NZ" dirty="0"/>
              <a:t> te reo Māori </a:t>
            </a:r>
            <a:r>
              <a:rPr lang="mi-NZ" dirty="0" err="1"/>
              <a:t>as</a:t>
            </a:r>
            <a:r>
              <a:rPr lang="mi-NZ" dirty="0"/>
              <a:t> a </a:t>
            </a:r>
            <a:r>
              <a:rPr lang="mi-NZ" dirty="0" err="1"/>
              <a:t>native</a:t>
            </a:r>
            <a:r>
              <a:rPr lang="mi-NZ" dirty="0"/>
              <a:t> </a:t>
            </a:r>
            <a:r>
              <a:rPr lang="mi-NZ" dirty="0" err="1"/>
              <a:t>speaker</a:t>
            </a:r>
            <a:r>
              <a:rPr lang="mi-NZ" dirty="0"/>
              <a:t> and </a:t>
            </a:r>
            <a:r>
              <a:rPr lang="mi-NZ" dirty="0" err="1"/>
              <a:t>as</a:t>
            </a:r>
            <a:r>
              <a:rPr lang="mi-NZ" dirty="0"/>
              <a:t> a </a:t>
            </a:r>
            <a:r>
              <a:rPr lang="mi-NZ" dirty="0" err="1"/>
              <a:t>doctoral</a:t>
            </a:r>
            <a:r>
              <a:rPr lang="mi-NZ" dirty="0"/>
              <a:t> </a:t>
            </a:r>
            <a:r>
              <a:rPr lang="mi-NZ" dirty="0" err="1"/>
              <a:t>student</a:t>
            </a:r>
            <a:r>
              <a:rPr lang="mi-NZ" dirty="0"/>
              <a:t> </a:t>
            </a:r>
            <a:r>
              <a:rPr lang="mi-NZ" dirty="0" err="1"/>
              <a:t>of</a:t>
            </a:r>
            <a:r>
              <a:rPr lang="mi-NZ" dirty="0"/>
              <a:t> </a:t>
            </a:r>
            <a:r>
              <a:rPr lang="mi-NZ" dirty="0" err="1"/>
              <a:t>linguistics</a:t>
            </a:r>
            <a:r>
              <a:rPr lang="mi-NZ" dirty="0"/>
              <a:t> </a:t>
            </a:r>
            <a:r>
              <a:rPr lang="mi-NZ" dirty="0" err="1"/>
              <a:t>of</a:t>
            </a:r>
            <a:r>
              <a:rPr lang="mi-NZ" dirty="0"/>
              <a:t> </a:t>
            </a:r>
            <a:r>
              <a:rPr lang="mi-NZ" dirty="0" err="1"/>
              <a:t>course</a:t>
            </a:r>
            <a:r>
              <a:rPr lang="mi-NZ" dirty="0"/>
              <a:t> </a:t>
            </a:r>
            <a:r>
              <a:rPr lang="mi-NZ" dirty="0" err="1"/>
              <a:t>heavily</a:t>
            </a:r>
            <a:r>
              <a:rPr lang="mi-NZ" dirty="0"/>
              <a:t> </a:t>
            </a:r>
            <a:r>
              <a:rPr lang="mi-NZ" dirty="0" err="1"/>
              <a:t>influences</a:t>
            </a:r>
            <a:r>
              <a:rPr lang="mi-NZ" dirty="0"/>
              <a:t> </a:t>
            </a:r>
            <a:r>
              <a:rPr lang="mi-NZ" dirty="0" err="1"/>
              <a:t>her</a:t>
            </a:r>
            <a:r>
              <a:rPr lang="mi-NZ" dirty="0"/>
              <a:t>.</a:t>
            </a:r>
            <a:endParaRPr lang="en-NZ" dirty="0"/>
          </a:p>
        </p:txBody>
      </p:sp>
      <p:sp>
        <p:nvSpPr>
          <p:cNvPr id="4" name="Slide Number Placeholder 3"/>
          <p:cNvSpPr>
            <a:spLocks noGrp="1"/>
          </p:cNvSpPr>
          <p:nvPr>
            <p:ph type="sldNum" sz="quarter" idx="5"/>
          </p:nvPr>
        </p:nvSpPr>
        <p:spPr/>
        <p:txBody>
          <a:bodyPr/>
          <a:lstStyle/>
          <a:p>
            <a:fld id="{AD4BC9C3-86E6-4D42-B4B7-69D37E14A011}" type="slidenum">
              <a:rPr lang="en-NZ" smtClean="0"/>
              <a:t>5</a:t>
            </a:fld>
            <a:endParaRPr lang="en-NZ"/>
          </a:p>
        </p:txBody>
      </p:sp>
    </p:spTree>
    <p:extLst>
      <p:ext uri="{BB962C8B-B14F-4D97-AF65-F5344CB8AC3E}">
        <p14:creationId xmlns:p14="http://schemas.microsoft.com/office/powerpoint/2010/main" val="1321761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On</a:t>
            </a:r>
            <a:r>
              <a:rPr lang="mi-NZ" dirty="0"/>
              <a:t> </a:t>
            </a:r>
            <a:r>
              <a:rPr lang="mi-NZ" dirty="0" err="1"/>
              <a:t>this</a:t>
            </a:r>
            <a:r>
              <a:rPr lang="mi-NZ" dirty="0"/>
              <a:t> </a:t>
            </a:r>
            <a:r>
              <a:rPr lang="mi-NZ" dirty="0" err="1"/>
              <a:t>slide</a:t>
            </a:r>
            <a:r>
              <a:rPr lang="mi-NZ" dirty="0"/>
              <a:t>, </a:t>
            </a:r>
            <a:r>
              <a:rPr lang="mi-NZ" dirty="0" err="1"/>
              <a:t>we</a:t>
            </a:r>
            <a:r>
              <a:rPr lang="mi-NZ" dirty="0"/>
              <a:t> are </a:t>
            </a:r>
            <a:r>
              <a:rPr lang="mi-NZ" dirty="0" err="1"/>
              <a:t>illustrating</a:t>
            </a:r>
            <a:r>
              <a:rPr lang="mi-NZ" dirty="0"/>
              <a:t> </a:t>
            </a:r>
            <a:r>
              <a:rPr lang="mi-NZ" dirty="0" err="1"/>
              <a:t>the</a:t>
            </a:r>
            <a:r>
              <a:rPr lang="mi-NZ" dirty="0"/>
              <a:t> </a:t>
            </a:r>
            <a:r>
              <a:rPr lang="mi-NZ" dirty="0" err="1"/>
              <a:t>grammatical</a:t>
            </a:r>
            <a:r>
              <a:rPr lang="mi-NZ" dirty="0"/>
              <a:t> </a:t>
            </a:r>
            <a:r>
              <a:rPr lang="mi-NZ" dirty="0" err="1"/>
              <a:t>category</a:t>
            </a:r>
            <a:r>
              <a:rPr lang="mi-NZ" dirty="0"/>
              <a:t> </a:t>
            </a:r>
            <a:r>
              <a:rPr lang="mi-NZ" dirty="0" err="1"/>
              <a:t>of</a:t>
            </a:r>
            <a:r>
              <a:rPr lang="mi-NZ" dirty="0"/>
              <a:t> </a:t>
            </a:r>
            <a:r>
              <a:rPr lang="mi-NZ" dirty="0" err="1"/>
              <a:t>number</a:t>
            </a:r>
            <a:r>
              <a:rPr lang="mi-NZ" dirty="0"/>
              <a:t>, and </a:t>
            </a:r>
            <a:r>
              <a:rPr lang="mi-NZ" dirty="0" err="1"/>
              <a:t>within</a:t>
            </a:r>
            <a:r>
              <a:rPr lang="mi-NZ" dirty="0"/>
              <a:t> </a:t>
            </a:r>
            <a:r>
              <a:rPr lang="mi-NZ" dirty="0" err="1"/>
              <a:t>this</a:t>
            </a:r>
            <a:r>
              <a:rPr lang="mi-NZ" dirty="0"/>
              <a:t>, </a:t>
            </a:r>
            <a:r>
              <a:rPr lang="mi-NZ" dirty="0" err="1"/>
              <a:t>the</a:t>
            </a:r>
            <a:r>
              <a:rPr lang="mi-NZ" dirty="0"/>
              <a:t> </a:t>
            </a:r>
            <a:r>
              <a:rPr lang="mi-NZ" dirty="0" err="1"/>
              <a:t>contrast</a:t>
            </a:r>
            <a:r>
              <a:rPr lang="mi-NZ" dirty="0"/>
              <a:t> </a:t>
            </a:r>
            <a:r>
              <a:rPr lang="mi-NZ" dirty="0" err="1"/>
              <a:t>between</a:t>
            </a:r>
            <a:r>
              <a:rPr lang="mi-NZ" dirty="0"/>
              <a:t> </a:t>
            </a:r>
            <a:r>
              <a:rPr lang="mi-NZ" dirty="0" err="1"/>
              <a:t>singular</a:t>
            </a:r>
            <a:r>
              <a:rPr lang="mi-NZ" dirty="0"/>
              <a:t> and </a:t>
            </a:r>
            <a:r>
              <a:rPr lang="mi-NZ" dirty="0" err="1"/>
              <a:t>plural</a:t>
            </a:r>
            <a:r>
              <a:rPr lang="mi-NZ" dirty="0"/>
              <a:t>.</a:t>
            </a:r>
          </a:p>
          <a:p>
            <a:r>
              <a:rPr lang="mi-NZ" dirty="0"/>
              <a:t>	</a:t>
            </a:r>
          </a:p>
          <a:p>
            <a:r>
              <a:rPr lang="mi-NZ" dirty="0" err="1"/>
              <a:t>In</a:t>
            </a:r>
            <a:r>
              <a:rPr lang="mi-NZ" dirty="0"/>
              <a:t> Māori: </a:t>
            </a:r>
            <a:r>
              <a:rPr lang="mi-NZ" dirty="0" err="1"/>
              <a:t>we</a:t>
            </a:r>
            <a:r>
              <a:rPr lang="mi-NZ" dirty="0"/>
              <a:t> </a:t>
            </a:r>
            <a:r>
              <a:rPr lang="mi-NZ" dirty="0" err="1"/>
              <a:t>can</a:t>
            </a:r>
            <a:r>
              <a:rPr lang="mi-NZ" dirty="0"/>
              <a:t> </a:t>
            </a:r>
            <a:r>
              <a:rPr lang="mi-NZ" dirty="0" err="1"/>
              <a:t>see</a:t>
            </a:r>
            <a:r>
              <a:rPr lang="mi-NZ" dirty="0"/>
              <a:t> t- </a:t>
            </a:r>
            <a:r>
              <a:rPr lang="mi-NZ" dirty="0" err="1"/>
              <a:t>affixed</a:t>
            </a:r>
            <a:r>
              <a:rPr lang="mi-NZ" dirty="0"/>
              <a:t> to </a:t>
            </a:r>
            <a:r>
              <a:rPr lang="mi-NZ" dirty="0" err="1"/>
              <a:t>possessives</a:t>
            </a:r>
            <a:r>
              <a:rPr lang="mi-NZ" dirty="0"/>
              <a:t> (10, 12) and </a:t>
            </a:r>
            <a:r>
              <a:rPr lang="mi-NZ" dirty="0" err="1"/>
              <a:t>demonstratives</a:t>
            </a:r>
            <a:r>
              <a:rPr lang="mi-NZ" dirty="0"/>
              <a:t> (7 and 18) for </a:t>
            </a:r>
            <a:r>
              <a:rPr lang="mi-NZ" b="1" dirty="0" err="1"/>
              <a:t>singular</a:t>
            </a:r>
            <a:r>
              <a:rPr lang="mi-NZ" b="1" dirty="0"/>
              <a:t> </a:t>
            </a:r>
            <a:r>
              <a:rPr lang="mi-NZ" b="0" dirty="0" err="1"/>
              <a:t>entities</a:t>
            </a:r>
            <a:r>
              <a:rPr lang="mi-NZ" dirty="0"/>
              <a:t>, </a:t>
            </a:r>
            <a:r>
              <a:rPr lang="mi-NZ" dirty="0" err="1"/>
              <a:t>compared</a:t>
            </a:r>
            <a:r>
              <a:rPr lang="mi-NZ" dirty="0"/>
              <a:t> </a:t>
            </a:r>
            <a:r>
              <a:rPr lang="mi-NZ" dirty="0" err="1"/>
              <a:t>with</a:t>
            </a:r>
            <a:r>
              <a:rPr lang="mi-NZ" dirty="0"/>
              <a:t> </a:t>
            </a:r>
            <a:r>
              <a:rPr lang="mi-NZ" dirty="0" err="1"/>
              <a:t>the</a:t>
            </a:r>
            <a:r>
              <a:rPr lang="mi-NZ" dirty="0"/>
              <a:t> </a:t>
            </a:r>
            <a:r>
              <a:rPr lang="mi-NZ" dirty="0" err="1"/>
              <a:t>absence</a:t>
            </a:r>
            <a:r>
              <a:rPr lang="mi-NZ" dirty="0"/>
              <a:t> </a:t>
            </a:r>
            <a:r>
              <a:rPr lang="mi-NZ" dirty="0" err="1"/>
              <a:t>of</a:t>
            </a:r>
            <a:r>
              <a:rPr lang="mi-NZ" dirty="0"/>
              <a:t> t- for </a:t>
            </a:r>
            <a:r>
              <a:rPr lang="mi-NZ" b="1" dirty="0" err="1"/>
              <a:t>plural</a:t>
            </a:r>
            <a:r>
              <a:rPr lang="mi-NZ" dirty="0"/>
              <a:t> </a:t>
            </a:r>
            <a:r>
              <a:rPr lang="mi-NZ" dirty="0" err="1"/>
              <a:t>entities</a:t>
            </a:r>
            <a:endParaRPr lang="mi-NZ" dirty="0"/>
          </a:p>
          <a:p>
            <a:pPr marL="0" indent="0">
              <a:buFont typeface="Arial" panose="020B0604020202020204" pitchFamily="34" charset="0"/>
              <a:buNone/>
            </a:pPr>
            <a:r>
              <a:rPr lang="mi-NZ" dirty="0" err="1"/>
              <a:t>In</a:t>
            </a:r>
            <a:r>
              <a:rPr lang="mi-NZ" dirty="0"/>
              <a:t> </a:t>
            </a:r>
            <a:r>
              <a:rPr lang="mi-NZ" dirty="0" err="1"/>
              <a:t>the</a:t>
            </a:r>
            <a:r>
              <a:rPr lang="mi-NZ" dirty="0"/>
              <a:t> </a:t>
            </a:r>
            <a:r>
              <a:rPr lang="mi-NZ" dirty="0" err="1"/>
              <a:t>English</a:t>
            </a:r>
            <a:r>
              <a:rPr lang="mi-NZ" dirty="0"/>
              <a:t> </a:t>
            </a:r>
            <a:r>
              <a:rPr lang="mi-NZ" dirty="0" err="1"/>
              <a:t>translations</a:t>
            </a:r>
            <a:r>
              <a:rPr lang="mi-NZ" dirty="0"/>
              <a:t>: </a:t>
            </a:r>
            <a:r>
              <a:rPr lang="mi-NZ" b="1" dirty="0" err="1"/>
              <a:t>singular</a:t>
            </a:r>
            <a:r>
              <a:rPr lang="mi-NZ" dirty="0"/>
              <a:t> </a:t>
            </a:r>
            <a:r>
              <a:rPr lang="mi-NZ" dirty="0" err="1"/>
              <a:t>nouns</a:t>
            </a:r>
            <a:r>
              <a:rPr lang="mi-NZ" dirty="0"/>
              <a:t> </a:t>
            </a:r>
            <a:r>
              <a:rPr lang="mi-NZ" dirty="0" err="1"/>
              <a:t>have</a:t>
            </a:r>
            <a:r>
              <a:rPr lang="mi-NZ" dirty="0"/>
              <a:t> </a:t>
            </a:r>
            <a:r>
              <a:rPr lang="mi-NZ" dirty="0" err="1"/>
              <a:t>no</a:t>
            </a:r>
            <a:r>
              <a:rPr lang="mi-NZ" dirty="0"/>
              <a:t> </a:t>
            </a:r>
            <a:r>
              <a:rPr lang="mi-NZ" dirty="0" err="1"/>
              <a:t>extra</a:t>
            </a:r>
            <a:r>
              <a:rPr lang="mi-NZ" dirty="0"/>
              <a:t> </a:t>
            </a:r>
            <a:r>
              <a:rPr lang="mi-NZ" dirty="0" err="1"/>
              <a:t>morphology</a:t>
            </a:r>
            <a:r>
              <a:rPr lang="mi-NZ" dirty="0"/>
              <a:t> – a </a:t>
            </a:r>
            <a:r>
              <a:rPr lang="mi-NZ" dirty="0" err="1"/>
              <a:t>noun</a:t>
            </a:r>
            <a:r>
              <a:rPr lang="mi-NZ" dirty="0"/>
              <a:t> </a:t>
            </a:r>
            <a:r>
              <a:rPr lang="mi-NZ" dirty="0" err="1"/>
              <a:t>by</a:t>
            </a:r>
            <a:r>
              <a:rPr lang="mi-NZ" dirty="0"/>
              <a:t> </a:t>
            </a:r>
            <a:r>
              <a:rPr lang="mi-NZ" dirty="0" err="1"/>
              <a:t>itself</a:t>
            </a:r>
            <a:r>
              <a:rPr lang="mi-NZ" dirty="0"/>
              <a:t> </a:t>
            </a:r>
            <a:r>
              <a:rPr lang="mi-NZ" dirty="0" err="1"/>
              <a:t>can</a:t>
            </a:r>
            <a:r>
              <a:rPr lang="mi-NZ" dirty="0"/>
              <a:t> </a:t>
            </a:r>
            <a:r>
              <a:rPr lang="mi-NZ" dirty="0" err="1"/>
              <a:t>be</a:t>
            </a:r>
            <a:r>
              <a:rPr lang="mi-NZ" dirty="0"/>
              <a:t> </a:t>
            </a:r>
            <a:r>
              <a:rPr lang="mi-NZ" dirty="0" err="1"/>
              <a:t>singular</a:t>
            </a:r>
            <a:r>
              <a:rPr lang="mi-NZ" dirty="0"/>
              <a:t>, </a:t>
            </a:r>
            <a:r>
              <a:rPr lang="mi-NZ" dirty="0" err="1"/>
              <a:t>but</a:t>
            </a:r>
            <a:r>
              <a:rPr lang="mi-NZ" dirty="0"/>
              <a:t> </a:t>
            </a:r>
            <a:r>
              <a:rPr lang="mi-NZ" b="1" dirty="0" err="1"/>
              <a:t>plural</a:t>
            </a:r>
            <a:r>
              <a:rPr lang="mi-NZ" dirty="0"/>
              <a:t> </a:t>
            </a:r>
            <a:r>
              <a:rPr lang="mi-NZ" dirty="0" err="1"/>
              <a:t>nouns</a:t>
            </a:r>
            <a:r>
              <a:rPr lang="mi-NZ" dirty="0"/>
              <a:t> </a:t>
            </a:r>
            <a:r>
              <a:rPr lang="mi-NZ" dirty="0" err="1"/>
              <a:t>have</a:t>
            </a:r>
            <a:r>
              <a:rPr lang="mi-NZ" dirty="0"/>
              <a:t> </a:t>
            </a:r>
            <a:r>
              <a:rPr lang="mi-NZ" dirty="0" err="1"/>
              <a:t>an</a:t>
            </a:r>
            <a:r>
              <a:rPr lang="mi-NZ" dirty="0"/>
              <a:t> –s </a:t>
            </a:r>
            <a:r>
              <a:rPr lang="mi-NZ" dirty="0" err="1"/>
              <a:t>suffix</a:t>
            </a:r>
            <a:r>
              <a:rPr lang="mi-NZ" dirty="0"/>
              <a:t>. (and </a:t>
            </a:r>
            <a:r>
              <a:rPr lang="mi-NZ" dirty="0" err="1"/>
              <a:t>there</a:t>
            </a:r>
            <a:r>
              <a:rPr lang="mi-NZ" dirty="0"/>
              <a:t> </a:t>
            </a:r>
            <a:r>
              <a:rPr lang="mi-NZ" dirty="0" err="1"/>
              <a:t>is</a:t>
            </a:r>
            <a:r>
              <a:rPr lang="mi-NZ" dirty="0"/>
              <a:t> a </a:t>
            </a:r>
            <a:r>
              <a:rPr lang="mi-NZ" dirty="0" err="1"/>
              <a:t>singular-nonsingular</a:t>
            </a:r>
            <a:r>
              <a:rPr lang="mi-NZ" dirty="0"/>
              <a:t> </a:t>
            </a:r>
            <a:r>
              <a:rPr lang="mi-NZ" dirty="0" err="1"/>
              <a:t>distinction</a:t>
            </a:r>
            <a:r>
              <a:rPr lang="mi-NZ" dirty="0"/>
              <a:t> </a:t>
            </a:r>
            <a:r>
              <a:rPr lang="mi-NZ" dirty="0" err="1"/>
              <a:t>in</a:t>
            </a:r>
            <a:r>
              <a:rPr lang="mi-NZ" dirty="0"/>
              <a:t> </a:t>
            </a:r>
            <a:r>
              <a:rPr lang="mi-NZ" dirty="0" err="1"/>
              <a:t>the</a:t>
            </a:r>
            <a:r>
              <a:rPr lang="mi-NZ" dirty="0"/>
              <a:t> </a:t>
            </a:r>
            <a:r>
              <a:rPr lang="mi-NZ" dirty="0" err="1"/>
              <a:t>English</a:t>
            </a:r>
            <a:r>
              <a:rPr lang="mi-NZ" dirty="0"/>
              <a:t> </a:t>
            </a:r>
            <a:r>
              <a:rPr lang="mi-NZ" dirty="0" err="1"/>
              <a:t>demonstratives</a:t>
            </a:r>
            <a:r>
              <a:rPr lang="mi-NZ" dirty="0"/>
              <a:t> </a:t>
            </a:r>
            <a:r>
              <a:rPr lang="mi-NZ" dirty="0" err="1"/>
              <a:t>also</a:t>
            </a:r>
            <a:r>
              <a:rPr lang="mi-NZ"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mi-NZ" dirty="0"/>
          </a:p>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What</a:t>
            </a:r>
            <a:r>
              <a:rPr lang="mi-NZ" dirty="0"/>
              <a:t> </a:t>
            </a:r>
            <a:r>
              <a:rPr lang="mi-NZ" dirty="0" err="1"/>
              <a:t>this</a:t>
            </a:r>
            <a:r>
              <a:rPr lang="mi-NZ" dirty="0"/>
              <a:t> </a:t>
            </a:r>
            <a:r>
              <a:rPr lang="mi-NZ" dirty="0" err="1"/>
              <a:t>data</a:t>
            </a:r>
            <a:r>
              <a:rPr lang="mi-NZ" dirty="0"/>
              <a:t> </a:t>
            </a:r>
            <a:r>
              <a:rPr lang="mi-NZ" dirty="0" err="1"/>
              <a:t>shows</a:t>
            </a:r>
            <a:r>
              <a:rPr lang="mi-NZ" dirty="0"/>
              <a:t> </a:t>
            </a:r>
            <a:r>
              <a:rPr lang="mi-NZ" dirty="0" err="1"/>
              <a:t>clearly</a:t>
            </a:r>
            <a:r>
              <a:rPr lang="mi-NZ" dirty="0"/>
              <a:t> </a:t>
            </a:r>
            <a:r>
              <a:rPr lang="mi-NZ" dirty="0" err="1"/>
              <a:t>is</a:t>
            </a:r>
            <a:r>
              <a:rPr lang="mi-NZ" dirty="0"/>
              <a:t> </a:t>
            </a:r>
            <a:r>
              <a:rPr lang="mi-NZ" dirty="0" err="1"/>
              <a:t>that</a:t>
            </a:r>
            <a:r>
              <a:rPr lang="mi-NZ" dirty="0"/>
              <a:t> Māori </a:t>
            </a:r>
            <a:r>
              <a:rPr lang="mi-NZ" dirty="0" err="1"/>
              <a:t>codes</a:t>
            </a:r>
            <a:r>
              <a:rPr lang="mi-NZ" dirty="0"/>
              <a:t> </a:t>
            </a:r>
            <a:r>
              <a:rPr lang="mi-NZ" dirty="0" err="1"/>
              <a:t>explicitly</a:t>
            </a:r>
            <a:r>
              <a:rPr lang="mi-NZ" dirty="0"/>
              <a:t> for </a:t>
            </a:r>
            <a:r>
              <a:rPr lang="mi-NZ" dirty="0" err="1"/>
              <a:t>singular</a:t>
            </a:r>
            <a:r>
              <a:rPr lang="mi-NZ" dirty="0"/>
              <a:t> (</a:t>
            </a:r>
            <a:r>
              <a:rPr lang="mi-NZ" dirty="0" err="1"/>
              <a:t>which</a:t>
            </a:r>
            <a:r>
              <a:rPr lang="mi-NZ" dirty="0"/>
              <a:t> </a:t>
            </a:r>
            <a:r>
              <a:rPr lang="mi-NZ" dirty="0" err="1"/>
              <a:t>is</a:t>
            </a:r>
            <a:r>
              <a:rPr lang="mi-NZ" dirty="0"/>
              <a:t> </a:t>
            </a:r>
            <a:r>
              <a:rPr lang="mi-NZ" dirty="0" err="1"/>
              <a:t>typologically</a:t>
            </a:r>
            <a:r>
              <a:rPr lang="mi-NZ" dirty="0"/>
              <a:t> </a:t>
            </a:r>
            <a:r>
              <a:rPr lang="mi-NZ" dirty="0" err="1"/>
              <a:t>less</a:t>
            </a:r>
            <a:r>
              <a:rPr lang="mi-NZ" dirty="0"/>
              <a:t> </a:t>
            </a:r>
            <a:r>
              <a:rPr lang="mi-NZ" dirty="0" err="1"/>
              <a:t>common</a:t>
            </a:r>
            <a:r>
              <a:rPr lang="mi-NZ" dirty="0"/>
              <a:t>), </a:t>
            </a:r>
            <a:r>
              <a:rPr lang="mi-NZ" dirty="0" err="1"/>
              <a:t>while</a:t>
            </a:r>
            <a:r>
              <a:rPr lang="mi-NZ" dirty="0"/>
              <a:t> </a:t>
            </a:r>
            <a:r>
              <a:rPr lang="mi-NZ" dirty="0" err="1"/>
              <a:t>English</a:t>
            </a:r>
            <a:r>
              <a:rPr lang="mi-NZ" dirty="0"/>
              <a:t> </a:t>
            </a:r>
            <a:r>
              <a:rPr lang="mi-NZ" dirty="0" err="1"/>
              <a:t>codes</a:t>
            </a:r>
            <a:r>
              <a:rPr lang="mi-NZ" dirty="0"/>
              <a:t> </a:t>
            </a:r>
            <a:r>
              <a:rPr lang="mi-NZ" dirty="0" err="1"/>
              <a:t>explicitly</a:t>
            </a:r>
            <a:r>
              <a:rPr lang="mi-NZ" dirty="0"/>
              <a:t> for </a:t>
            </a:r>
            <a:r>
              <a:rPr lang="mi-NZ" dirty="0" err="1"/>
              <a:t>plural</a:t>
            </a:r>
            <a:r>
              <a:rPr lang="mi-NZ" dirty="0"/>
              <a:t> (</a:t>
            </a:r>
            <a:r>
              <a:rPr lang="mi-NZ" dirty="0" err="1"/>
              <a:t>which</a:t>
            </a:r>
            <a:r>
              <a:rPr lang="mi-NZ" dirty="0"/>
              <a:t> </a:t>
            </a:r>
            <a:r>
              <a:rPr lang="mi-NZ" dirty="0" err="1"/>
              <a:t>is</a:t>
            </a:r>
            <a:r>
              <a:rPr lang="mi-NZ" dirty="0"/>
              <a:t> </a:t>
            </a:r>
            <a:r>
              <a:rPr lang="mi-NZ" dirty="0" err="1"/>
              <a:t>typologically</a:t>
            </a:r>
            <a:r>
              <a:rPr lang="mi-NZ" dirty="0"/>
              <a:t> more </a:t>
            </a:r>
            <a:r>
              <a:rPr lang="mi-NZ" dirty="0" err="1"/>
              <a:t>common</a:t>
            </a:r>
            <a:r>
              <a:rPr lang="mi-NZ"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mi-NZ" dirty="0"/>
          </a:p>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The</a:t>
            </a:r>
            <a:r>
              <a:rPr lang="mi-NZ" dirty="0"/>
              <a:t> </a:t>
            </a:r>
            <a:r>
              <a:rPr lang="mi-NZ" dirty="0" err="1"/>
              <a:t>understanding</a:t>
            </a:r>
            <a:r>
              <a:rPr lang="mi-NZ" dirty="0"/>
              <a:t> </a:t>
            </a:r>
            <a:r>
              <a:rPr lang="mi-NZ" dirty="0" err="1"/>
              <a:t>that</a:t>
            </a:r>
            <a:r>
              <a:rPr lang="mi-NZ" dirty="0"/>
              <a:t> </a:t>
            </a:r>
            <a:r>
              <a:rPr lang="mi-NZ" dirty="0" err="1"/>
              <a:t>languages</a:t>
            </a:r>
            <a:r>
              <a:rPr lang="mi-NZ" dirty="0"/>
              <a:t> </a:t>
            </a:r>
            <a:r>
              <a:rPr lang="mi-NZ" dirty="0" err="1"/>
              <a:t>can</a:t>
            </a:r>
            <a:r>
              <a:rPr lang="mi-NZ" dirty="0"/>
              <a:t> </a:t>
            </a:r>
            <a:r>
              <a:rPr lang="mi-NZ" dirty="0" err="1"/>
              <a:t>express</a:t>
            </a:r>
            <a:r>
              <a:rPr lang="mi-NZ" dirty="0"/>
              <a:t> </a:t>
            </a:r>
            <a:r>
              <a:rPr lang="mi-NZ" dirty="0" err="1"/>
              <a:t>the</a:t>
            </a:r>
            <a:r>
              <a:rPr lang="mi-NZ" dirty="0"/>
              <a:t> </a:t>
            </a:r>
            <a:r>
              <a:rPr lang="mi-NZ" dirty="0" err="1"/>
              <a:t>same</a:t>
            </a:r>
            <a:r>
              <a:rPr lang="mi-NZ" dirty="0"/>
              <a:t> </a:t>
            </a:r>
            <a:r>
              <a:rPr lang="mi-NZ" dirty="0" err="1"/>
              <a:t>category</a:t>
            </a:r>
            <a:r>
              <a:rPr lang="mi-NZ" dirty="0"/>
              <a:t> (</a:t>
            </a:r>
            <a:r>
              <a:rPr lang="mi-NZ" dirty="0" err="1"/>
              <a:t>number</a:t>
            </a:r>
            <a:r>
              <a:rPr lang="mi-NZ" dirty="0"/>
              <a:t>), </a:t>
            </a:r>
            <a:r>
              <a:rPr lang="mi-NZ" dirty="0" err="1"/>
              <a:t>coding</a:t>
            </a:r>
            <a:r>
              <a:rPr lang="mi-NZ" dirty="0"/>
              <a:t> </a:t>
            </a:r>
            <a:r>
              <a:rPr lang="mi-NZ" dirty="0" err="1"/>
              <a:t>the</a:t>
            </a:r>
            <a:r>
              <a:rPr lang="mi-NZ" dirty="0"/>
              <a:t> </a:t>
            </a:r>
            <a:r>
              <a:rPr lang="mi-NZ" dirty="0" err="1"/>
              <a:t>same</a:t>
            </a:r>
            <a:r>
              <a:rPr lang="mi-NZ" dirty="0"/>
              <a:t> </a:t>
            </a:r>
            <a:r>
              <a:rPr lang="mi-NZ" dirty="0" err="1"/>
              <a:t>types</a:t>
            </a:r>
            <a:r>
              <a:rPr lang="mi-NZ" dirty="0"/>
              <a:t> </a:t>
            </a:r>
            <a:r>
              <a:rPr lang="mi-NZ" dirty="0" err="1"/>
              <a:t>of</a:t>
            </a:r>
            <a:r>
              <a:rPr lang="mi-NZ" dirty="0"/>
              <a:t> </a:t>
            </a:r>
            <a:r>
              <a:rPr lang="mi-NZ" dirty="0" err="1"/>
              <a:t>information</a:t>
            </a:r>
            <a:r>
              <a:rPr lang="mi-NZ" dirty="0"/>
              <a:t> </a:t>
            </a:r>
            <a:r>
              <a:rPr lang="mi-NZ" dirty="0" err="1"/>
              <a:t>about</a:t>
            </a:r>
            <a:r>
              <a:rPr lang="mi-NZ" dirty="0"/>
              <a:t> </a:t>
            </a:r>
            <a:r>
              <a:rPr lang="mi-NZ" dirty="0" err="1"/>
              <a:t>the</a:t>
            </a:r>
            <a:r>
              <a:rPr lang="mi-NZ" dirty="0"/>
              <a:t> </a:t>
            </a:r>
            <a:r>
              <a:rPr lang="mi-NZ" dirty="0" err="1"/>
              <a:t>world</a:t>
            </a:r>
            <a:r>
              <a:rPr lang="mi-NZ" dirty="0"/>
              <a:t> (</a:t>
            </a:r>
            <a:r>
              <a:rPr lang="mi-NZ" dirty="0" err="1"/>
              <a:t>singular</a:t>
            </a:r>
            <a:r>
              <a:rPr lang="mi-NZ" dirty="0"/>
              <a:t> </a:t>
            </a:r>
            <a:r>
              <a:rPr lang="mi-NZ" dirty="0" err="1"/>
              <a:t>vs</a:t>
            </a:r>
            <a:r>
              <a:rPr lang="mi-NZ" dirty="0"/>
              <a:t>. </a:t>
            </a:r>
            <a:r>
              <a:rPr lang="mi-NZ" dirty="0" err="1"/>
              <a:t>plural</a:t>
            </a:r>
            <a:r>
              <a:rPr lang="mi-NZ" dirty="0"/>
              <a:t>), </a:t>
            </a:r>
            <a:r>
              <a:rPr lang="mi-NZ" dirty="0" err="1"/>
              <a:t>using</a:t>
            </a:r>
            <a:r>
              <a:rPr lang="mi-NZ" dirty="0"/>
              <a:t> </a:t>
            </a:r>
            <a:r>
              <a:rPr lang="mi-NZ" dirty="0" err="1"/>
              <a:t>different</a:t>
            </a:r>
            <a:r>
              <a:rPr lang="mi-NZ" dirty="0"/>
              <a:t> </a:t>
            </a:r>
            <a:r>
              <a:rPr lang="mi-NZ" dirty="0" err="1"/>
              <a:t>strategies</a:t>
            </a:r>
            <a:r>
              <a:rPr lang="mi-NZ" dirty="0"/>
              <a:t> (</a:t>
            </a:r>
            <a:r>
              <a:rPr lang="mi-NZ" dirty="0" err="1"/>
              <a:t>coding</a:t>
            </a:r>
            <a:r>
              <a:rPr lang="mi-NZ" dirty="0"/>
              <a:t> </a:t>
            </a:r>
            <a:r>
              <a:rPr lang="mi-NZ" dirty="0" err="1"/>
              <a:t>nominal</a:t>
            </a:r>
            <a:r>
              <a:rPr lang="mi-NZ" dirty="0"/>
              <a:t> </a:t>
            </a:r>
            <a:r>
              <a:rPr lang="mi-NZ" dirty="0" err="1"/>
              <a:t>heads</a:t>
            </a:r>
            <a:r>
              <a:rPr lang="mi-NZ" dirty="0"/>
              <a:t>, or </a:t>
            </a:r>
            <a:r>
              <a:rPr lang="mi-NZ" dirty="0" err="1"/>
              <a:t>nominal</a:t>
            </a:r>
            <a:r>
              <a:rPr lang="mi-NZ" dirty="0"/>
              <a:t> </a:t>
            </a:r>
            <a:r>
              <a:rPr lang="mi-NZ" dirty="0" err="1"/>
              <a:t>modifiers</a:t>
            </a:r>
            <a:r>
              <a:rPr lang="mi-NZ" dirty="0"/>
              <a:t>, </a:t>
            </a:r>
            <a:r>
              <a:rPr lang="mi-NZ" dirty="0" err="1"/>
              <a:t>with</a:t>
            </a:r>
            <a:r>
              <a:rPr lang="mi-NZ" dirty="0"/>
              <a:t> </a:t>
            </a:r>
            <a:r>
              <a:rPr lang="mi-NZ" dirty="0" err="1"/>
              <a:t>prefixes</a:t>
            </a:r>
            <a:r>
              <a:rPr lang="mi-NZ" dirty="0"/>
              <a:t> or </a:t>
            </a:r>
            <a:r>
              <a:rPr lang="mi-NZ" dirty="0" err="1"/>
              <a:t>suffixes</a:t>
            </a:r>
            <a:r>
              <a:rPr lang="mi-NZ" dirty="0"/>
              <a:t>, or </a:t>
            </a:r>
            <a:r>
              <a:rPr lang="mi-NZ" dirty="0" err="1"/>
              <a:t>other</a:t>
            </a:r>
            <a:r>
              <a:rPr lang="mi-NZ" dirty="0"/>
              <a:t> </a:t>
            </a:r>
            <a:r>
              <a:rPr lang="mi-NZ" dirty="0" err="1"/>
              <a:t>strategies</a:t>
            </a:r>
            <a:r>
              <a:rPr lang="mi-NZ" dirty="0"/>
              <a:t>), </a:t>
            </a:r>
            <a:r>
              <a:rPr lang="mi-NZ" dirty="0" err="1"/>
              <a:t>is</a:t>
            </a:r>
            <a:r>
              <a:rPr lang="mi-NZ" dirty="0"/>
              <a:t> a </a:t>
            </a:r>
            <a:r>
              <a:rPr lang="mi-NZ" dirty="0" err="1"/>
              <a:t>fundamental</a:t>
            </a:r>
            <a:r>
              <a:rPr lang="mi-NZ" dirty="0"/>
              <a:t> </a:t>
            </a:r>
            <a:r>
              <a:rPr lang="mi-NZ" dirty="0" err="1"/>
              <a:t>understanding</a:t>
            </a:r>
            <a:r>
              <a:rPr lang="mi-NZ" dirty="0"/>
              <a:t> </a:t>
            </a:r>
            <a:r>
              <a:rPr lang="mi-NZ" dirty="0" err="1"/>
              <a:t>in</a:t>
            </a:r>
            <a:r>
              <a:rPr lang="mi-NZ" dirty="0"/>
              <a:t> </a:t>
            </a:r>
            <a:r>
              <a:rPr lang="mi-NZ" dirty="0" err="1"/>
              <a:t>linguistics</a:t>
            </a:r>
            <a:r>
              <a:rPr lang="mi-NZ"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Not</a:t>
            </a:r>
            <a:r>
              <a:rPr lang="mi-NZ" dirty="0"/>
              <a:t> </a:t>
            </a:r>
            <a:r>
              <a:rPr lang="mi-NZ" dirty="0" err="1"/>
              <a:t>only</a:t>
            </a:r>
            <a:r>
              <a:rPr lang="mi-NZ" dirty="0"/>
              <a:t> </a:t>
            </a:r>
            <a:r>
              <a:rPr lang="mi-NZ" dirty="0" err="1"/>
              <a:t>that</a:t>
            </a:r>
            <a:r>
              <a:rPr lang="mi-NZ" dirty="0"/>
              <a:t>, </a:t>
            </a:r>
            <a:r>
              <a:rPr lang="mi-NZ" dirty="0" err="1"/>
              <a:t>understanding</a:t>
            </a:r>
            <a:r>
              <a:rPr lang="mi-NZ" dirty="0"/>
              <a:t> </a:t>
            </a:r>
            <a:r>
              <a:rPr lang="mi-NZ" dirty="0" err="1"/>
              <a:t>that</a:t>
            </a:r>
            <a:r>
              <a:rPr lang="mi-NZ" dirty="0"/>
              <a:t> ‘</a:t>
            </a:r>
            <a:r>
              <a:rPr lang="mi-NZ" dirty="0" err="1"/>
              <a:t>nothing</a:t>
            </a:r>
            <a:r>
              <a:rPr lang="mi-NZ" dirty="0"/>
              <a:t>’ </a:t>
            </a:r>
            <a:r>
              <a:rPr lang="mi-NZ" dirty="0" err="1"/>
              <a:t>can</a:t>
            </a:r>
            <a:r>
              <a:rPr lang="mi-NZ" dirty="0"/>
              <a:t> </a:t>
            </a:r>
            <a:r>
              <a:rPr lang="mi-NZ" dirty="0" err="1"/>
              <a:t>be</a:t>
            </a:r>
            <a:r>
              <a:rPr lang="mi-NZ" dirty="0"/>
              <a:t> a </a:t>
            </a:r>
            <a:r>
              <a:rPr lang="mi-NZ" dirty="0" err="1"/>
              <a:t>meaningful</a:t>
            </a:r>
            <a:r>
              <a:rPr lang="mi-NZ" dirty="0"/>
              <a:t> </a:t>
            </a:r>
            <a:r>
              <a:rPr lang="mi-NZ" dirty="0" err="1"/>
              <a:t>part</a:t>
            </a:r>
            <a:r>
              <a:rPr lang="mi-NZ" dirty="0"/>
              <a:t> </a:t>
            </a:r>
            <a:r>
              <a:rPr lang="mi-NZ" dirty="0" err="1"/>
              <a:t>of</a:t>
            </a:r>
            <a:r>
              <a:rPr lang="mi-NZ" dirty="0"/>
              <a:t> a </a:t>
            </a:r>
            <a:r>
              <a:rPr lang="mi-NZ" dirty="0" err="1"/>
              <a:t>system</a:t>
            </a:r>
            <a:r>
              <a:rPr lang="mi-NZ" dirty="0"/>
              <a:t> </a:t>
            </a:r>
            <a:r>
              <a:rPr lang="mi-NZ" dirty="0" err="1"/>
              <a:t>of</a:t>
            </a:r>
            <a:r>
              <a:rPr lang="mi-NZ" dirty="0"/>
              <a:t> </a:t>
            </a:r>
            <a:r>
              <a:rPr lang="mi-NZ" dirty="0" err="1"/>
              <a:t>contrasts</a:t>
            </a:r>
            <a:r>
              <a:rPr lang="mi-NZ" dirty="0"/>
              <a:t> </a:t>
            </a:r>
            <a:r>
              <a:rPr lang="mi-NZ" dirty="0" err="1"/>
              <a:t>in</a:t>
            </a:r>
            <a:r>
              <a:rPr lang="mi-NZ" dirty="0"/>
              <a:t> </a:t>
            </a:r>
            <a:r>
              <a:rPr lang="mi-NZ" dirty="0" err="1"/>
              <a:t>language</a:t>
            </a:r>
            <a:r>
              <a:rPr lang="mi-NZ" dirty="0"/>
              <a:t> </a:t>
            </a:r>
            <a:r>
              <a:rPr lang="mi-NZ" dirty="0" err="1"/>
              <a:t>is</a:t>
            </a:r>
            <a:r>
              <a:rPr lang="mi-NZ" dirty="0"/>
              <a:t> </a:t>
            </a:r>
            <a:r>
              <a:rPr lang="mi-NZ" dirty="0" err="1"/>
              <a:t>important</a:t>
            </a:r>
            <a:r>
              <a:rPr lang="mi-NZ"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mi-NZ" dirty="0"/>
              <a:t>--------------------------------------------</a:t>
            </a:r>
          </a:p>
          <a:p>
            <a:r>
              <a:rPr lang="mi-NZ" dirty="0" err="1"/>
              <a:t>The</a:t>
            </a:r>
            <a:r>
              <a:rPr lang="mi-NZ" dirty="0"/>
              <a:t> </a:t>
            </a:r>
            <a:r>
              <a:rPr lang="mi-NZ" dirty="0" err="1"/>
              <a:t>way</a:t>
            </a:r>
            <a:r>
              <a:rPr lang="mi-NZ" dirty="0"/>
              <a:t> I </a:t>
            </a:r>
            <a:r>
              <a:rPr lang="mi-NZ" dirty="0" err="1"/>
              <a:t>teach</a:t>
            </a:r>
            <a:r>
              <a:rPr lang="mi-NZ" dirty="0"/>
              <a:t> </a:t>
            </a:r>
            <a:r>
              <a:rPr lang="mi-NZ" dirty="0" err="1"/>
              <a:t>this</a:t>
            </a:r>
            <a:r>
              <a:rPr lang="mi-NZ" dirty="0"/>
              <a:t> </a:t>
            </a:r>
            <a:r>
              <a:rPr lang="mi-NZ" dirty="0" err="1"/>
              <a:t>concept</a:t>
            </a:r>
            <a:r>
              <a:rPr lang="mi-NZ" dirty="0"/>
              <a:t> </a:t>
            </a:r>
            <a:r>
              <a:rPr lang="mi-NZ" dirty="0" err="1"/>
              <a:t>of</a:t>
            </a:r>
            <a:r>
              <a:rPr lang="mi-NZ" dirty="0"/>
              <a:t> </a:t>
            </a:r>
            <a:r>
              <a:rPr lang="mi-NZ" dirty="0" err="1"/>
              <a:t>number</a:t>
            </a:r>
            <a:r>
              <a:rPr lang="mi-NZ" dirty="0"/>
              <a:t> </a:t>
            </a:r>
            <a:r>
              <a:rPr lang="mi-NZ" dirty="0" err="1"/>
              <a:t>with</a:t>
            </a:r>
            <a:r>
              <a:rPr lang="mi-NZ" dirty="0"/>
              <a:t> </a:t>
            </a:r>
            <a:r>
              <a:rPr lang="mi-NZ" dirty="0" err="1"/>
              <a:t>my</a:t>
            </a:r>
            <a:r>
              <a:rPr lang="mi-NZ" dirty="0"/>
              <a:t> </a:t>
            </a:r>
            <a:r>
              <a:rPr lang="mi-NZ" dirty="0" err="1"/>
              <a:t>classes</a:t>
            </a:r>
            <a:r>
              <a:rPr lang="mi-NZ" dirty="0"/>
              <a:t> </a:t>
            </a:r>
            <a:r>
              <a:rPr lang="mi-NZ" dirty="0" err="1"/>
              <a:t>is</a:t>
            </a:r>
            <a:r>
              <a:rPr lang="mi-NZ" dirty="0"/>
              <a:t> </a:t>
            </a:r>
            <a:r>
              <a:rPr lang="mi-NZ" dirty="0" err="1"/>
              <a:t>that</a:t>
            </a:r>
            <a:r>
              <a:rPr lang="mi-NZ" dirty="0"/>
              <a:t> ‘T </a:t>
            </a:r>
            <a:r>
              <a:rPr lang="mi-NZ" dirty="0" err="1"/>
              <a:t>is</a:t>
            </a:r>
            <a:r>
              <a:rPr lang="mi-NZ" dirty="0"/>
              <a:t> for tahi’. Just explaining that when it comes to demonstrative determiners, possessive forms, or even articles like ‘te’ and ‘ngā’, that a ‘t’ marks the singular forms. It’s also an opportunity to explain how this differs to English where plurality is marked on the noun, usually with an ‘-s’ suffix.</a:t>
            </a:r>
          </a:p>
          <a:p>
            <a:endParaRPr lang="mi-NZ" dirty="0"/>
          </a:p>
          <a:p>
            <a:r>
              <a:rPr lang="mi-NZ" dirty="0"/>
              <a:t>The demonstrative determiners </a:t>
            </a:r>
            <a:r>
              <a:rPr lang="mi-NZ" i="1" dirty="0"/>
              <a:t>taua</a:t>
            </a:r>
            <a:r>
              <a:rPr lang="mi-NZ" dirty="0"/>
              <a:t> and </a:t>
            </a:r>
            <a:r>
              <a:rPr lang="mi-NZ" i="1" u="none" dirty="0"/>
              <a:t>aua</a:t>
            </a:r>
            <a:r>
              <a:rPr lang="mi-NZ" i="0" u="none" dirty="0"/>
              <a:t> are usually introduced in class around the same time too, which in addition to teaching number, also allows the concept of anaphora to be presented, showing that there is a small set of vocabullary in te reo Māori that reference content previously mentioned.</a:t>
            </a:r>
            <a:endParaRPr lang="mi-NZ" i="1" u="none" dirty="0"/>
          </a:p>
          <a:p>
            <a:endParaRPr lang="mi-NZ" dirty="0"/>
          </a:p>
          <a:p>
            <a:endParaRPr lang="mi-NZ" dirty="0"/>
          </a:p>
          <a:p>
            <a:endParaRPr lang="mi-NZ" dirty="0"/>
          </a:p>
          <a:p>
            <a:endParaRPr lang="mi-NZ"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mi-NZ" dirty="0"/>
          </a:p>
        </p:txBody>
      </p:sp>
      <p:sp>
        <p:nvSpPr>
          <p:cNvPr id="4" name="Slide Number Placeholder 3"/>
          <p:cNvSpPr>
            <a:spLocks noGrp="1"/>
          </p:cNvSpPr>
          <p:nvPr>
            <p:ph type="sldNum" sz="quarter" idx="5"/>
          </p:nvPr>
        </p:nvSpPr>
        <p:spPr/>
        <p:txBody>
          <a:bodyPr/>
          <a:lstStyle/>
          <a:p>
            <a:fld id="{AD4BC9C3-86E6-4D42-B4B7-69D37E14A011}" type="slidenum">
              <a:rPr lang="en-NZ" smtClean="0"/>
              <a:t>6</a:t>
            </a:fld>
            <a:endParaRPr lang="en-NZ"/>
          </a:p>
        </p:txBody>
      </p:sp>
    </p:spTree>
    <p:extLst>
      <p:ext uri="{BB962C8B-B14F-4D97-AF65-F5344CB8AC3E}">
        <p14:creationId xmlns:p14="http://schemas.microsoft.com/office/powerpoint/2010/main" val="38851966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i-NZ" dirty="0" err="1"/>
              <a:t>Another</a:t>
            </a:r>
            <a:r>
              <a:rPr lang="mi-NZ" dirty="0"/>
              <a:t> </a:t>
            </a:r>
            <a:r>
              <a:rPr lang="mi-NZ" dirty="0" err="1"/>
              <a:t>teaching</a:t>
            </a:r>
            <a:r>
              <a:rPr lang="mi-NZ" dirty="0"/>
              <a:t> </a:t>
            </a:r>
            <a:r>
              <a:rPr lang="mi-NZ" dirty="0" err="1"/>
              <a:t>example</a:t>
            </a:r>
            <a:r>
              <a:rPr lang="mi-NZ" dirty="0"/>
              <a:t> </a:t>
            </a:r>
            <a:r>
              <a:rPr lang="mi-NZ" dirty="0" err="1"/>
              <a:t>we</a:t>
            </a:r>
            <a:r>
              <a:rPr lang="mi-NZ" dirty="0"/>
              <a:t> </a:t>
            </a:r>
            <a:r>
              <a:rPr lang="mi-NZ" dirty="0" err="1"/>
              <a:t>use</a:t>
            </a:r>
            <a:r>
              <a:rPr lang="mi-NZ" dirty="0"/>
              <a:t> </a:t>
            </a:r>
            <a:r>
              <a:rPr lang="mi-NZ" dirty="0" err="1"/>
              <a:t>relates</a:t>
            </a:r>
            <a:r>
              <a:rPr lang="mi-NZ" dirty="0"/>
              <a:t> to </a:t>
            </a:r>
            <a:r>
              <a:rPr lang="mi-NZ" dirty="0" err="1"/>
              <a:t>reduplication</a:t>
            </a:r>
            <a:r>
              <a:rPr lang="mi-NZ" dirty="0"/>
              <a:t>. </a:t>
            </a:r>
          </a:p>
          <a:p>
            <a:r>
              <a:rPr lang="mi-NZ" dirty="0" err="1"/>
              <a:t>Peter’s</a:t>
            </a:r>
            <a:r>
              <a:rPr lang="mi-NZ" dirty="0"/>
              <a:t> </a:t>
            </a:r>
            <a:r>
              <a:rPr lang="mi-NZ" dirty="0" err="1"/>
              <a:t>thesis</a:t>
            </a:r>
            <a:r>
              <a:rPr lang="mi-NZ" dirty="0"/>
              <a:t> </a:t>
            </a:r>
            <a:r>
              <a:rPr lang="mi-NZ" i="1" dirty="0" err="1"/>
              <a:t>Reduplication</a:t>
            </a:r>
            <a:r>
              <a:rPr lang="mi-NZ" i="1" dirty="0"/>
              <a:t> </a:t>
            </a:r>
            <a:r>
              <a:rPr lang="mi-NZ" i="1" dirty="0" err="1"/>
              <a:t>in</a:t>
            </a:r>
            <a:r>
              <a:rPr lang="mi-NZ" i="1" dirty="0"/>
              <a:t> Māori </a:t>
            </a:r>
            <a:r>
              <a:rPr lang="mi-NZ" dirty="0" err="1"/>
              <a:t>contains</a:t>
            </a:r>
            <a:r>
              <a:rPr lang="mi-NZ" dirty="0"/>
              <a:t> a </a:t>
            </a:r>
            <a:r>
              <a:rPr lang="mi-NZ" dirty="0" err="1"/>
              <a:t>lot</a:t>
            </a:r>
            <a:r>
              <a:rPr lang="mi-NZ" dirty="0"/>
              <a:t> </a:t>
            </a:r>
            <a:r>
              <a:rPr lang="mi-NZ" dirty="0" err="1"/>
              <a:t>of</a:t>
            </a:r>
            <a:r>
              <a:rPr lang="mi-NZ" dirty="0"/>
              <a:t> </a:t>
            </a:r>
            <a:r>
              <a:rPr lang="mi-NZ" dirty="0" err="1"/>
              <a:t>data</a:t>
            </a:r>
            <a:r>
              <a:rPr lang="mi-NZ" dirty="0"/>
              <a:t> </a:t>
            </a:r>
            <a:r>
              <a:rPr lang="mi-NZ" dirty="0" err="1"/>
              <a:t>that</a:t>
            </a:r>
            <a:r>
              <a:rPr lang="mi-NZ" dirty="0"/>
              <a:t> </a:t>
            </a:r>
            <a:r>
              <a:rPr lang="mi-NZ" dirty="0" err="1"/>
              <a:t>can</a:t>
            </a:r>
            <a:r>
              <a:rPr lang="mi-NZ" dirty="0"/>
              <a:t> </a:t>
            </a:r>
            <a:r>
              <a:rPr lang="mi-NZ" dirty="0" err="1"/>
              <a:t>be</a:t>
            </a:r>
            <a:r>
              <a:rPr lang="mi-NZ" dirty="0"/>
              <a:t> </a:t>
            </a:r>
            <a:r>
              <a:rPr lang="mi-NZ" dirty="0" err="1"/>
              <a:t>used</a:t>
            </a:r>
            <a:r>
              <a:rPr lang="mi-NZ" dirty="0"/>
              <a:t> to </a:t>
            </a:r>
            <a:r>
              <a:rPr lang="mi-NZ" dirty="0" err="1"/>
              <a:t>illustrate</a:t>
            </a:r>
            <a:r>
              <a:rPr lang="mi-NZ" dirty="0"/>
              <a:t> </a:t>
            </a:r>
            <a:r>
              <a:rPr lang="mi-NZ" dirty="0" err="1"/>
              <a:t>different</a:t>
            </a:r>
            <a:r>
              <a:rPr lang="mi-NZ" dirty="0"/>
              <a:t> </a:t>
            </a:r>
            <a:r>
              <a:rPr lang="mi-NZ" dirty="0" err="1"/>
              <a:t>forms</a:t>
            </a:r>
            <a:r>
              <a:rPr lang="mi-NZ" dirty="0"/>
              <a:t> and </a:t>
            </a:r>
            <a:r>
              <a:rPr lang="mi-NZ" dirty="0" err="1"/>
              <a:t>functions</a:t>
            </a:r>
            <a:r>
              <a:rPr lang="mi-NZ" dirty="0"/>
              <a:t> </a:t>
            </a:r>
            <a:r>
              <a:rPr lang="mi-NZ" dirty="0" err="1"/>
              <a:t>of</a:t>
            </a:r>
            <a:r>
              <a:rPr lang="mi-NZ" dirty="0"/>
              <a:t> </a:t>
            </a:r>
            <a:r>
              <a:rPr lang="mi-NZ" dirty="0" err="1"/>
              <a:t>reduplication</a:t>
            </a:r>
            <a:r>
              <a:rPr lang="mi-NZ" dirty="0"/>
              <a:t>. </a:t>
            </a:r>
          </a:p>
          <a:p>
            <a:endParaRPr lang="mi-NZ" dirty="0"/>
          </a:p>
          <a:p>
            <a:r>
              <a:rPr lang="mi-NZ" dirty="0" err="1"/>
              <a:t>These</a:t>
            </a:r>
            <a:r>
              <a:rPr lang="mi-NZ" dirty="0"/>
              <a:t> </a:t>
            </a:r>
            <a:r>
              <a:rPr lang="mi-NZ" dirty="0" err="1"/>
              <a:t>items</a:t>
            </a:r>
            <a:r>
              <a:rPr lang="mi-NZ" dirty="0"/>
              <a:t> </a:t>
            </a:r>
            <a:r>
              <a:rPr lang="mi-NZ" dirty="0" err="1"/>
              <a:t>show</a:t>
            </a:r>
            <a:r>
              <a:rPr lang="mi-NZ" dirty="0"/>
              <a:t> </a:t>
            </a:r>
            <a:r>
              <a:rPr lang="mi-NZ" dirty="0" err="1"/>
              <a:t>the</a:t>
            </a:r>
            <a:r>
              <a:rPr lang="mi-NZ" dirty="0"/>
              <a:t> </a:t>
            </a:r>
            <a:r>
              <a:rPr lang="mi-NZ" dirty="0" err="1"/>
              <a:t>use</a:t>
            </a:r>
            <a:r>
              <a:rPr lang="mi-NZ" dirty="0"/>
              <a:t> </a:t>
            </a:r>
            <a:r>
              <a:rPr lang="mi-NZ" dirty="0" err="1"/>
              <a:t>of</a:t>
            </a:r>
            <a:r>
              <a:rPr lang="mi-NZ" dirty="0"/>
              <a:t> </a:t>
            </a:r>
            <a:r>
              <a:rPr lang="mi-NZ" dirty="0" err="1"/>
              <a:t>reduplication</a:t>
            </a:r>
            <a:r>
              <a:rPr lang="mi-NZ" dirty="0"/>
              <a:t> for </a:t>
            </a:r>
            <a:r>
              <a:rPr lang="mi-NZ" dirty="0" err="1"/>
              <a:t>repetition</a:t>
            </a:r>
            <a:r>
              <a:rPr lang="mi-NZ" dirty="0"/>
              <a:t>. </a:t>
            </a:r>
            <a:r>
              <a:rPr lang="mi-NZ" dirty="0" err="1"/>
              <a:t>This</a:t>
            </a:r>
            <a:r>
              <a:rPr lang="mi-NZ" dirty="0"/>
              <a:t> </a:t>
            </a:r>
            <a:r>
              <a:rPr lang="mi-NZ" dirty="0" err="1"/>
              <a:t>is</a:t>
            </a:r>
            <a:r>
              <a:rPr lang="mi-NZ" dirty="0"/>
              <a:t> </a:t>
            </a:r>
            <a:r>
              <a:rPr lang="mi-NZ" dirty="0" err="1"/>
              <a:t>an</a:t>
            </a:r>
            <a:r>
              <a:rPr lang="mi-NZ" dirty="0"/>
              <a:t> </a:t>
            </a:r>
            <a:r>
              <a:rPr lang="mi-NZ" dirty="0" err="1"/>
              <a:t>iconic</a:t>
            </a:r>
            <a:r>
              <a:rPr lang="mi-NZ" dirty="0"/>
              <a:t> </a:t>
            </a:r>
            <a:r>
              <a:rPr lang="mi-NZ" dirty="0" err="1"/>
              <a:t>use</a:t>
            </a:r>
            <a:r>
              <a:rPr lang="mi-NZ" dirty="0"/>
              <a:t> </a:t>
            </a:r>
            <a:r>
              <a:rPr lang="mi-NZ" dirty="0" err="1"/>
              <a:t>of</a:t>
            </a:r>
            <a:r>
              <a:rPr lang="mi-NZ" dirty="0"/>
              <a:t> </a:t>
            </a:r>
            <a:r>
              <a:rPr lang="mi-NZ" dirty="0" err="1"/>
              <a:t>reduplication</a:t>
            </a:r>
            <a:r>
              <a:rPr lang="mi-NZ" dirty="0"/>
              <a:t>, where </a:t>
            </a:r>
            <a:r>
              <a:rPr lang="mi-NZ" dirty="0" err="1"/>
              <a:t>in</a:t>
            </a:r>
            <a:r>
              <a:rPr lang="mi-NZ" dirty="0"/>
              <a:t> </a:t>
            </a:r>
            <a:r>
              <a:rPr lang="mi-NZ" dirty="0" err="1"/>
              <a:t>the</a:t>
            </a:r>
            <a:r>
              <a:rPr lang="mi-NZ" dirty="0"/>
              <a:t> </a:t>
            </a:r>
            <a:r>
              <a:rPr lang="mi-NZ" dirty="0" err="1"/>
              <a:t>words</a:t>
            </a:r>
            <a:r>
              <a:rPr lang="mi-NZ" dirty="0"/>
              <a:t> </a:t>
            </a:r>
            <a:r>
              <a:rPr lang="mi-NZ" dirty="0" err="1"/>
              <a:t>of</a:t>
            </a:r>
            <a:r>
              <a:rPr lang="mi-NZ" dirty="0"/>
              <a:t> </a:t>
            </a:r>
            <a:r>
              <a:rPr lang="mi-NZ" dirty="0" err="1"/>
              <a:t>Lakoff</a:t>
            </a:r>
            <a:r>
              <a:rPr lang="mi-NZ" dirty="0"/>
              <a:t> and </a:t>
            </a:r>
            <a:r>
              <a:rPr lang="mi-NZ" dirty="0" err="1"/>
              <a:t>Johnson</a:t>
            </a:r>
            <a:r>
              <a:rPr lang="mi-NZ" dirty="0"/>
              <a:t>, </a:t>
            </a:r>
            <a:r>
              <a:rPr lang="en-US" sz="1800" dirty="0">
                <a:effectLst/>
                <a:latin typeface="Times New Roman" panose="02020603050405020304" pitchFamily="18" charset="0"/>
                <a:ea typeface="Arial Unicode MS"/>
              </a:rPr>
              <a:t>‘MORE OF FORM stands for MORE OF CONTENT’ (1980:128)</a:t>
            </a:r>
            <a:endParaRPr lang="mi-NZ" dirty="0"/>
          </a:p>
          <a:p>
            <a:endParaRPr lang="mi-NZ" dirty="0"/>
          </a:p>
          <a:p>
            <a:r>
              <a:rPr lang="mi-NZ" dirty="0" err="1"/>
              <a:t>Treating</a:t>
            </a:r>
            <a:r>
              <a:rPr lang="mi-NZ" dirty="0"/>
              <a:t> </a:t>
            </a:r>
            <a:r>
              <a:rPr lang="mi-NZ" dirty="0" err="1"/>
              <a:t>the</a:t>
            </a:r>
            <a:r>
              <a:rPr lang="mi-NZ" dirty="0"/>
              <a:t> </a:t>
            </a:r>
            <a:r>
              <a:rPr lang="mi-NZ" dirty="0" err="1"/>
              <a:t>roots</a:t>
            </a:r>
            <a:r>
              <a:rPr lang="mi-NZ" dirty="0"/>
              <a:t> </a:t>
            </a:r>
            <a:r>
              <a:rPr lang="mi-NZ" dirty="0" err="1"/>
              <a:t>as</a:t>
            </a:r>
            <a:r>
              <a:rPr lang="mi-NZ" dirty="0"/>
              <a:t> </a:t>
            </a:r>
            <a:r>
              <a:rPr lang="mi-NZ" dirty="0" err="1"/>
              <a:t>morphologically</a:t>
            </a:r>
            <a:r>
              <a:rPr lang="mi-NZ" dirty="0"/>
              <a:t> </a:t>
            </a:r>
            <a:r>
              <a:rPr lang="mi-NZ" dirty="0" err="1"/>
              <a:t>simple</a:t>
            </a:r>
            <a:r>
              <a:rPr lang="mi-NZ" dirty="0"/>
              <a:t>, </a:t>
            </a:r>
            <a:r>
              <a:rPr lang="mi-NZ" dirty="0" err="1"/>
              <a:t>These</a:t>
            </a:r>
            <a:r>
              <a:rPr lang="mi-NZ" dirty="0"/>
              <a:t> </a:t>
            </a:r>
            <a:r>
              <a:rPr lang="mi-NZ" dirty="0" err="1"/>
              <a:t>data</a:t>
            </a:r>
            <a:r>
              <a:rPr lang="mi-NZ" dirty="0"/>
              <a:t> </a:t>
            </a:r>
            <a:r>
              <a:rPr lang="mi-NZ" dirty="0" err="1"/>
              <a:t>illustrate</a:t>
            </a:r>
            <a:r>
              <a:rPr lang="mi-NZ" dirty="0"/>
              <a:t> </a:t>
            </a:r>
            <a:r>
              <a:rPr lang="mi-NZ" dirty="0" err="1"/>
              <a:t>both</a:t>
            </a:r>
            <a:r>
              <a:rPr lang="mi-NZ" dirty="0"/>
              <a:t> </a:t>
            </a:r>
            <a:r>
              <a:rPr lang="mi-NZ" dirty="0" err="1"/>
              <a:t>complete</a:t>
            </a:r>
            <a:r>
              <a:rPr lang="mi-NZ" dirty="0"/>
              <a:t>, and </a:t>
            </a:r>
            <a:r>
              <a:rPr lang="mi-NZ" dirty="0" err="1"/>
              <a:t>partial</a:t>
            </a:r>
            <a:r>
              <a:rPr lang="mi-NZ" dirty="0"/>
              <a:t> </a:t>
            </a:r>
            <a:r>
              <a:rPr lang="mi-NZ" dirty="0" err="1"/>
              <a:t>reduplication</a:t>
            </a:r>
            <a:r>
              <a:rPr lang="mi-NZ" dirty="0"/>
              <a:t> </a:t>
            </a:r>
            <a:r>
              <a:rPr lang="mi-NZ" dirty="0" err="1"/>
              <a:t>of</a:t>
            </a:r>
            <a:r>
              <a:rPr lang="mi-NZ" dirty="0"/>
              <a:t> a </a:t>
            </a:r>
            <a:r>
              <a:rPr lang="mi-NZ" dirty="0" err="1"/>
              <a:t>word</a:t>
            </a:r>
            <a:r>
              <a:rPr lang="mi-NZ" dirty="0"/>
              <a:t> – </a:t>
            </a:r>
            <a:r>
              <a:rPr lang="mi-NZ" dirty="0" err="1"/>
              <a:t>these</a:t>
            </a:r>
            <a:r>
              <a:rPr lang="mi-NZ" dirty="0"/>
              <a:t> are </a:t>
            </a:r>
            <a:r>
              <a:rPr lang="mi-NZ" dirty="0" err="1"/>
              <a:t>the</a:t>
            </a:r>
            <a:r>
              <a:rPr lang="mi-NZ" dirty="0"/>
              <a:t> </a:t>
            </a:r>
            <a:r>
              <a:rPr lang="mi-NZ" dirty="0" err="1"/>
              <a:t>two</a:t>
            </a:r>
            <a:r>
              <a:rPr lang="mi-NZ" dirty="0"/>
              <a:t> </a:t>
            </a:r>
            <a:r>
              <a:rPr lang="mi-NZ" dirty="0" err="1"/>
              <a:t>major</a:t>
            </a:r>
            <a:r>
              <a:rPr lang="mi-NZ" dirty="0"/>
              <a:t> </a:t>
            </a:r>
            <a:r>
              <a:rPr lang="mi-NZ" dirty="0" err="1"/>
              <a:t>forms</a:t>
            </a:r>
            <a:r>
              <a:rPr lang="mi-NZ" dirty="0"/>
              <a:t> </a:t>
            </a:r>
            <a:r>
              <a:rPr lang="mi-NZ" dirty="0" err="1"/>
              <a:t>of</a:t>
            </a:r>
            <a:r>
              <a:rPr lang="mi-NZ" dirty="0"/>
              <a:t> </a:t>
            </a:r>
            <a:r>
              <a:rPr lang="mi-NZ" dirty="0" err="1"/>
              <a:t>reduplication</a:t>
            </a:r>
            <a:r>
              <a:rPr lang="mi-NZ" dirty="0"/>
              <a:t> </a:t>
            </a:r>
            <a:r>
              <a:rPr lang="mi-NZ" dirty="0" err="1"/>
              <a:t>that</a:t>
            </a:r>
            <a:r>
              <a:rPr lang="mi-NZ" dirty="0"/>
              <a:t> </a:t>
            </a:r>
            <a:r>
              <a:rPr lang="mi-NZ" dirty="0" err="1"/>
              <a:t>we</a:t>
            </a:r>
            <a:r>
              <a:rPr lang="mi-NZ" dirty="0"/>
              <a:t> </a:t>
            </a:r>
            <a:r>
              <a:rPr lang="mi-NZ" dirty="0" err="1"/>
              <a:t>find</a:t>
            </a:r>
            <a:r>
              <a:rPr lang="mi-NZ" dirty="0"/>
              <a:t> </a:t>
            </a:r>
            <a:r>
              <a:rPr lang="mi-NZ" dirty="0" err="1"/>
              <a:t>in</a:t>
            </a:r>
            <a:r>
              <a:rPr lang="mi-NZ" dirty="0"/>
              <a:t> </a:t>
            </a:r>
            <a:r>
              <a:rPr lang="mi-NZ" dirty="0" err="1"/>
              <a:t>the</a:t>
            </a:r>
            <a:r>
              <a:rPr lang="mi-NZ" dirty="0"/>
              <a:t> </a:t>
            </a:r>
            <a:r>
              <a:rPr lang="mi-NZ" dirty="0" err="1"/>
              <a:t>world’s</a:t>
            </a:r>
            <a:r>
              <a:rPr lang="mi-NZ" dirty="0"/>
              <a:t> </a:t>
            </a:r>
            <a:r>
              <a:rPr lang="mi-NZ" dirty="0" err="1"/>
              <a:t>languages</a:t>
            </a:r>
            <a:r>
              <a:rPr lang="mi-NZ" dirty="0"/>
              <a:t>.</a:t>
            </a:r>
          </a:p>
        </p:txBody>
      </p:sp>
      <p:sp>
        <p:nvSpPr>
          <p:cNvPr id="4" name="Slide Number Placeholder 3"/>
          <p:cNvSpPr>
            <a:spLocks noGrp="1"/>
          </p:cNvSpPr>
          <p:nvPr>
            <p:ph type="sldNum" sz="quarter" idx="5"/>
          </p:nvPr>
        </p:nvSpPr>
        <p:spPr/>
        <p:txBody>
          <a:bodyPr/>
          <a:lstStyle/>
          <a:p>
            <a:fld id="{AD4BC9C3-86E6-4D42-B4B7-69D37E14A011}" type="slidenum">
              <a:rPr lang="en-NZ" smtClean="0"/>
              <a:t>7</a:t>
            </a:fld>
            <a:endParaRPr lang="en-NZ"/>
          </a:p>
        </p:txBody>
      </p:sp>
    </p:spTree>
    <p:extLst>
      <p:ext uri="{BB962C8B-B14F-4D97-AF65-F5344CB8AC3E}">
        <p14:creationId xmlns:p14="http://schemas.microsoft.com/office/powerpoint/2010/main" val="548562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err="1"/>
              <a:t>From</a:t>
            </a:r>
            <a:r>
              <a:rPr lang="mi-NZ" dirty="0"/>
              <a:t> </a:t>
            </a:r>
            <a:r>
              <a:rPr lang="mi-NZ" dirty="0" err="1"/>
              <a:t>that</a:t>
            </a:r>
            <a:r>
              <a:rPr lang="mi-NZ" dirty="0"/>
              <a:t> </a:t>
            </a:r>
            <a:r>
              <a:rPr lang="mi-NZ" dirty="0" err="1"/>
              <a:t>observation</a:t>
            </a:r>
            <a:r>
              <a:rPr lang="mi-NZ" dirty="0"/>
              <a:t>, </a:t>
            </a:r>
            <a:r>
              <a:rPr lang="mi-NZ" dirty="0" err="1"/>
              <a:t>we</a:t>
            </a:r>
            <a:r>
              <a:rPr lang="mi-NZ" dirty="0"/>
              <a:t> </a:t>
            </a:r>
            <a:r>
              <a:rPr lang="mi-NZ" dirty="0" err="1"/>
              <a:t>can</a:t>
            </a:r>
            <a:r>
              <a:rPr lang="mi-NZ" dirty="0"/>
              <a:t> </a:t>
            </a:r>
            <a:r>
              <a:rPr lang="mi-NZ" dirty="0" err="1"/>
              <a:t>form</a:t>
            </a:r>
            <a:r>
              <a:rPr lang="mi-NZ" dirty="0"/>
              <a:t> CV </a:t>
            </a:r>
            <a:r>
              <a:rPr lang="mi-NZ" dirty="0" err="1"/>
              <a:t>templates</a:t>
            </a:r>
            <a:r>
              <a:rPr lang="mi-NZ" dirty="0"/>
              <a:t> </a:t>
            </a:r>
            <a:r>
              <a:rPr lang="mi-NZ" dirty="0" err="1"/>
              <a:t>of</a:t>
            </a:r>
            <a:r>
              <a:rPr lang="mi-NZ" dirty="0"/>
              <a:t> </a:t>
            </a:r>
            <a:r>
              <a:rPr lang="mi-NZ" dirty="0" err="1"/>
              <a:t>the</a:t>
            </a:r>
            <a:r>
              <a:rPr lang="mi-NZ" dirty="0"/>
              <a:t> </a:t>
            </a:r>
            <a:r>
              <a:rPr lang="mi-NZ" dirty="0" err="1"/>
              <a:t>reduplicative</a:t>
            </a:r>
            <a:r>
              <a:rPr lang="mi-NZ" dirty="0"/>
              <a:t> </a:t>
            </a:r>
            <a:r>
              <a:rPr lang="mi-NZ" dirty="0" err="1"/>
              <a:t>element</a:t>
            </a:r>
            <a:r>
              <a:rPr lang="mi-NZ" dirty="0"/>
              <a:t> </a:t>
            </a:r>
            <a:r>
              <a:rPr lang="mi-NZ" dirty="0" err="1"/>
              <a:t>of</a:t>
            </a:r>
            <a:r>
              <a:rPr lang="mi-NZ" dirty="0"/>
              <a:t> </a:t>
            </a:r>
            <a:r>
              <a:rPr lang="mi-NZ" dirty="0" err="1"/>
              <a:t>each</a:t>
            </a:r>
            <a:r>
              <a:rPr lang="mi-NZ" dirty="0"/>
              <a:t> </a:t>
            </a:r>
            <a:r>
              <a:rPr lang="mi-NZ" dirty="0" err="1"/>
              <a:t>word</a:t>
            </a:r>
            <a:r>
              <a:rPr lang="mi-NZ" dirty="0"/>
              <a:t>. </a:t>
            </a:r>
          </a:p>
          <a:p>
            <a:endParaRPr lang="mi-NZ" dirty="0"/>
          </a:p>
          <a:p>
            <a:r>
              <a:rPr lang="mi-NZ" dirty="0" err="1"/>
              <a:t>Students</a:t>
            </a:r>
            <a:r>
              <a:rPr lang="mi-NZ" dirty="0"/>
              <a:t> </a:t>
            </a:r>
            <a:r>
              <a:rPr lang="mi-NZ" dirty="0" err="1"/>
              <a:t>find</a:t>
            </a:r>
            <a:r>
              <a:rPr lang="mi-NZ" dirty="0"/>
              <a:t> </a:t>
            </a:r>
            <a:r>
              <a:rPr lang="mi-NZ" dirty="0" err="1"/>
              <a:t>it</a:t>
            </a:r>
            <a:r>
              <a:rPr lang="mi-NZ" dirty="0"/>
              <a:t> </a:t>
            </a:r>
            <a:r>
              <a:rPr lang="mi-NZ" dirty="0" err="1"/>
              <a:t>relatively</a:t>
            </a:r>
            <a:r>
              <a:rPr lang="mi-NZ" dirty="0"/>
              <a:t> </a:t>
            </a:r>
            <a:r>
              <a:rPr lang="mi-NZ" dirty="0" err="1"/>
              <a:t>easy</a:t>
            </a:r>
            <a:r>
              <a:rPr lang="mi-NZ" dirty="0"/>
              <a:t> to </a:t>
            </a:r>
            <a:r>
              <a:rPr lang="mi-NZ" dirty="0" err="1"/>
              <a:t>create</a:t>
            </a:r>
            <a:r>
              <a:rPr lang="mi-NZ" dirty="0"/>
              <a:t> CV </a:t>
            </a:r>
            <a:r>
              <a:rPr lang="mi-NZ" dirty="0" err="1"/>
              <a:t>templates</a:t>
            </a:r>
            <a:r>
              <a:rPr lang="mi-NZ" dirty="0"/>
              <a:t> for </a:t>
            </a:r>
            <a:r>
              <a:rPr lang="mi-NZ" dirty="0" err="1"/>
              <a:t>individual</a:t>
            </a:r>
            <a:r>
              <a:rPr lang="mi-NZ" dirty="0"/>
              <a:t> </a:t>
            </a:r>
            <a:r>
              <a:rPr lang="mi-NZ" dirty="0" err="1"/>
              <a:t>words</a:t>
            </a:r>
            <a:r>
              <a:rPr lang="mi-NZ" dirty="0"/>
              <a:t>, </a:t>
            </a:r>
            <a:r>
              <a:rPr lang="mi-NZ" dirty="0" err="1"/>
              <a:t>although</a:t>
            </a:r>
            <a:r>
              <a:rPr lang="mi-NZ" dirty="0"/>
              <a:t> </a:t>
            </a:r>
            <a:r>
              <a:rPr lang="mi-NZ" dirty="0" err="1"/>
              <a:t>they</a:t>
            </a:r>
            <a:r>
              <a:rPr lang="mi-NZ" dirty="0"/>
              <a:t> </a:t>
            </a:r>
            <a:r>
              <a:rPr lang="mi-NZ" dirty="0" err="1"/>
              <a:t>can</a:t>
            </a:r>
            <a:r>
              <a:rPr lang="mi-NZ" dirty="0"/>
              <a:t> </a:t>
            </a:r>
            <a:r>
              <a:rPr lang="mi-NZ" dirty="0" err="1"/>
              <a:t>get</a:t>
            </a:r>
            <a:r>
              <a:rPr lang="mi-NZ" dirty="0"/>
              <a:t> a </a:t>
            </a:r>
            <a:r>
              <a:rPr lang="mi-NZ" dirty="0" err="1"/>
              <a:t>bit</a:t>
            </a:r>
            <a:r>
              <a:rPr lang="mi-NZ" dirty="0"/>
              <a:t> </a:t>
            </a:r>
            <a:r>
              <a:rPr lang="mi-NZ" dirty="0" err="1"/>
              <a:t>confused</a:t>
            </a:r>
            <a:r>
              <a:rPr lang="mi-NZ" dirty="0"/>
              <a:t> </a:t>
            </a:r>
            <a:r>
              <a:rPr lang="mi-NZ" dirty="0" err="1"/>
              <a:t>by</a:t>
            </a:r>
            <a:r>
              <a:rPr lang="mi-NZ" dirty="0"/>
              <a:t> </a:t>
            </a:r>
            <a:r>
              <a:rPr lang="mi-NZ" dirty="0" err="1"/>
              <a:t>long</a:t>
            </a:r>
            <a:r>
              <a:rPr lang="mi-NZ" dirty="0"/>
              <a:t> </a:t>
            </a:r>
            <a:r>
              <a:rPr lang="mi-NZ" dirty="0" err="1"/>
              <a:t>vowels</a:t>
            </a:r>
            <a:r>
              <a:rPr lang="mi-NZ" dirty="0"/>
              <a:t>. </a:t>
            </a:r>
            <a:r>
              <a:rPr lang="mi-NZ" dirty="0" err="1"/>
              <a:t>Of</a:t>
            </a:r>
            <a:r>
              <a:rPr lang="mi-NZ" dirty="0"/>
              <a:t> </a:t>
            </a:r>
            <a:r>
              <a:rPr lang="mi-NZ" dirty="0" err="1"/>
              <a:t>course</a:t>
            </a:r>
            <a:r>
              <a:rPr lang="mi-NZ" dirty="0"/>
              <a:t>, </a:t>
            </a:r>
            <a:r>
              <a:rPr lang="mi-NZ" dirty="0" err="1"/>
              <a:t>this</a:t>
            </a:r>
            <a:r>
              <a:rPr lang="mi-NZ" dirty="0"/>
              <a:t> </a:t>
            </a:r>
            <a:r>
              <a:rPr lang="mi-NZ" dirty="0" err="1"/>
              <a:t>would</a:t>
            </a:r>
            <a:r>
              <a:rPr lang="mi-NZ" dirty="0"/>
              <a:t> </a:t>
            </a:r>
            <a:r>
              <a:rPr lang="mi-NZ" dirty="0" err="1"/>
              <a:t>be</a:t>
            </a:r>
            <a:r>
              <a:rPr lang="mi-NZ" dirty="0"/>
              <a:t> </a:t>
            </a:r>
            <a:r>
              <a:rPr lang="mi-NZ" dirty="0" err="1"/>
              <a:t>easier</a:t>
            </a:r>
            <a:r>
              <a:rPr lang="mi-NZ" dirty="0"/>
              <a:t> </a:t>
            </a:r>
            <a:r>
              <a:rPr lang="mi-NZ" dirty="0" err="1"/>
              <a:t>if</a:t>
            </a:r>
            <a:r>
              <a:rPr lang="mi-NZ" dirty="0"/>
              <a:t> I </a:t>
            </a:r>
            <a:r>
              <a:rPr lang="mi-NZ" dirty="0" err="1"/>
              <a:t>converted</a:t>
            </a:r>
            <a:r>
              <a:rPr lang="mi-NZ" dirty="0"/>
              <a:t> </a:t>
            </a:r>
            <a:r>
              <a:rPr lang="mi-NZ" dirty="0" err="1"/>
              <a:t>the</a:t>
            </a:r>
            <a:r>
              <a:rPr lang="mi-NZ" dirty="0"/>
              <a:t> </a:t>
            </a:r>
            <a:r>
              <a:rPr lang="mi-NZ" dirty="0" err="1"/>
              <a:t>orthography</a:t>
            </a:r>
            <a:r>
              <a:rPr lang="mi-NZ" dirty="0"/>
              <a:t> </a:t>
            </a:r>
            <a:r>
              <a:rPr lang="mi-NZ" dirty="0" err="1"/>
              <a:t>from</a:t>
            </a:r>
            <a:r>
              <a:rPr lang="mi-NZ" dirty="0"/>
              <a:t> ō to oo, </a:t>
            </a:r>
            <a:r>
              <a:rPr lang="mi-NZ" dirty="0" err="1"/>
              <a:t>but</a:t>
            </a:r>
            <a:r>
              <a:rPr lang="mi-NZ" dirty="0"/>
              <a:t> </a:t>
            </a:r>
            <a:r>
              <a:rPr lang="mi-NZ" dirty="0" err="1"/>
              <a:t>the</a:t>
            </a:r>
            <a:r>
              <a:rPr lang="mi-NZ" dirty="0"/>
              <a:t> </a:t>
            </a:r>
            <a:r>
              <a:rPr lang="mi-NZ" dirty="0" err="1"/>
              <a:t>idea</a:t>
            </a:r>
            <a:r>
              <a:rPr lang="mi-NZ" dirty="0"/>
              <a:t> </a:t>
            </a:r>
            <a:r>
              <a:rPr lang="mi-NZ" dirty="0" err="1"/>
              <a:t>is</a:t>
            </a:r>
            <a:r>
              <a:rPr lang="mi-NZ" dirty="0"/>
              <a:t> to </a:t>
            </a:r>
            <a:r>
              <a:rPr lang="mi-NZ" dirty="0" err="1"/>
              <a:t>get</a:t>
            </a:r>
            <a:r>
              <a:rPr lang="mi-NZ" dirty="0"/>
              <a:t> </a:t>
            </a:r>
            <a:r>
              <a:rPr lang="mi-NZ" dirty="0" err="1"/>
              <a:t>the</a:t>
            </a:r>
            <a:r>
              <a:rPr lang="mi-NZ" dirty="0"/>
              <a:t> </a:t>
            </a:r>
            <a:r>
              <a:rPr lang="mi-NZ" dirty="0" err="1"/>
              <a:t>students</a:t>
            </a:r>
            <a:r>
              <a:rPr lang="mi-NZ" dirty="0"/>
              <a:t> to </a:t>
            </a:r>
            <a:r>
              <a:rPr lang="mi-NZ" dirty="0" err="1"/>
              <a:t>understand</a:t>
            </a:r>
            <a:r>
              <a:rPr lang="mi-NZ" dirty="0"/>
              <a:t> for </a:t>
            </a:r>
            <a:r>
              <a:rPr lang="mi-NZ" dirty="0" err="1"/>
              <a:t>themselves</a:t>
            </a:r>
            <a:r>
              <a:rPr lang="mi-NZ" dirty="0"/>
              <a:t> </a:t>
            </a:r>
            <a:r>
              <a:rPr lang="mi-NZ" dirty="0" err="1"/>
              <a:t>how</a:t>
            </a:r>
            <a:r>
              <a:rPr lang="mi-NZ" dirty="0"/>
              <a:t> </a:t>
            </a:r>
            <a:r>
              <a:rPr lang="mi-NZ" dirty="0" err="1"/>
              <a:t>long</a:t>
            </a:r>
            <a:r>
              <a:rPr lang="mi-NZ" dirty="0"/>
              <a:t> </a:t>
            </a:r>
            <a:r>
              <a:rPr lang="mi-NZ" dirty="0" err="1"/>
              <a:t>vowels</a:t>
            </a:r>
            <a:r>
              <a:rPr lang="mi-NZ" dirty="0"/>
              <a:t> </a:t>
            </a:r>
            <a:r>
              <a:rPr lang="mi-NZ" dirty="0" err="1"/>
              <a:t>fit</a:t>
            </a:r>
            <a:r>
              <a:rPr lang="mi-NZ" dirty="0"/>
              <a:t> </a:t>
            </a:r>
            <a:r>
              <a:rPr lang="mi-NZ" dirty="0" err="1"/>
              <a:t>into</a:t>
            </a:r>
            <a:r>
              <a:rPr lang="mi-NZ" dirty="0"/>
              <a:t> </a:t>
            </a:r>
            <a:r>
              <a:rPr lang="mi-NZ" dirty="0" err="1"/>
              <a:t>the</a:t>
            </a:r>
            <a:r>
              <a:rPr lang="mi-NZ" dirty="0"/>
              <a:t> </a:t>
            </a:r>
            <a:r>
              <a:rPr lang="mi-NZ" dirty="0" err="1"/>
              <a:t>system</a:t>
            </a:r>
            <a:r>
              <a:rPr lang="mi-NZ" dirty="0"/>
              <a:t> </a:t>
            </a:r>
            <a:r>
              <a:rPr lang="mi-NZ" dirty="0" err="1"/>
              <a:t>of</a:t>
            </a:r>
            <a:r>
              <a:rPr lang="mi-NZ" dirty="0"/>
              <a:t> </a:t>
            </a:r>
            <a:r>
              <a:rPr lang="mi-NZ" dirty="0" err="1"/>
              <a:t>reduplication</a:t>
            </a:r>
            <a:r>
              <a:rPr lang="mi-NZ" dirty="0"/>
              <a:t> </a:t>
            </a:r>
            <a:r>
              <a:rPr lang="mi-NZ" dirty="0" err="1"/>
              <a:t>as</a:t>
            </a:r>
            <a:r>
              <a:rPr lang="mi-NZ" dirty="0"/>
              <a:t> a </a:t>
            </a:r>
            <a:r>
              <a:rPr lang="mi-NZ" dirty="0" err="1"/>
              <a:t>whole</a:t>
            </a:r>
            <a:r>
              <a:rPr lang="mi-NZ" dirty="0"/>
              <a:t>.</a:t>
            </a:r>
          </a:p>
          <a:p>
            <a:endParaRPr lang="mi-NZ" dirty="0"/>
          </a:p>
          <a:p>
            <a:r>
              <a:rPr lang="mi-NZ" dirty="0" err="1"/>
              <a:t>They</a:t>
            </a:r>
            <a:r>
              <a:rPr lang="mi-NZ" dirty="0"/>
              <a:t> </a:t>
            </a:r>
            <a:r>
              <a:rPr lang="mi-NZ" dirty="0" err="1"/>
              <a:t>then</a:t>
            </a:r>
            <a:r>
              <a:rPr lang="mi-NZ" dirty="0"/>
              <a:t> </a:t>
            </a:r>
            <a:r>
              <a:rPr lang="mi-NZ" dirty="0" err="1"/>
              <a:t>need</a:t>
            </a:r>
            <a:r>
              <a:rPr lang="mi-NZ" dirty="0"/>
              <a:t> to </a:t>
            </a:r>
            <a:r>
              <a:rPr lang="mi-NZ" dirty="0" err="1"/>
              <a:t>figure</a:t>
            </a:r>
            <a:r>
              <a:rPr lang="mi-NZ" dirty="0"/>
              <a:t> </a:t>
            </a:r>
            <a:r>
              <a:rPr lang="mi-NZ" dirty="0" err="1"/>
              <a:t>how</a:t>
            </a:r>
            <a:r>
              <a:rPr lang="mi-NZ" dirty="0"/>
              <a:t> </a:t>
            </a:r>
            <a:r>
              <a:rPr lang="mi-NZ" dirty="0" err="1"/>
              <a:t>how</a:t>
            </a:r>
            <a:r>
              <a:rPr lang="mi-NZ" dirty="0"/>
              <a:t> to </a:t>
            </a:r>
            <a:r>
              <a:rPr lang="mi-NZ" dirty="0" err="1"/>
              <a:t>represent</a:t>
            </a:r>
            <a:r>
              <a:rPr lang="mi-NZ" dirty="0"/>
              <a:t> </a:t>
            </a:r>
            <a:r>
              <a:rPr lang="mi-NZ" dirty="0" err="1"/>
              <a:t>the</a:t>
            </a:r>
            <a:r>
              <a:rPr lang="mi-NZ" dirty="0"/>
              <a:t> </a:t>
            </a:r>
            <a:r>
              <a:rPr lang="mi-NZ" dirty="0" err="1"/>
              <a:t>different</a:t>
            </a:r>
            <a:r>
              <a:rPr lang="mi-NZ" dirty="0"/>
              <a:t> </a:t>
            </a:r>
            <a:r>
              <a:rPr lang="mi-NZ" dirty="0" err="1"/>
              <a:t>looking</a:t>
            </a:r>
            <a:r>
              <a:rPr lang="mi-NZ" dirty="0"/>
              <a:t> CV </a:t>
            </a:r>
            <a:r>
              <a:rPr lang="mi-NZ" dirty="0" err="1"/>
              <a:t>templates</a:t>
            </a:r>
            <a:r>
              <a:rPr lang="mi-NZ" dirty="0"/>
              <a:t> </a:t>
            </a:r>
            <a:r>
              <a:rPr lang="mi-NZ" dirty="0" err="1"/>
              <a:t>as</a:t>
            </a:r>
            <a:r>
              <a:rPr lang="mi-NZ" dirty="0"/>
              <a:t> a </a:t>
            </a:r>
            <a:r>
              <a:rPr lang="mi-NZ" dirty="0" err="1"/>
              <a:t>general</a:t>
            </a:r>
            <a:r>
              <a:rPr lang="mi-NZ" dirty="0"/>
              <a:t> CV </a:t>
            </a:r>
            <a:r>
              <a:rPr lang="mi-NZ" dirty="0" err="1"/>
              <a:t>structure</a:t>
            </a:r>
            <a:r>
              <a:rPr lang="mi-NZ" dirty="0"/>
              <a:t> to </a:t>
            </a:r>
            <a:r>
              <a:rPr lang="mi-NZ" dirty="0" err="1"/>
              <a:t>express</a:t>
            </a:r>
            <a:r>
              <a:rPr lang="mi-NZ" dirty="0"/>
              <a:t> </a:t>
            </a:r>
            <a:r>
              <a:rPr lang="mi-NZ" dirty="0" err="1"/>
              <a:t>repetition</a:t>
            </a:r>
            <a:r>
              <a:rPr lang="mi-NZ" dirty="0"/>
              <a:t> </a:t>
            </a:r>
            <a:r>
              <a:rPr lang="mi-NZ" dirty="0" err="1"/>
              <a:t>of</a:t>
            </a:r>
            <a:r>
              <a:rPr lang="mi-NZ" dirty="0"/>
              <a:t> a </a:t>
            </a:r>
            <a:r>
              <a:rPr lang="mi-NZ" dirty="0" err="1"/>
              <a:t>verb</a:t>
            </a:r>
            <a:r>
              <a:rPr lang="mi-NZ" dirty="0"/>
              <a:t>. </a:t>
            </a:r>
            <a:r>
              <a:rPr lang="mi-NZ" dirty="0" err="1"/>
              <a:t>This</a:t>
            </a:r>
            <a:r>
              <a:rPr lang="mi-NZ" dirty="0"/>
              <a:t> </a:t>
            </a:r>
            <a:r>
              <a:rPr lang="mi-NZ" dirty="0" err="1"/>
              <a:t>involves</a:t>
            </a:r>
            <a:r>
              <a:rPr lang="mi-NZ" dirty="0"/>
              <a:t> more </a:t>
            </a:r>
            <a:r>
              <a:rPr lang="mi-NZ" dirty="0" err="1"/>
              <a:t>abstract</a:t>
            </a:r>
            <a:r>
              <a:rPr lang="mi-NZ" dirty="0"/>
              <a:t> </a:t>
            </a:r>
            <a:r>
              <a:rPr lang="mi-NZ" dirty="0" err="1"/>
              <a:t>thinking</a:t>
            </a:r>
            <a:r>
              <a:rPr lang="mi-NZ" dirty="0"/>
              <a:t>, and </a:t>
            </a:r>
            <a:r>
              <a:rPr lang="mi-NZ" dirty="0" err="1"/>
              <a:t>the</a:t>
            </a:r>
            <a:r>
              <a:rPr lang="mi-NZ" dirty="0"/>
              <a:t> </a:t>
            </a:r>
            <a:r>
              <a:rPr lang="mi-NZ" dirty="0" err="1"/>
              <a:t>ability</a:t>
            </a:r>
            <a:r>
              <a:rPr lang="mi-NZ" dirty="0"/>
              <a:t> </a:t>
            </a:r>
            <a:r>
              <a:rPr lang="mi-NZ" dirty="0" err="1"/>
              <a:t>find</a:t>
            </a:r>
            <a:r>
              <a:rPr lang="mi-NZ" dirty="0"/>
              <a:t> a </a:t>
            </a:r>
            <a:r>
              <a:rPr lang="mi-NZ" dirty="0" err="1"/>
              <a:t>pattern</a:t>
            </a:r>
            <a:r>
              <a:rPr lang="mi-NZ" dirty="0"/>
              <a:t> </a:t>
            </a:r>
            <a:r>
              <a:rPr lang="mi-NZ" dirty="0" err="1"/>
              <a:t>from</a:t>
            </a:r>
            <a:r>
              <a:rPr lang="mi-NZ" dirty="0"/>
              <a:t> </a:t>
            </a:r>
            <a:r>
              <a:rPr lang="mi-NZ" dirty="0" err="1"/>
              <a:t>seemingly</a:t>
            </a:r>
            <a:r>
              <a:rPr lang="mi-NZ" dirty="0"/>
              <a:t> </a:t>
            </a:r>
            <a:r>
              <a:rPr lang="mi-NZ" dirty="0" err="1"/>
              <a:t>different</a:t>
            </a:r>
            <a:r>
              <a:rPr lang="mi-NZ" dirty="0"/>
              <a:t> </a:t>
            </a:r>
            <a:r>
              <a:rPr lang="mi-NZ" dirty="0" err="1"/>
              <a:t>forms</a:t>
            </a:r>
            <a:r>
              <a:rPr lang="mi-NZ" dirty="0"/>
              <a:t> </a:t>
            </a:r>
            <a:r>
              <a:rPr lang="mi-NZ" dirty="0" err="1"/>
              <a:t>of</a:t>
            </a:r>
            <a:r>
              <a:rPr lang="mi-NZ" dirty="0"/>
              <a:t> </a:t>
            </a:r>
            <a:r>
              <a:rPr lang="mi-NZ" dirty="0" err="1"/>
              <a:t>reduplication</a:t>
            </a:r>
            <a:r>
              <a:rPr lang="mi-NZ" dirty="0"/>
              <a:t>.</a:t>
            </a:r>
          </a:p>
          <a:p>
            <a:endParaRPr lang="mi-NZ" dirty="0"/>
          </a:p>
        </p:txBody>
      </p:sp>
      <p:sp>
        <p:nvSpPr>
          <p:cNvPr id="4" name="Slide Number Placeholder 3"/>
          <p:cNvSpPr>
            <a:spLocks noGrp="1"/>
          </p:cNvSpPr>
          <p:nvPr>
            <p:ph type="sldNum" sz="quarter" idx="5"/>
          </p:nvPr>
        </p:nvSpPr>
        <p:spPr/>
        <p:txBody>
          <a:bodyPr/>
          <a:lstStyle/>
          <a:p>
            <a:fld id="{AD4BC9C3-86E6-4D42-B4B7-69D37E14A011}" type="slidenum">
              <a:rPr lang="en-NZ" smtClean="0"/>
              <a:t>8</a:t>
            </a:fld>
            <a:endParaRPr lang="en-NZ"/>
          </a:p>
        </p:txBody>
      </p:sp>
    </p:spTree>
    <p:extLst>
      <p:ext uri="{BB962C8B-B14F-4D97-AF65-F5344CB8AC3E}">
        <p14:creationId xmlns:p14="http://schemas.microsoft.com/office/powerpoint/2010/main" val="3855537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Reduplication isn’t something I teach explicitly in reo Māori classes, but sometimes I’ll put up sentences for students to look at and work through.</a:t>
            </a:r>
          </a:p>
          <a:p>
            <a:r>
              <a:rPr lang="mi-NZ" dirty="0"/>
              <a:t>And when possible if there’s a chance to use words that can be partially or completely reduplicated, then I will.</a:t>
            </a:r>
          </a:p>
          <a:p>
            <a:endParaRPr lang="mi-NZ" dirty="0"/>
          </a:p>
          <a:p>
            <a:r>
              <a:rPr lang="mi-NZ" dirty="0"/>
              <a:t>These are some pairs of structures that have kupu with partial or complete reduplication. I usually don’t point out these aspects of the language to students, but instead I wait for students to question any relationship between the words to have some extra discussions about the reo, then we might work through other words that could be familiar to them, and go from there. Sometimes we just explore possibilities around those words and consider any semantic relationship between words.</a:t>
            </a:r>
          </a:p>
          <a:p>
            <a:endParaRPr lang="mi-NZ" dirty="0"/>
          </a:p>
          <a:p>
            <a:r>
              <a:rPr lang="mi-NZ" dirty="0"/>
              <a:t>For instance: peke, pekepeke, and *pepeke* - where ‘pepeke’ is also the name for an endemic brown frog.</a:t>
            </a:r>
          </a:p>
          <a:p>
            <a:endParaRPr lang="mi-NZ" dirty="0"/>
          </a:p>
          <a:p>
            <a:r>
              <a:rPr lang="mi-NZ" dirty="0"/>
              <a:t> </a:t>
            </a:r>
            <a:endParaRPr lang="en-NZ" dirty="0"/>
          </a:p>
        </p:txBody>
      </p:sp>
      <p:sp>
        <p:nvSpPr>
          <p:cNvPr id="4" name="Slide Number Placeholder 3"/>
          <p:cNvSpPr>
            <a:spLocks noGrp="1"/>
          </p:cNvSpPr>
          <p:nvPr>
            <p:ph type="sldNum" sz="quarter" idx="5"/>
          </p:nvPr>
        </p:nvSpPr>
        <p:spPr/>
        <p:txBody>
          <a:bodyPr/>
          <a:lstStyle/>
          <a:p>
            <a:fld id="{8C5817BC-A6A0-40FC-AFBE-95487B714217}" type="slidenum">
              <a:rPr lang="en-NZ" smtClean="0"/>
              <a:t>9</a:t>
            </a:fld>
            <a:endParaRPr lang="en-NZ"/>
          </a:p>
        </p:txBody>
      </p:sp>
    </p:spTree>
    <p:extLst>
      <p:ext uri="{BB962C8B-B14F-4D97-AF65-F5344CB8AC3E}">
        <p14:creationId xmlns:p14="http://schemas.microsoft.com/office/powerpoint/2010/main" val="174865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81E7A008-9414-4B69-B6F7-84D25DF8B682}" type="datetimeFigureOut">
              <a:rPr lang="en-NZ" smtClean="0"/>
              <a:t>4/06/2025</a:t>
            </a:fld>
            <a:endParaRPr lang="en-NZ"/>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NZ"/>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07FEDB1F-E293-4F51-B077-4C173BBECD1A}" type="slidenum">
              <a:rPr lang="en-NZ" smtClean="0"/>
              <a:t>‹#›</a:t>
            </a:fld>
            <a:endParaRPr lang="en-NZ"/>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0563743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E7A008-9414-4B69-B6F7-84D25DF8B682}" type="datetimeFigureOut">
              <a:rPr lang="en-NZ" smtClean="0"/>
              <a:t>4/06/2025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3251757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E7A008-9414-4B69-B6F7-84D25DF8B682}" type="datetimeFigureOut">
              <a:rPr lang="en-NZ" smtClean="0"/>
              <a:t>4/06/2025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2919311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E7A008-9414-4B69-B6F7-84D25DF8B682}" type="datetimeFigureOut">
              <a:rPr lang="en-NZ" smtClean="0"/>
              <a:t>4/06/2025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1012858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E7A008-9414-4B69-B6F7-84D25DF8B682}" type="datetimeFigureOut">
              <a:rPr lang="en-NZ" smtClean="0"/>
              <a:t>4/06/2025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7FEDB1F-E293-4F51-B077-4C173BBECD1A}" type="slidenum">
              <a:rPr lang="en-NZ" smtClean="0"/>
              <a:t>‹#›</a:t>
            </a:fld>
            <a:endParaRPr lang="en-NZ"/>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95653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1E7A008-9414-4B69-B6F7-84D25DF8B682}" type="datetimeFigureOut">
              <a:rPr lang="en-NZ" smtClean="0"/>
              <a:t>4/06/2025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2184389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E7A008-9414-4B69-B6F7-84D25DF8B682}" type="datetimeFigureOut">
              <a:rPr lang="en-NZ" smtClean="0"/>
              <a:t>4/06/2025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4289922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1E7A008-9414-4B69-B6F7-84D25DF8B682}" type="datetimeFigureOut">
              <a:rPr lang="en-NZ" smtClean="0"/>
              <a:t>4/06/2025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167817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E7A008-9414-4B69-B6F7-84D25DF8B682}" type="datetimeFigureOut">
              <a:rPr lang="en-NZ" smtClean="0"/>
              <a:t>4/06/2025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1627291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E7A008-9414-4B69-B6F7-84D25DF8B682}" type="datetimeFigureOut">
              <a:rPr lang="en-NZ" smtClean="0"/>
              <a:t>4/06/2025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3921984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E7A008-9414-4B69-B6F7-84D25DF8B682}" type="datetimeFigureOut">
              <a:rPr lang="en-NZ" smtClean="0"/>
              <a:t>4/06/2025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7FEDB1F-E293-4F51-B077-4C173BBECD1A}" type="slidenum">
              <a:rPr lang="en-NZ" smtClean="0"/>
              <a:t>‹#›</a:t>
            </a:fld>
            <a:endParaRPr lang="en-NZ"/>
          </a:p>
        </p:txBody>
      </p:sp>
    </p:spTree>
    <p:extLst>
      <p:ext uri="{BB962C8B-B14F-4D97-AF65-F5344CB8AC3E}">
        <p14:creationId xmlns:p14="http://schemas.microsoft.com/office/powerpoint/2010/main" val="2236395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81E7A008-9414-4B69-B6F7-84D25DF8B682}" type="datetimeFigureOut">
              <a:rPr lang="en-NZ" smtClean="0"/>
              <a:t>4/06/2025</a:t>
            </a:fld>
            <a:endParaRPr lang="en-NZ"/>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NZ"/>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07FEDB1F-E293-4F51-B077-4C173BBECD1A}" type="slidenum">
              <a:rPr lang="en-NZ" smtClean="0"/>
              <a:t>‹#›</a:t>
            </a:fld>
            <a:endParaRPr lang="en-NZ"/>
          </a:p>
        </p:txBody>
      </p:sp>
    </p:spTree>
    <p:extLst>
      <p:ext uri="{BB962C8B-B14F-4D97-AF65-F5344CB8AC3E}">
        <p14:creationId xmlns:p14="http://schemas.microsoft.com/office/powerpoint/2010/main" val="4091328700"/>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A7ED5-6EB8-972F-91E3-DA13E5273FC4}"/>
              </a:ext>
            </a:extLst>
          </p:cNvPr>
          <p:cNvSpPr>
            <a:spLocks noGrp="1"/>
          </p:cNvSpPr>
          <p:nvPr>
            <p:ph type="ctrTitle"/>
          </p:nvPr>
        </p:nvSpPr>
        <p:spPr>
          <a:xfrm>
            <a:off x="1524000" y="472610"/>
            <a:ext cx="9144000" cy="3996647"/>
          </a:xfrm>
        </p:spPr>
        <p:txBody>
          <a:bodyPr>
            <a:noAutofit/>
          </a:bodyPr>
          <a:lstStyle/>
          <a:p>
            <a:r>
              <a:rPr lang="en-NZ" sz="4000" kern="0" dirty="0">
                <a:solidFill>
                  <a:schemeClr val="accent2">
                    <a:lumMod val="60000"/>
                    <a:lumOff val="40000"/>
                  </a:schemeClr>
                </a:solidFill>
                <a:effectLst/>
                <a:latin typeface="Calibri" panose="020F0502020204030204" pitchFamily="34" charset="0"/>
                <a:ea typeface="Times New Roman" panose="02020603050405020304" pitchFamily="18" charset="0"/>
              </a:rPr>
              <a:t>Māori Language Research Symposium 2023</a:t>
            </a:r>
            <a:br>
              <a:rPr lang="en-NZ" sz="4000" kern="0" dirty="0">
                <a:solidFill>
                  <a:schemeClr val="accent2">
                    <a:lumMod val="60000"/>
                    <a:lumOff val="40000"/>
                  </a:schemeClr>
                </a:solidFill>
                <a:effectLst/>
                <a:latin typeface="Calibri" panose="020F0502020204030204" pitchFamily="34" charset="0"/>
                <a:ea typeface="Times New Roman" panose="02020603050405020304" pitchFamily="18" charset="0"/>
              </a:rPr>
            </a:br>
            <a:r>
              <a:rPr lang="en-NZ" sz="4000" kern="0" dirty="0">
                <a:solidFill>
                  <a:schemeClr val="accent2">
                    <a:lumMod val="60000"/>
                    <a:lumOff val="40000"/>
                  </a:schemeClr>
                </a:solidFill>
                <a:effectLst/>
                <a:latin typeface="Calibri" panose="020F0502020204030204" pitchFamily="34" charset="0"/>
                <a:ea typeface="Times New Roman" panose="02020603050405020304" pitchFamily="18" charset="0"/>
              </a:rPr>
              <a:t> </a:t>
            </a:r>
            <a:br>
              <a:rPr lang="en-NZ" sz="4000" kern="0" dirty="0">
                <a:solidFill>
                  <a:schemeClr val="accent2">
                    <a:lumMod val="60000"/>
                    <a:lumOff val="40000"/>
                  </a:schemeClr>
                </a:solidFill>
                <a:effectLst/>
                <a:latin typeface="Calibri" panose="020F0502020204030204" pitchFamily="34" charset="0"/>
                <a:ea typeface="Times New Roman" panose="02020603050405020304" pitchFamily="18" charset="0"/>
              </a:rPr>
            </a:br>
            <a:r>
              <a:rPr lang="en-NZ" sz="4000" kern="0" dirty="0">
                <a:solidFill>
                  <a:schemeClr val="accent2">
                    <a:lumMod val="60000"/>
                    <a:lumOff val="40000"/>
                  </a:schemeClr>
                </a:solidFill>
                <a:effectLst/>
                <a:latin typeface="Calibri" panose="020F0502020204030204" pitchFamily="34" charset="0"/>
                <a:ea typeface="Times New Roman" panose="02020603050405020304" pitchFamily="18" charset="0"/>
              </a:rPr>
              <a:t>Drawing on linguistic concepts to teach te </a:t>
            </a:r>
            <a:r>
              <a:rPr lang="en-NZ" sz="4000" kern="0" dirty="0" err="1">
                <a:solidFill>
                  <a:schemeClr val="accent2">
                    <a:lumMod val="60000"/>
                    <a:lumOff val="40000"/>
                  </a:schemeClr>
                </a:solidFill>
                <a:effectLst/>
                <a:latin typeface="Calibri" panose="020F0502020204030204" pitchFamily="34" charset="0"/>
                <a:ea typeface="Times New Roman" panose="02020603050405020304" pitchFamily="18" charset="0"/>
              </a:rPr>
              <a:t>reo</a:t>
            </a:r>
            <a:r>
              <a:rPr lang="en-NZ" sz="4000" kern="0" dirty="0">
                <a:solidFill>
                  <a:schemeClr val="accent2">
                    <a:lumMod val="60000"/>
                    <a:lumOff val="40000"/>
                  </a:schemeClr>
                </a:solidFill>
                <a:effectLst/>
                <a:latin typeface="Calibri" panose="020F0502020204030204" pitchFamily="34" charset="0"/>
                <a:ea typeface="Times New Roman" panose="02020603050405020304" pitchFamily="18" charset="0"/>
              </a:rPr>
              <a:t> Māori; drawing on te </a:t>
            </a:r>
            <a:r>
              <a:rPr lang="en-NZ" sz="4000" kern="0" dirty="0" err="1">
                <a:solidFill>
                  <a:schemeClr val="accent2">
                    <a:lumMod val="60000"/>
                    <a:lumOff val="40000"/>
                  </a:schemeClr>
                </a:solidFill>
                <a:effectLst/>
                <a:latin typeface="Calibri" panose="020F0502020204030204" pitchFamily="34" charset="0"/>
                <a:ea typeface="Times New Roman" panose="02020603050405020304" pitchFamily="18" charset="0"/>
              </a:rPr>
              <a:t>reo</a:t>
            </a:r>
            <a:r>
              <a:rPr lang="en-NZ" sz="4000" kern="0" dirty="0">
                <a:solidFill>
                  <a:schemeClr val="accent2">
                    <a:lumMod val="60000"/>
                    <a:lumOff val="40000"/>
                  </a:schemeClr>
                </a:solidFill>
                <a:effectLst/>
                <a:latin typeface="Calibri" panose="020F0502020204030204" pitchFamily="34" charset="0"/>
                <a:ea typeface="Times New Roman" panose="02020603050405020304" pitchFamily="18" charset="0"/>
              </a:rPr>
              <a:t> Māori to teach linguistic concepts</a:t>
            </a:r>
            <a:endParaRPr lang="en-NZ" sz="4000" dirty="0">
              <a:solidFill>
                <a:schemeClr val="accent2">
                  <a:lumMod val="60000"/>
                  <a:lumOff val="40000"/>
                </a:schemeClr>
              </a:solidFill>
            </a:endParaRPr>
          </a:p>
        </p:txBody>
      </p:sp>
      <p:sp>
        <p:nvSpPr>
          <p:cNvPr id="5" name="Subtitle 2">
            <a:extLst>
              <a:ext uri="{FF2B5EF4-FFF2-40B4-BE49-F238E27FC236}">
                <a16:creationId xmlns:a16="http://schemas.microsoft.com/office/drawing/2014/main" id="{E9EEB5C4-F317-9C7A-C542-F7664B842051}"/>
              </a:ext>
            </a:extLst>
          </p:cNvPr>
          <p:cNvSpPr txBox="1">
            <a:spLocks/>
          </p:cNvSpPr>
          <p:nvPr/>
        </p:nvSpPr>
        <p:spPr>
          <a:xfrm>
            <a:off x="6096000" y="4648200"/>
            <a:ext cx="4260351" cy="1655762"/>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spcAft>
                <a:spcPts val="600"/>
              </a:spcAft>
              <a:buClr>
                <a:schemeClr val="accent1"/>
              </a:buClr>
              <a:buSzPct val="100000"/>
              <a:buFont typeface="Arial"/>
              <a:buNone/>
              <a:defRPr sz="21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457200" indent="0" algn="ctr" defTabSz="457200" rtl="0" eaLnBrk="1" latinLnBrk="0" hangingPunct="1">
              <a:spcBef>
                <a:spcPct val="20000"/>
              </a:spcBef>
              <a:spcAft>
                <a:spcPts val="600"/>
              </a:spcAft>
              <a:buClr>
                <a:schemeClr val="accent1"/>
              </a:buClr>
              <a:buSzPct val="100000"/>
              <a:buFont typeface="Arial"/>
              <a:buNone/>
              <a:defRPr sz="18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914400" indent="0" algn="ctr" defTabSz="457200" rtl="0" eaLnBrk="1" latinLnBrk="0" hangingPunct="1">
              <a:spcBef>
                <a:spcPct val="20000"/>
              </a:spcBef>
              <a:spcAft>
                <a:spcPts val="600"/>
              </a:spcAft>
              <a:buClr>
                <a:schemeClr val="accent1"/>
              </a:buClr>
              <a:buSzPct val="100000"/>
              <a:buFont typeface="Arial"/>
              <a:buNone/>
              <a:defRPr sz="16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371600" indent="0" algn="ctr" defTabSz="457200" rtl="0" eaLnBrk="1" latinLnBrk="0" hangingPunct="1">
              <a:spcBef>
                <a:spcPct val="20000"/>
              </a:spcBef>
              <a:spcAft>
                <a:spcPts val="600"/>
              </a:spcAft>
              <a:buClr>
                <a:schemeClr val="accent1"/>
              </a:buClr>
              <a:buSzPct val="100000"/>
              <a:buFont typeface="Arial"/>
              <a:buNone/>
              <a:defRPr sz="14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1828800" indent="0" algn="ctr" defTabSz="457200" rtl="0" eaLnBrk="1" latinLnBrk="0" hangingPunct="1">
              <a:spcBef>
                <a:spcPct val="20000"/>
              </a:spcBef>
              <a:spcAft>
                <a:spcPts val="600"/>
              </a:spcAft>
              <a:buClr>
                <a:schemeClr val="accent1"/>
              </a:buClr>
              <a:buSzPct val="100000"/>
              <a:buFont typeface="Arial"/>
              <a:buNone/>
              <a:defRPr sz="14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2860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7432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2004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6576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algn="l"/>
            <a:r>
              <a:rPr lang="en-NZ" cap="none" dirty="0">
                <a:effectLst>
                  <a:glow rad="38100">
                    <a:schemeClr val="bg1">
                      <a:lumMod val="50000"/>
                      <a:lumOff val="50000"/>
                      <a:alpha val="20000"/>
                    </a:schemeClr>
                  </a:glow>
                </a:effectLst>
              </a:rPr>
              <a:t>Julie Barbour</a:t>
            </a:r>
          </a:p>
          <a:p>
            <a:pPr algn="l"/>
            <a:r>
              <a:rPr lang="en-NZ" cap="none" dirty="0">
                <a:effectLst>
                  <a:glow rad="38100">
                    <a:schemeClr val="bg1">
                      <a:lumMod val="50000"/>
                      <a:lumOff val="50000"/>
                      <a:alpha val="20000"/>
                    </a:schemeClr>
                  </a:glow>
                </a:effectLst>
              </a:rPr>
              <a:t>Te Whare Wānanga o Waikato</a:t>
            </a:r>
          </a:p>
          <a:p>
            <a:pPr algn="l"/>
            <a:r>
              <a:rPr lang="en-NZ" cap="none" dirty="0">
                <a:effectLst>
                  <a:glow rad="38100">
                    <a:schemeClr val="bg1">
                      <a:lumMod val="50000"/>
                      <a:lumOff val="50000"/>
                      <a:alpha val="20000"/>
                    </a:schemeClr>
                  </a:glow>
                </a:effectLst>
              </a:rPr>
              <a:t>University of Waikato</a:t>
            </a:r>
          </a:p>
        </p:txBody>
      </p:sp>
      <p:sp>
        <p:nvSpPr>
          <p:cNvPr id="4" name="Subtitle 2">
            <a:extLst>
              <a:ext uri="{FF2B5EF4-FFF2-40B4-BE49-F238E27FC236}">
                <a16:creationId xmlns:a16="http://schemas.microsoft.com/office/drawing/2014/main" id="{F7F9F1D4-EA3D-6C74-C885-AD5C8A7ABC1B}"/>
              </a:ext>
            </a:extLst>
          </p:cNvPr>
          <p:cNvSpPr txBox="1">
            <a:spLocks/>
          </p:cNvSpPr>
          <p:nvPr/>
        </p:nvSpPr>
        <p:spPr>
          <a:xfrm>
            <a:off x="1320795" y="4648200"/>
            <a:ext cx="4572006" cy="1655762"/>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spcAft>
                <a:spcPts val="600"/>
              </a:spcAft>
              <a:buClr>
                <a:schemeClr val="accent1"/>
              </a:buClr>
              <a:buSzPct val="100000"/>
              <a:buFont typeface="Arial"/>
              <a:buNone/>
              <a:defRPr sz="21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457200" indent="0" algn="ctr" defTabSz="457200" rtl="0" eaLnBrk="1" latinLnBrk="0" hangingPunct="1">
              <a:spcBef>
                <a:spcPct val="20000"/>
              </a:spcBef>
              <a:spcAft>
                <a:spcPts val="600"/>
              </a:spcAft>
              <a:buClr>
                <a:schemeClr val="accent1"/>
              </a:buClr>
              <a:buSzPct val="100000"/>
              <a:buFont typeface="Arial"/>
              <a:buNone/>
              <a:defRPr sz="18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914400" indent="0" algn="ctr" defTabSz="457200" rtl="0" eaLnBrk="1" latinLnBrk="0" hangingPunct="1">
              <a:spcBef>
                <a:spcPct val="20000"/>
              </a:spcBef>
              <a:spcAft>
                <a:spcPts val="600"/>
              </a:spcAft>
              <a:buClr>
                <a:schemeClr val="accent1"/>
              </a:buClr>
              <a:buSzPct val="100000"/>
              <a:buFont typeface="Arial"/>
              <a:buNone/>
              <a:defRPr sz="16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371600" indent="0" algn="ctr" defTabSz="457200" rtl="0" eaLnBrk="1" latinLnBrk="0" hangingPunct="1">
              <a:spcBef>
                <a:spcPct val="20000"/>
              </a:spcBef>
              <a:spcAft>
                <a:spcPts val="600"/>
              </a:spcAft>
              <a:buClr>
                <a:schemeClr val="accent1"/>
              </a:buClr>
              <a:buSzPct val="100000"/>
              <a:buFont typeface="Arial"/>
              <a:buNone/>
              <a:defRPr sz="14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1828800" indent="0" algn="ctr" defTabSz="457200" rtl="0" eaLnBrk="1" latinLnBrk="0" hangingPunct="1">
              <a:spcBef>
                <a:spcPct val="20000"/>
              </a:spcBef>
              <a:spcAft>
                <a:spcPts val="600"/>
              </a:spcAft>
              <a:buClr>
                <a:schemeClr val="accent1"/>
              </a:buClr>
              <a:buSzPct val="100000"/>
              <a:buFont typeface="Arial"/>
              <a:buNone/>
              <a:defRPr sz="14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2860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7432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2004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657600" indent="0" algn="ctr" defTabSz="457200" rtl="0" eaLnBrk="1" latinLnBrk="0" hangingPunct="1">
              <a:spcBef>
                <a:spcPct val="20000"/>
              </a:spcBef>
              <a:spcAft>
                <a:spcPts val="600"/>
              </a:spcAft>
              <a:buClr>
                <a:schemeClr val="accent1"/>
              </a:buClr>
              <a:buSzPct val="100000"/>
              <a:buFont typeface="Arial"/>
              <a:buNone/>
              <a:defRPr sz="1200" kern="1200" cap="small">
                <a:solidFill>
                  <a:schemeClr val="tx1">
                    <a:tint val="75000"/>
                  </a:schemeClr>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a:lstStyle>
          <a:p>
            <a:pPr algn="r"/>
            <a:r>
              <a:rPr lang="en-NZ" cap="none" dirty="0" err="1">
                <a:effectLst>
                  <a:glow rad="38100">
                    <a:schemeClr val="bg1">
                      <a:lumMod val="50000"/>
                      <a:lumOff val="50000"/>
                      <a:alpha val="20000"/>
                    </a:schemeClr>
                  </a:glow>
                </a:effectLst>
              </a:rPr>
              <a:t>Kanauhea</a:t>
            </a:r>
            <a:r>
              <a:rPr lang="en-NZ" cap="none" dirty="0">
                <a:effectLst>
                  <a:glow rad="38100">
                    <a:schemeClr val="bg1">
                      <a:lumMod val="50000"/>
                      <a:lumOff val="50000"/>
                      <a:alpha val="20000"/>
                    </a:schemeClr>
                  </a:glow>
                </a:effectLst>
              </a:rPr>
              <a:t> Wessels</a:t>
            </a:r>
          </a:p>
          <a:p>
            <a:pPr algn="r"/>
            <a:r>
              <a:rPr lang="en-NZ" cap="none" dirty="0">
                <a:effectLst>
                  <a:glow rad="38100">
                    <a:schemeClr val="bg1">
                      <a:lumMod val="50000"/>
                      <a:lumOff val="50000"/>
                      <a:alpha val="20000"/>
                    </a:schemeClr>
                  </a:glow>
                </a:effectLst>
              </a:rPr>
              <a:t>Te Herenga Waka</a:t>
            </a:r>
          </a:p>
          <a:p>
            <a:pPr algn="r"/>
            <a:r>
              <a:rPr lang="en-NZ" cap="none" dirty="0">
                <a:effectLst>
                  <a:glow rad="38100">
                    <a:schemeClr val="bg1">
                      <a:lumMod val="50000"/>
                      <a:lumOff val="50000"/>
                      <a:alpha val="20000"/>
                    </a:schemeClr>
                  </a:glow>
                </a:effectLst>
              </a:rPr>
              <a:t>Victoria University of Wellington</a:t>
            </a:r>
          </a:p>
        </p:txBody>
      </p:sp>
    </p:spTree>
    <p:extLst>
      <p:ext uri="{BB962C8B-B14F-4D97-AF65-F5344CB8AC3E}">
        <p14:creationId xmlns:p14="http://schemas.microsoft.com/office/powerpoint/2010/main" val="3060047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219" y="365760"/>
            <a:ext cx="10674293" cy="989855"/>
          </a:xfrm>
        </p:spPr>
        <p:txBody>
          <a:bodyPr/>
          <a:lstStyle/>
          <a:p>
            <a:pPr algn="ctr"/>
            <a:r>
              <a:rPr lang="mi-NZ" b="1" dirty="0">
                <a:solidFill>
                  <a:schemeClr val="accent1"/>
                </a:solidFill>
              </a:rPr>
              <a:t>He aha te ‘rerehāngū’?</a:t>
            </a:r>
            <a:endParaRPr lang="en-NZ" b="1" dirty="0">
              <a:solidFill>
                <a:schemeClr val="accent1"/>
              </a:solidFill>
            </a:endParaRPr>
          </a:p>
        </p:txBody>
      </p:sp>
      <p:sp>
        <p:nvSpPr>
          <p:cNvPr id="3" name="Slide Number Placeholder 2"/>
          <p:cNvSpPr>
            <a:spLocks noGrp="1"/>
          </p:cNvSpPr>
          <p:nvPr>
            <p:ph type="sldNum" sz="quarter" idx="12"/>
          </p:nvPr>
        </p:nvSpPr>
        <p:spPr/>
        <p:txBody>
          <a:bodyPr>
            <a:normAutofit lnSpcReduction="10000"/>
          </a:bodyPr>
          <a:lstStyle/>
          <a:p>
            <a:fld id="{8235B154-0077-47DD-8879-C27F51B4674E}" type="slidenum">
              <a:rPr lang="en-NZ" smtClean="0"/>
              <a:t>10</a:t>
            </a:fld>
            <a:endParaRPr lang="en-NZ"/>
          </a:p>
        </p:txBody>
      </p:sp>
      <p:sp>
        <p:nvSpPr>
          <p:cNvPr id="6" name="TextBox 5"/>
          <p:cNvSpPr txBox="1"/>
          <p:nvPr/>
        </p:nvSpPr>
        <p:spPr>
          <a:xfrm>
            <a:off x="280219" y="2310578"/>
            <a:ext cx="4493342" cy="461665"/>
          </a:xfrm>
          <a:prstGeom prst="rect">
            <a:avLst/>
          </a:prstGeom>
          <a:noFill/>
        </p:spPr>
        <p:txBody>
          <a:bodyPr wrap="square" rtlCol="0">
            <a:spAutoFit/>
          </a:bodyPr>
          <a:lstStyle/>
          <a:p>
            <a:pPr algn="ctr"/>
            <a:r>
              <a:rPr lang="mi-NZ" sz="2400" b="1" dirty="0"/>
              <a:t>Reremahi – </a:t>
            </a:r>
            <a:r>
              <a:rPr lang="mi-NZ" sz="2400" dirty="0"/>
              <a:t>Active sentence</a:t>
            </a:r>
            <a:endParaRPr lang="en-NZ" sz="2400" dirty="0"/>
          </a:p>
        </p:txBody>
      </p:sp>
      <p:sp>
        <p:nvSpPr>
          <p:cNvPr id="9" name="TextBox 8"/>
          <p:cNvSpPr txBox="1"/>
          <p:nvPr/>
        </p:nvSpPr>
        <p:spPr>
          <a:xfrm>
            <a:off x="5803947" y="2310578"/>
            <a:ext cx="4989871" cy="461665"/>
          </a:xfrm>
          <a:prstGeom prst="rect">
            <a:avLst/>
          </a:prstGeom>
          <a:noFill/>
        </p:spPr>
        <p:txBody>
          <a:bodyPr wrap="square" rtlCol="0">
            <a:spAutoFit/>
          </a:bodyPr>
          <a:lstStyle/>
          <a:p>
            <a:pPr algn="ctr"/>
            <a:r>
              <a:rPr lang="mi-NZ" sz="2400" b="1" dirty="0"/>
              <a:t>Rerehāngū – </a:t>
            </a:r>
            <a:r>
              <a:rPr lang="mi-NZ" sz="2400" dirty="0"/>
              <a:t>Passive sentence</a:t>
            </a:r>
            <a:endParaRPr lang="en-NZ" sz="2400" dirty="0"/>
          </a:p>
        </p:txBody>
      </p:sp>
      <p:sp>
        <p:nvSpPr>
          <p:cNvPr id="10" name="TextBox 9"/>
          <p:cNvSpPr txBox="1"/>
          <p:nvPr/>
        </p:nvSpPr>
        <p:spPr>
          <a:xfrm>
            <a:off x="5270090" y="5604538"/>
            <a:ext cx="6022750" cy="830997"/>
          </a:xfrm>
          <a:prstGeom prst="rect">
            <a:avLst/>
          </a:prstGeom>
          <a:noFill/>
        </p:spPr>
        <p:txBody>
          <a:bodyPr wrap="square" rtlCol="0">
            <a:spAutoFit/>
          </a:bodyPr>
          <a:lstStyle/>
          <a:p>
            <a:pPr algn="ctr"/>
            <a:r>
              <a:rPr lang="mi-NZ" sz="2400" b="1" dirty="0"/>
              <a:t>Kei te kainga te āporo (e Tama) </a:t>
            </a:r>
          </a:p>
          <a:p>
            <a:pPr algn="ctr"/>
            <a:r>
              <a:rPr lang="mi-NZ" sz="2400" dirty="0"/>
              <a:t>The apple is being eaten (by Tama)</a:t>
            </a:r>
            <a:endParaRPr lang="en-NZ" sz="2400" dirty="0"/>
          </a:p>
        </p:txBody>
      </p:sp>
      <p:sp>
        <p:nvSpPr>
          <p:cNvPr id="11" name="TextBox 10"/>
          <p:cNvSpPr txBox="1"/>
          <p:nvPr/>
        </p:nvSpPr>
        <p:spPr>
          <a:xfrm>
            <a:off x="280219" y="5604538"/>
            <a:ext cx="4989871" cy="830997"/>
          </a:xfrm>
          <a:prstGeom prst="rect">
            <a:avLst/>
          </a:prstGeom>
          <a:noFill/>
        </p:spPr>
        <p:txBody>
          <a:bodyPr wrap="square" rtlCol="0">
            <a:spAutoFit/>
          </a:bodyPr>
          <a:lstStyle/>
          <a:p>
            <a:pPr algn="ctr"/>
            <a:r>
              <a:rPr lang="mi-NZ" sz="2400" b="1" dirty="0"/>
              <a:t>Kei te kai a Tama i te āporo</a:t>
            </a:r>
          </a:p>
          <a:p>
            <a:pPr algn="ctr"/>
            <a:r>
              <a:rPr lang="mi-NZ" sz="2400" dirty="0"/>
              <a:t>Tama is eating the apple</a:t>
            </a:r>
            <a:endParaRPr lang="en-NZ" sz="2400" u="sng" dirty="0"/>
          </a:p>
        </p:txBody>
      </p:sp>
      <p:pic>
        <p:nvPicPr>
          <p:cNvPr id="1026" name="Picture 2" descr="Image result for boy eating app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7250" y="2861182"/>
            <a:ext cx="2310037" cy="26412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bitten appl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8018" y="2969595"/>
            <a:ext cx="1927715" cy="2234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572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additive="base">
                                        <p:cTn id="15" dur="500" fill="hold"/>
                                        <p:tgtEl>
                                          <p:spTgt spid="1026"/>
                                        </p:tgtEl>
                                        <p:attrNameLst>
                                          <p:attrName>ppt_x</p:attrName>
                                        </p:attrNameLst>
                                      </p:cBhvr>
                                      <p:tavLst>
                                        <p:tav tm="0">
                                          <p:val>
                                            <p:strVal val="#ppt_x"/>
                                          </p:val>
                                        </p:tav>
                                        <p:tav tm="100000">
                                          <p:val>
                                            <p:strVal val="#ppt_x"/>
                                          </p:val>
                                        </p:tav>
                                      </p:tavLst>
                                    </p:anim>
                                    <p:anim calcmode="lin" valueType="num">
                                      <p:cBhvr additive="base">
                                        <p:cTn id="1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28"/>
                                        </p:tgtEl>
                                        <p:attrNameLst>
                                          <p:attrName>style.visibility</p:attrName>
                                        </p:attrNameLst>
                                      </p:cBhvr>
                                      <p:to>
                                        <p:strVal val="visible"/>
                                      </p:to>
                                    </p:set>
                                    <p:anim calcmode="lin" valueType="num">
                                      <p:cBhvr additive="base">
                                        <p:cTn id="29" dur="500" fill="hold"/>
                                        <p:tgtEl>
                                          <p:spTgt spid="1028"/>
                                        </p:tgtEl>
                                        <p:attrNameLst>
                                          <p:attrName>ppt_x</p:attrName>
                                        </p:attrNameLst>
                                      </p:cBhvr>
                                      <p:tavLst>
                                        <p:tav tm="0">
                                          <p:val>
                                            <p:strVal val="#ppt_x"/>
                                          </p:val>
                                        </p:tav>
                                        <p:tav tm="100000">
                                          <p:val>
                                            <p:strVal val="#ppt_x"/>
                                          </p:val>
                                        </p:tav>
                                      </p:tavLst>
                                    </p:anim>
                                    <p:anim calcmode="lin" valueType="num">
                                      <p:cBhvr additive="base">
                                        <p:cTn id="30"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able 22">
            <a:extLst>
              <a:ext uri="{FF2B5EF4-FFF2-40B4-BE49-F238E27FC236}">
                <a16:creationId xmlns:a16="http://schemas.microsoft.com/office/drawing/2014/main" id="{ABF660C0-C0E4-9A38-CEC8-0372FECB06C9}"/>
              </a:ext>
            </a:extLst>
          </p:cNvPr>
          <p:cNvGraphicFramePr>
            <a:graphicFrameLocks noGrp="1"/>
          </p:cNvGraphicFramePr>
          <p:nvPr>
            <p:extLst>
              <p:ext uri="{D42A27DB-BD31-4B8C-83A1-F6EECF244321}">
                <p14:modId xmlns:p14="http://schemas.microsoft.com/office/powerpoint/2010/main" val="1586326638"/>
              </p:ext>
            </p:extLst>
          </p:nvPr>
        </p:nvGraphicFramePr>
        <p:xfrm>
          <a:off x="572701" y="5166454"/>
          <a:ext cx="4563970" cy="1219200"/>
        </p:xfrm>
        <a:graphic>
          <a:graphicData uri="http://schemas.openxmlformats.org/drawingml/2006/table">
            <a:tbl>
              <a:tblPr firstRow="1" firstCol="1" bandRow="1"/>
              <a:tblGrid>
                <a:gridCol w="618694">
                  <a:extLst>
                    <a:ext uri="{9D8B030D-6E8A-4147-A177-3AD203B41FA5}">
                      <a16:colId xmlns:a16="http://schemas.microsoft.com/office/drawing/2014/main" val="918578963"/>
                    </a:ext>
                  </a:extLst>
                </a:gridCol>
                <a:gridCol w="1191802">
                  <a:extLst>
                    <a:ext uri="{9D8B030D-6E8A-4147-A177-3AD203B41FA5}">
                      <a16:colId xmlns:a16="http://schemas.microsoft.com/office/drawing/2014/main" val="4279623165"/>
                    </a:ext>
                  </a:extLst>
                </a:gridCol>
                <a:gridCol w="1099335">
                  <a:extLst>
                    <a:ext uri="{9D8B030D-6E8A-4147-A177-3AD203B41FA5}">
                      <a16:colId xmlns:a16="http://schemas.microsoft.com/office/drawing/2014/main" val="1801012722"/>
                    </a:ext>
                  </a:extLst>
                </a:gridCol>
                <a:gridCol w="770562">
                  <a:extLst>
                    <a:ext uri="{9D8B030D-6E8A-4147-A177-3AD203B41FA5}">
                      <a16:colId xmlns:a16="http://schemas.microsoft.com/office/drawing/2014/main" val="4123221220"/>
                    </a:ext>
                  </a:extLst>
                </a:gridCol>
                <a:gridCol w="883577">
                  <a:extLst>
                    <a:ext uri="{9D8B030D-6E8A-4147-A177-3AD203B41FA5}">
                      <a16:colId xmlns:a16="http://schemas.microsoft.com/office/drawing/2014/main" val="1459901460"/>
                    </a:ext>
                  </a:extLst>
                </a:gridCol>
              </a:tblGrid>
              <a:tr h="0">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Kua</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l"/>
                      <a:r>
                        <a:rPr lang="mi-NZ" sz="2000" i="1" dirty="0">
                          <a:effectLst/>
                          <a:latin typeface="Times New Roman" panose="02020603050405020304" pitchFamily="18" charset="0"/>
                          <a:ea typeface="Calibri" panose="020F0502020204030204" pitchFamily="34" charset="0"/>
                          <a:cs typeface="Arial" panose="020B0604020202020204" pitchFamily="34" charset="0"/>
                        </a:rPr>
                        <a:t>kai-</a:t>
                      </a:r>
                      <a:r>
                        <a:rPr lang="mi-NZ" sz="2000" i="1" dirty="0" err="1">
                          <a:effectLst/>
                          <a:latin typeface="Times New Roman" panose="02020603050405020304" pitchFamily="18" charset="0"/>
                          <a:ea typeface="Calibri" panose="020F0502020204030204" pitchFamily="34" charset="0"/>
                          <a:cs typeface="Arial" panose="020B0604020202020204" pitchFamily="34" charset="0"/>
                        </a:rPr>
                        <a:t>nga</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just"/>
                      <a:r>
                        <a:rPr lang="mi-NZ" sz="2000" b="1" i="1" dirty="0">
                          <a:effectLst/>
                          <a:latin typeface="Times New Roman" panose="02020603050405020304" pitchFamily="18" charset="0"/>
                          <a:ea typeface="Calibri" panose="020F0502020204030204" pitchFamily="34" charset="0"/>
                          <a:cs typeface="Arial" panose="020B0604020202020204" pitchFamily="34" charset="0"/>
                        </a:rPr>
                        <a:t>katoa-tia</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ngā</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āporo.</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extLst>
                  <a:ext uri="{0D108BD9-81ED-4DB2-BD59-A6C34878D82A}">
                    <a16:rowId xmlns:a16="http://schemas.microsoft.com/office/drawing/2014/main" val="4248194005"/>
                  </a:ext>
                </a:extLst>
              </a:tr>
              <a:tr h="0">
                <a:tc>
                  <a:txBody>
                    <a:bodyPr/>
                    <a:lstStyle/>
                    <a:p>
                      <a:pPr algn="just"/>
                      <a:r>
                        <a:rPr lang="mi-NZ" sz="2000" cap="small" dirty="0" err="1">
                          <a:effectLst/>
                          <a:latin typeface="Times New Roman" panose="02020603050405020304" pitchFamily="18" charset="0"/>
                          <a:ea typeface="Calibri" panose="020F0502020204030204" pitchFamily="34" charset="0"/>
                          <a:cs typeface="Arial" panose="020B0604020202020204" pitchFamily="34" charset="0"/>
                        </a:rPr>
                        <a:t>prf</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just"/>
                      <a:r>
                        <a:rPr lang="mi-NZ" sz="2000" dirty="0" err="1">
                          <a:effectLst/>
                          <a:latin typeface="Times New Roman" panose="02020603050405020304" pitchFamily="18" charset="0"/>
                          <a:ea typeface="Calibri" panose="020F0502020204030204" pitchFamily="34" charset="0"/>
                          <a:cs typeface="Arial" panose="020B0604020202020204" pitchFamily="34" charset="0"/>
                        </a:rPr>
                        <a:t>eat-</a:t>
                      </a:r>
                      <a:r>
                        <a:rPr lang="mi-NZ" sz="2000" cap="small" dirty="0" err="1">
                          <a:effectLst/>
                          <a:latin typeface="Times New Roman" panose="02020603050405020304" pitchFamily="18" charset="0"/>
                          <a:ea typeface="Calibri" panose="020F0502020204030204" pitchFamily="34" charset="0"/>
                          <a:cs typeface="Arial" panose="020B0604020202020204" pitchFamily="34" charset="0"/>
                        </a:rPr>
                        <a:t>pass</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just"/>
                      <a:r>
                        <a:rPr lang="mi-NZ" sz="2000" dirty="0" err="1">
                          <a:effectLst/>
                          <a:latin typeface="Times New Roman" panose="02020603050405020304" pitchFamily="18" charset="0"/>
                          <a:ea typeface="Calibri" panose="020F0502020204030204" pitchFamily="34" charset="0"/>
                          <a:cs typeface="Arial" panose="020B0604020202020204" pitchFamily="34" charset="0"/>
                        </a:rPr>
                        <a:t>all-</a:t>
                      </a:r>
                      <a:r>
                        <a:rPr lang="mi-NZ" sz="2000" cap="small" dirty="0" err="1">
                          <a:effectLst/>
                          <a:latin typeface="Times New Roman" panose="02020603050405020304" pitchFamily="18" charset="0"/>
                          <a:ea typeface="Calibri" panose="020F0502020204030204" pitchFamily="34" charset="0"/>
                          <a:cs typeface="Arial" panose="020B0604020202020204" pitchFamily="34" charset="0"/>
                        </a:rPr>
                        <a:t>pass</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just"/>
                      <a:r>
                        <a:rPr lang="mi-NZ" sz="2000" dirty="0">
                          <a:effectLst/>
                          <a:latin typeface="Times New Roman" panose="02020603050405020304" pitchFamily="18" charset="0"/>
                          <a:ea typeface="Calibri" panose="020F0502020204030204" pitchFamily="34" charset="0"/>
                          <a:cs typeface="Arial" panose="020B0604020202020204" pitchFamily="34" charset="0"/>
                        </a:rPr>
                        <a:t>the.</a:t>
                      </a:r>
                      <a:r>
                        <a:rPr lang="mi-NZ" sz="2000" cap="small" dirty="0">
                          <a:effectLst/>
                          <a:latin typeface="Times New Roman" panose="02020603050405020304" pitchFamily="18" charset="0"/>
                          <a:ea typeface="Calibri" panose="020F0502020204030204" pitchFamily="34" charset="0"/>
                          <a:cs typeface="Arial" panose="020B0604020202020204" pitchFamily="34" charset="0"/>
                        </a:rPr>
                        <a:t>pl</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tc>
                  <a:txBody>
                    <a:bodyPr/>
                    <a:lstStyle/>
                    <a:p>
                      <a:pPr algn="just"/>
                      <a:r>
                        <a:rPr lang="mi-NZ" sz="2000" dirty="0" err="1">
                          <a:effectLst/>
                          <a:latin typeface="Times New Roman" panose="02020603050405020304" pitchFamily="18" charset="0"/>
                          <a:ea typeface="Calibri" panose="020F0502020204030204" pitchFamily="34" charset="0"/>
                          <a:cs typeface="Arial" panose="020B0604020202020204" pitchFamily="34" charset="0"/>
                        </a:rPr>
                        <a:t>apple</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extLst>
                  <a:ext uri="{0D108BD9-81ED-4DB2-BD59-A6C34878D82A}">
                    <a16:rowId xmlns:a16="http://schemas.microsoft.com/office/drawing/2014/main" val="3648612459"/>
                  </a:ext>
                </a:extLst>
              </a:tr>
              <a:tr h="0">
                <a:tc gridSpan="5">
                  <a:txBody>
                    <a:bodyPr/>
                    <a:lstStyle/>
                    <a:p>
                      <a:pPr algn="l"/>
                      <a:r>
                        <a:rPr lang="mi-NZ" sz="2000" dirty="0">
                          <a:effectLst/>
                          <a:latin typeface="Times New Roman" panose="02020603050405020304" pitchFamily="18" charset="0"/>
                          <a:ea typeface="Calibri" panose="020F0502020204030204" pitchFamily="34" charset="0"/>
                          <a:cs typeface="Arial" panose="020B0604020202020204" pitchFamily="34" charset="0"/>
                        </a:rPr>
                        <a:t>‘</a:t>
                      </a:r>
                      <a:r>
                        <a:rPr lang="mi-NZ" sz="2000" dirty="0" err="1">
                          <a:effectLst/>
                          <a:latin typeface="Times New Roman" panose="02020603050405020304" pitchFamily="18" charset="0"/>
                          <a:ea typeface="Calibri" panose="020F0502020204030204" pitchFamily="34" charset="0"/>
                          <a:cs typeface="Arial" panose="020B0604020202020204" pitchFamily="34" charset="0"/>
                        </a:rPr>
                        <a:t>The</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apples</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have</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all</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been</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eaten</a:t>
                      </a:r>
                      <a:r>
                        <a:rPr lang="mi-NZ" sz="2000" dirty="0">
                          <a:effectLst/>
                          <a:latin typeface="Times New Roman" panose="02020603050405020304" pitchFamily="18" charset="0"/>
                          <a:ea typeface="Calibri" panose="020F0502020204030204" pitchFamily="34" charset="0"/>
                          <a:cs typeface="Arial" panose="020B0604020202020204" pitchFamily="34" charset="0"/>
                        </a:rPr>
                        <a:t>.’</a:t>
                      </a:r>
                      <a:r>
                        <a:rPr lang="mi-NZ" sz="2000" i="1"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a:effectLst/>
                          <a:latin typeface="Times New Roman" panose="02020603050405020304" pitchFamily="18" charset="0"/>
                          <a:ea typeface="Calibri" panose="020F0502020204030204" pitchFamily="34" charset="0"/>
                          <a:cs typeface="Arial" panose="020B0604020202020204" pitchFamily="34" charset="0"/>
                        </a:rPr>
                        <a:t>(</a:t>
                      </a:r>
                      <a:r>
                        <a:rPr lang="mi-NZ" sz="2000" dirty="0" err="1">
                          <a:effectLst/>
                          <a:latin typeface="Times New Roman" panose="02020603050405020304" pitchFamily="18" charset="0"/>
                          <a:ea typeface="Calibri" panose="020F0502020204030204" pitchFamily="34" charset="0"/>
                          <a:cs typeface="Arial" panose="020B0604020202020204" pitchFamily="34" charset="0"/>
                        </a:rPr>
                        <a:t>Moorfield</a:t>
                      </a:r>
                      <a:r>
                        <a:rPr lang="mi-NZ" sz="2000" dirty="0">
                          <a:effectLst/>
                          <a:latin typeface="Times New Roman" panose="02020603050405020304" pitchFamily="18" charset="0"/>
                          <a:ea typeface="Calibri" panose="020F0502020204030204" pitchFamily="34" charset="0"/>
                          <a:cs typeface="Arial" panose="020B0604020202020204" pitchFamily="34" charset="0"/>
                        </a:rPr>
                        <a:t> 2001: 92)</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hMerge="1">
                  <a:txBody>
                    <a:bodyPr/>
                    <a:lstStyle/>
                    <a:p>
                      <a:endParaRPr lang="en-NZ"/>
                    </a:p>
                  </a:txBody>
                  <a:tcPr/>
                </a:tc>
                <a:tc hMerge="1">
                  <a:txBody>
                    <a:bodyPr/>
                    <a:lstStyle/>
                    <a:p>
                      <a:endParaRPr lang="en-NZ"/>
                    </a:p>
                  </a:txBody>
                  <a:tcPr/>
                </a:tc>
                <a:tc hMerge="1">
                  <a:txBody>
                    <a:bodyPr/>
                    <a:lstStyle/>
                    <a:p>
                      <a:endParaRPr lang="en-NZ"/>
                    </a:p>
                  </a:txBody>
                  <a:tcPr/>
                </a:tc>
                <a:tc hMerge="1">
                  <a:txBody>
                    <a:bodyPr/>
                    <a:lstStyle/>
                    <a:p>
                      <a:endParaRPr lang="en-NZ"/>
                    </a:p>
                  </a:txBody>
                  <a:tcPr/>
                </a:tc>
                <a:extLst>
                  <a:ext uri="{0D108BD9-81ED-4DB2-BD59-A6C34878D82A}">
                    <a16:rowId xmlns:a16="http://schemas.microsoft.com/office/drawing/2014/main" val="3299326545"/>
                  </a:ext>
                </a:extLst>
              </a:tr>
            </a:tbl>
          </a:graphicData>
        </a:graphic>
      </p:graphicFrame>
      <p:graphicFrame>
        <p:nvGraphicFramePr>
          <p:cNvPr id="24" name="Table 23">
            <a:extLst>
              <a:ext uri="{FF2B5EF4-FFF2-40B4-BE49-F238E27FC236}">
                <a16:creationId xmlns:a16="http://schemas.microsoft.com/office/drawing/2014/main" id="{32AF38F5-BE2A-AAB6-8278-33ABBFFA4991}"/>
              </a:ext>
            </a:extLst>
          </p:cNvPr>
          <p:cNvGraphicFramePr>
            <a:graphicFrameLocks noGrp="1"/>
          </p:cNvGraphicFramePr>
          <p:nvPr>
            <p:extLst>
              <p:ext uri="{D42A27DB-BD31-4B8C-83A1-F6EECF244321}">
                <p14:modId xmlns:p14="http://schemas.microsoft.com/office/powerpoint/2010/main" val="3751160944"/>
              </p:ext>
            </p:extLst>
          </p:nvPr>
        </p:nvGraphicFramePr>
        <p:xfrm>
          <a:off x="572701" y="3711206"/>
          <a:ext cx="4126640" cy="914400"/>
        </p:xfrm>
        <a:graphic>
          <a:graphicData uri="http://schemas.openxmlformats.org/drawingml/2006/table">
            <a:tbl>
              <a:tblPr firstRow="1" firstCol="1" bandRow="1"/>
              <a:tblGrid>
                <a:gridCol w="656492">
                  <a:extLst>
                    <a:ext uri="{9D8B030D-6E8A-4147-A177-3AD203B41FA5}">
                      <a16:colId xmlns:a16="http://schemas.microsoft.com/office/drawing/2014/main" val="172896326"/>
                    </a:ext>
                  </a:extLst>
                </a:gridCol>
                <a:gridCol w="1039241">
                  <a:extLst>
                    <a:ext uri="{9D8B030D-6E8A-4147-A177-3AD203B41FA5}">
                      <a16:colId xmlns:a16="http://schemas.microsoft.com/office/drawing/2014/main" val="3074678955"/>
                    </a:ext>
                  </a:extLst>
                </a:gridCol>
                <a:gridCol w="803910">
                  <a:extLst>
                    <a:ext uri="{9D8B030D-6E8A-4147-A177-3AD203B41FA5}">
                      <a16:colId xmlns:a16="http://schemas.microsoft.com/office/drawing/2014/main" val="2148244393"/>
                    </a:ext>
                  </a:extLst>
                </a:gridCol>
                <a:gridCol w="791337">
                  <a:extLst>
                    <a:ext uri="{9D8B030D-6E8A-4147-A177-3AD203B41FA5}">
                      <a16:colId xmlns:a16="http://schemas.microsoft.com/office/drawing/2014/main" val="814353481"/>
                    </a:ext>
                  </a:extLst>
                </a:gridCol>
                <a:gridCol w="835660">
                  <a:extLst>
                    <a:ext uri="{9D8B030D-6E8A-4147-A177-3AD203B41FA5}">
                      <a16:colId xmlns:a16="http://schemas.microsoft.com/office/drawing/2014/main" val="1393271309"/>
                    </a:ext>
                  </a:extLst>
                </a:gridCol>
              </a:tblGrid>
              <a:tr h="0">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Kua</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kai-</a:t>
                      </a:r>
                      <a:r>
                        <a:rPr lang="mi-NZ" sz="2000" i="1" dirty="0" err="1">
                          <a:effectLst/>
                          <a:latin typeface="Times New Roman" panose="02020603050405020304" pitchFamily="18" charset="0"/>
                          <a:ea typeface="Calibri" panose="020F0502020204030204" pitchFamily="34" charset="0"/>
                          <a:cs typeface="Arial" panose="020B0604020202020204" pitchFamily="34" charset="0"/>
                        </a:rPr>
                        <a:t>nga</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ngā</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āporo</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tc>
                  <a:txBody>
                    <a:bodyPr/>
                    <a:lstStyle/>
                    <a:p>
                      <a:pPr algn="just"/>
                      <a:r>
                        <a:rPr lang="mi-NZ" sz="2000" b="1" i="1" dirty="0">
                          <a:effectLst/>
                          <a:latin typeface="Times New Roman" panose="02020603050405020304" pitchFamily="18" charset="0"/>
                          <a:ea typeface="Calibri" panose="020F0502020204030204" pitchFamily="34" charset="0"/>
                          <a:cs typeface="Arial" panose="020B0604020202020204" pitchFamily="34" charset="0"/>
                        </a:rPr>
                        <a:t>katoa.</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extLst>
                  <a:ext uri="{0D108BD9-81ED-4DB2-BD59-A6C34878D82A}">
                    <a16:rowId xmlns:a16="http://schemas.microsoft.com/office/drawing/2014/main" val="3381990374"/>
                  </a:ext>
                </a:extLst>
              </a:tr>
              <a:tr h="0">
                <a:tc>
                  <a:txBody>
                    <a:bodyPr/>
                    <a:lstStyle/>
                    <a:p>
                      <a:pPr algn="just"/>
                      <a:r>
                        <a:rPr lang="mi-NZ" sz="2000" cap="small">
                          <a:effectLst/>
                          <a:latin typeface="Times New Roman" panose="02020603050405020304" pitchFamily="18" charset="0"/>
                          <a:ea typeface="Calibri" panose="020F0502020204030204" pitchFamily="34" charset="0"/>
                          <a:cs typeface="Arial" panose="020B0604020202020204" pitchFamily="34" charset="0"/>
                        </a:rPr>
                        <a:t>prf</a:t>
                      </a:r>
                      <a:endParaRPr lang="en-NZ"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just"/>
                      <a:r>
                        <a:rPr lang="mi-NZ" sz="2000" dirty="0" err="1">
                          <a:effectLst/>
                          <a:latin typeface="Times New Roman" panose="02020603050405020304" pitchFamily="18" charset="0"/>
                          <a:ea typeface="Calibri" panose="020F0502020204030204" pitchFamily="34" charset="0"/>
                          <a:cs typeface="Arial" panose="020B0604020202020204" pitchFamily="34" charset="0"/>
                        </a:rPr>
                        <a:t>eat-</a:t>
                      </a:r>
                      <a:r>
                        <a:rPr lang="mi-NZ" sz="2000" cap="small" dirty="0" err="1">
                          <a:effectLst/>
                          <a:latin typeface="Times New Roman" panose="02020603050405020304" pitchFamily="18" charset="0"/>
                          <a:ea typeface="Calibri" panose="020F0502020204030204" pitchFamily="34" charset="0"/>
                          <a:cs typeface="Arial" panose="020B0604020202020204" pitchFamily="34" charset="0"/>
                        </a:rPr>
                        <a:t>pass</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40000"/>
                        <a:lumOff val="60000"/>
                      </a:schemeClr>
                    </a:solidFill>
                  </a:tcPr>
                </a:tc>
                <a:tc>
                  <a:txBody>
                    <a:bodyPr/>
                    <a:lstStyle/>
                    <a:p>
                      <a:pPr algn="just"/>
                      <a:r>
                        <a:rPr lang="mi-NZ" sz="2000">
                          <a:effectLst/>
                          <a:latin typeface="Times New Roman" panose="02020603050405020304" pitchFamily="18" charset="0"/>
                          <a:ea typeface="Calibri" panose="020F0502020204030204" pitchFamily="34" charset="0"/>
                          <a:cs typeface="Arial" panose="020B0604020202020204" pitchFamily="34" charset="0"/>
                        </a:rPr>
                        <a:t>the.</a:t>
                      </a:r>
                      <a:r>
                        <a:rPr lang="mi-NZ" sz="2000" cap="small">
                          <a:effectLst/>
                          <a:latin typeface="Times New Roman" panose="02020603050405020304" pitchFamily="18" charset="0"/>
                          <a:ea typeface="Calibri" panose="020F0502020204030204" pitchFamily="34" charset="0"/>
                          <a:cs typeface="Arial" panose="020B0604020202020204" pitchFamily="34" charset="0"/>
                        </a:rPr>
                        <a:t>pl</a:t>
                      </a:r>
                      <a:endParaRPr lang="en-NZ"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tc>
                  <a:txBody>
                    <a:bodyPr/>
                    <a:lstStyle/>
                    <a:p>
                      <a:pPr algn="just"/>
                      <a:r>
                        <a:rPr lang="mi-NZ" sz="2000" dirty="0" err="1">
                          <a:effectLst/>
                          <a:latin typeface="Times New Roman" panose="02020603050405020304" pitchFamily="18" charset="0"/>
                          <a:ea typeface="Calibri" panose="020F0502020204030204" pitchFamily="34" charset="0"/>
                          <a:cs typeface="Arial" panose="020B0604020202020204" pitchFamily="34" charset="0"/>
                        </a:rPr>
                        <a:t>apple</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tc>
                  <a:txBody>
                    <a:bodyPr/>
                    <a:lstStyle/>
                    <a:p>
                      <a:pPr algn="just"/>
                      <a:r>
                        <a:rPr lang="mi-NZ" sz="2000" dirty="0" err="1">
                          <a:effectLst/>
                          <a:latin typeface="Times New Roman" panose="02020603050405020304" pitchFamily="18" charset="0"/>
                          <a:ea typeface="Calibri" panose="020F0502020204030204" pitchFamily="34" charset="0"/>
                          <a:cs typeface="Arial" panose="020B0604020202020204" pitchFamily="34" charset="0"/>
                        </a:rPr>
                        <a:t>all</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extLst>
                  <a:ext uri="{0D108BD9-81ED-4DB2-BD59-A6C34878D82A}">
                    <a16:rowId xmlns:a16="http://schemas.microsoft.com/office/drawing/2014/main" val="3861952976"/>
                  </a:ext>
                </a:extLst>
              </a:tr>
              <a:tr h="0">
                <a:tc gridSpan="5">
                  <a:txBody>
                    <a:bodyPr/>
                    <a:lstStyle/>
                    <a:p>
                      <a:pPr algn="just"/>
                      <a:r>
                        <a:rPr lang="mi-NZ" sz="2000" dirty="0">
                          <a:effectLst/>
                          <a:latin typeface="Times New Roman" panose="02020603050405020304" pitchFamily="18" charset="0"/>
                          <a:ea typeface="Calibri" panose="020F0502020204030204" pitchFamily="34" charset="0"/>
                          <a:cs typeface="Arial" panose="020B0604020202020204" pitchFamily="34" charset="0"/>
                        </a:rPr>
                        <a:t>‘</a:t>
                      </a:r>
                      <a:r>
                        <a:rPr lang="mi-NZ" sz="2000" dirty="0" err="1">
                          <a:effectLst/>
                          <a:latin typeface="Times New Roman" panose="02020603050405020304" pitchFamily="18" charset="0"/>
                          <a:ea typeface="Calibri" panose="020F0502020204030204" pitchFamily="34" charset="0"/>
                          <a:cs typeface="Arial" panose="020B0604020202020204" pitchFamily="34" charset="0"/>
                        </a:rPr>
                        <a:t>All</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the</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apples</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have</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been</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eaten</a:t>
                      </a:r>
                      <a:r>
                        <a:rPr lang="mi-NZ" sz="2000" dirty="0">
                          <a:effectLst/>
                          <a:latin typeface="Times New Roman" panose="02020603050405020304" pitchFamily="18" charset="0"/>
                          <a:ea typeface="Calibri" panose="020F0502020204030204" pitchFamily="34" charset="0"/>
                          <a:cs typeface="Arial" panose="020B0604020202020204" pitchFamily="34" charset="0"/>
                        </a:rPr>
                        <a:t>.’</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hMerge="1">
                  <a:txBody>
                    <a:bodyPr/>
                    <a:lstStyle/>
                    <a:p>
                      <a:endParaRPr lang="en-NZ"/>
                    </a:p>
                  </a:txBody>
                  <a:tcPr/>
                </a:tc>
                <a:tc hMerge="1">
                  <a:txBody>
                    <a:bodyPr/>
                    <a:lstStyle/>
                    <a:p>
                      <a:endParaRPr lang="en-NZ"/>
                    </a:p>
                  </a:txBody>
                  <a:tcPr/>
                </a:tc>
                <a:tc hMerge="1">
                  <a:txBody>
                    <a:bodyPr/>
                    <a:lstStyle/>
                    <a:p>
                      <a:endParaRPr lang="en-NZ"/>
                    </a:p>
                  </a:txBody>
                  <a:tcPr/>
                </a:tc>
                <a:tc hMerge="1">
                  <a:txBody>
                    <a:bodyPr/>
                    <a:lstStyle/>
                    <a:p>
                      <a:endParaRPr lang="en-NZ"/>
                    </a:p>
                  </a:txBody>
                  <a:tcPr/>
                </a:tc>
                <a:extLst>
                  <a:ext uri="{0D108BD9-81ED-4DB2-BD59-A6C34878D82A}">
                    <a16:rowId xmlns:a16="http://schemas.microsoft.com/office/drawing/2014/main" val="1785246513"/>
                  </a:ext>
                </a:extLst>
              </a:tr>
            </a:tbl>
          </a:graphicData>
        </a:graphic>
      </p:graphicFrame>
      <p:sp>
        <p:nvSpPr>
          <p:cNvPr id="25" name="Arrow: Curved Down 24">
            <a:extLst>
              <a:ext uri="{FF2B5EF4-FFF2-40B4-BE49-F238E27FC236}">
                <a16:creationId xmlns:a16="http://schemas.microsoft.com/office/drawing/2014/main" id="{F812BB7C-9333-6CE7-BFF1-5A369909F082}"/>
              </a:ext>
            </a:extLst>
          </p:cNvPr>
          <p:cNvSpPr/>
          <p:nvPr/>
        </p:nvSpPr>
        <p:spPr>
          <a:xfrm>
            <a:off x="2636021" y="4917481"/>
            <a:ext cx="1637621" cy="248973"/>
          </a:xfrm>
          <a:prstGeom prst="curved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NZ">
              <a:solidFill>
                <a:schemeClr val="tx1"/>
              </a:solidFill>
            </a:endParaRPr>
          </a:p>
        </p:txBody>
      </p:sp>
      <p:sp>
        <p:nvSpPr>
          <p:cNvPr id="3" name="Callout: Left Arrow 2">
            <a:extLst>
              <a:ext uri="{FF2B5EF4-FFF2-40B4-BE49-F238E27FC236}">
                <a16:creationId xmlns:a16="http://schemas.microsoft.com/office/drawing/2014/main" id="{F9FA8E03-DB89-64E7-2BB7-DF302B8F9530}"/>
              </a:ext>
            </a:extLst>
          </p:cNvPr>
          <p:cNvSpPr/>
          <p:nvPr/>
        </p:nvSpPr>
        <p:spPr>
          <a:xfrm>
            <a:off x="6394687" y="2255958"/>
            <a:ext cx="4827051" cy="914400"/>
          </a:xfrm>
          <a:prstGeom prst="leftArrow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mi-NZ" sz="2000" dirty="0" err="1">
                <a:latin typeface="Times New Roman" panose="02020603050405020304" pitchFamily="18" charset="0"/>
                <a:cs typeface="Times New Roman" panose="02020603050405020304" pitchFamily="18" charset="0"/>
              </a:rPr>
              <a:t>Continuous</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modification</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of</a:t>
            </a:r>
            <a:r>
              <a:rPr lang="mi-NZ" sz="2000" dirty="0">
                <a:latin typeface="Times New Roman" panose="02020603050405020304" pitchFamily="18" charset="0"/>
                <a:cs typeface="Times New Roman" panose="02020603050405020304" pitchFamily="18" charset="0"/>
              </a:rPr>
              <a:t> O-</a:t>
            </a:r>
            <a:r>
              <a:rPr lang="mi-NZ" sz="2000" dirty="0" err="1">
                <a:latin typeface="Times New Roman" panose="02020603050405020304" pitchFamily="18" charset="0"/>
                <a:cs typeface="Times New Roman" panose="02020603050405020304" pitchFamily="18" charset="0"/>
              </a:rPr>
              <a:t>function</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nominal</a:t>
            </a:r>
            <a:endParaRPr lang="en-NZ" sz="2000" dirty="0">
              <a:latin typeface="Times New Roman" panose="02020603050405020304" pitchFamily="18" charset="0"/>
              <a:cs typeface="Times New Roman" panose="02020603050405020304" pitchFamily="18" charset="0"/>
            </a:endParaRPr>
          </a:p>
        </p:txBody>
      </p:sp>
      <p:sp>
        <p:nvSpPr>
          <p:cNvPr id="4" name="Callout: Left Arrow 3">
            <a:extLst>
              <a:ext uri="{FF2B5EF4-FFF2-40B4-BE49-F238E27FC236}">
                <a16:creationId xmlns:a16="http://schemas.microsoft.com/office/drawing/2014/main" id="{C4BB2F5A-C773-5B85-05A1-7EDC0EA20D4F}"/>
              </a:ext>
            </a:extLst>
          </p:cNvPr>
          <p:cNvSpPr/>
          <p:nvPr/>
        </p:nvSpPr>
        <p:spPr>
          <a:xfrm>
            <a:off x="6394687" y="5166454"/>
            <a:ext cx="4827051" cy="914400"/>
          </a:xfrm>
          <a:prstGeom prst="leftArrowCallou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mi-NZ" sz="2000" dirty="0" err="1">
                <a:latin typeface="Times New Roman" panose="02020603050405020304" pitchFamily="18" charset="0"/>
                <a:cs typeface="Times New Roman" panose="02020603050405020304" pitchFamily="18" charset="0"/>
              </a:rPr>
              <a:t>Discontinuous</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modification</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of</a:t>
            </a:r>
            <a:r>
              <a:rPr lang="mi-NZ" sz="2000" dirty="0">
                <a:latin typeface="Times New Roman" panose="02020603050405020304" pitchFamily="18" charset="0"/>
                <a:cs typeface="Times New Roman" panose="02020603050405020304" pitchFamily="18" charset="0"/>
              </a:rPr>
              <a:t> S-</a:t>
            </a:r>
            <a:r>
              <a:rPr lang="mi-NZ" sz="2000" dirty="0" err="1">
                <a:latin typeface="Times New Roman" panose="02020603050405020304" pitchFamily="18" charset="0"/>
                <a:cs typeface="Times New Roman" panose="02020603050405020304" pitchFamily="18" charset="0"/>
              </a:rPr>
              <a:t>Function</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nominal</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in</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passive</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intrasitive</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clause</a:t>
            </a:r>
            <a:endParaRPr lang="en-NZ" sz="2000" dirty="0">
              <a:latin typeface="Times New Roman" panose="02020603050405020304" pitchFamily="18"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3574648A-0ABE-13D4-C4EE-62B94DF6E4CE}"/>
              </a:ext>
            </a:extLst>
          </p:cNvPr>
          <p:cNvGraphicFramePr>
            <a:graphicFrameLocks noGrp="1"/>
          </p:cNvGraphicFramePr>
          <p:nvPr>
            <p:extLst>
              <p:ext uri="{D42A27DB-BD31-4B8C-83A1-F6EECF244321}">
                <p14:modId xmlns:p14="http://schemas.microsoft.com/office/powerpoint/2010/main" val="3681043535"/>
              </p:ext>
            </p:extLst>
          </p:nvPr>
        </p:nvGraphicFramePr>
        <p:xfrm>
          <a:off x="572700" y="2255958"/>
          <a:ext cx="5257611" cy="914400"/>
        </p:xfrm>
        <a:graphic>
          <a:graphicData uri="http://schemas.openxmlformats.org/drawingml/2006/table">
            <a:tbl>
              <a:tblPr firstRow="1" firstCol="1" bandRow="1"/>
              <a:tblGrid>
                <a:gridCol w="618173">
                  <a:extLst>
                    <a:ext uri="{9D8B030D-6E8A-4147-A177-3AD203B41FA5}">
                      <a16:colId xmlns:a16="http://schemas.microsoft.com/office/drawing/2014/main" val="3294077961"/>
                    </a:ext>
                  </a:extLst>
                </a:gridCol>
                <a:gridCol w="503873">
                  <a:extLst>
                    <a:ext uri="{9D8B030D-6E8A-4147-A177-3AD203B41FA5}">
                      <a16:colId xmlns:a16="http://schemas.microsoft.com/office/drawing/2014/main" val="3697411822"/>
                    </a:ext>
                  </a:extLst>
                </a:gridCol>
                <a:gridCol w="1149985">
                  <a:extLst>
                    <a:ext uri="{9D8B030D-6E8A-4147-A177-3AD203B41FA5}">
                      <a16:colId xmlns:a16="http://schemas.microsoft.com/office/drawing/2014/main" val="2594002152"/>
                    </a:ext>
                  </a:extLst>
                </a:gridCol>
                <a:gridCol w="554673">
                  <a:extLst>
                    <a:ext uri="{9D8B030D-6E8A-4147-A177-3AD203B41FA5}">
                      <a16:colId xmlns:a16="http://schemas.microsoft.com/office/drawing/2014/main" val="2015801519"/>
                    </a:ext>
                  </a:extLst>
                </a:gridCol>
                <a:gridCol w="803910">
                  <a:extLst>
                    <a:ext uri="{9D8B030D-6E8A-4147-A177-3AD203B41FA5}">
                      <a16:colId xmlns:a16="http://schemas.microsoft.com/office/drawing/2014/main" val="677658312"/>
                    </a:ext>
                  </a:extLst>
                </a:gridCol>
                <a:gridCol w="791337">
                  <a:extLst>
                    <a:ext uri="{9D8B030D-6E8A-4147-A177-3AD203B41FA5}">
                      <a16:colId xmlns:a16="http://schemas.microsoft.com/office/drawing/2014/main" val="408056425"/>
                    </a:ext>
                  </a:extLst>
                </a:gridCol>
                <a:gridCol w="835660">
                  <a:extLst>
                    <a:ext uri="{9D8B030D-6E8A-4147-A177-3AD203B41FA5}">
                      <a16:colId xmlns:a16="http://schemas.microsoft.com/office/drawing/2014/main" val="1844136065"/>
                    </a:ext>
                  </a:extLst>
                </a:gridCol>
              </a:tblGrid>
              <a:tr h="36276">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Kua</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20000"/>
                        <a:lumOff val="80000"/>
                      </a:schemeClr>
                    </a:solidFill>
                  </a:tcPr>
                </a:tc>
                <a:tc>
                  <a:txBody>
                    <a:bodyPr/>
                    <a:lstStyle/>
                    <a:p>
                      <a:pPr algn="just"/>
                      <a:r>
                        <a:rPr lang="mi-NZ" sz="2000" i="1">
                          <a:effectLst/>
                          <a:latin typeface="Times New Roman" panose="02020603050405020304" pitchFamily="18" charset="0"/>
                          <a:ea typeface="Calibri" panose="020F0502020204030204" pitchFamily="34" charset="0"/>
                          <a:cs typeface="Arial" panose="020B0604020202020204" pitchFamily="34" charset="0"/>
                        </a:rPr>
                        <a:t>kai</a:t>
                      </a:r>
                      <a:endParaRPr lang="en-NZ"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20000"/>
                        <a:lumOff val="80000"/>
                      </a:schemeClr>
                    </a:solidFill>
                  </a:tcPr>
                </a:tc>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mātou</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i</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6">
                        <a:lumMod val="20000"/>
                        <a:lumOff val="80000"/>
                      </a:schemeClr>
                    </a:solidFill>
                  </a:tcPr>
                </a:tc>
                <a:tc>
                  <a:txBody>
                    <a:bodyPr/>
                    <a:lstStyle/>
                    <a:p>
                      <a:pPr algn="just"/>
                      <a:r>
                        <a:rPr lang="mi-NZ" sz="2000" i="1">
                          <a:effectLst/>
                          <a:latin typeface="Times New Roman" panose="02020603050405020304" pitchFamily="18" charset="0"/>
                          <a:ea typeface="Calibri" panose="020F0502020204030204" pitchFamily="34" charset="0"/>
                          <a:cs typeface="Arial" panose="020B0604020202020204" pitchFamily="34" charset="0"/>
                        </a:rPr>
                        <a:t>ngā</a:t>
                      </a:r>
                      <a:endParaRPr lang="en-NZ"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6">
                        <a:lumMod val="20000"/>
                        <a:lumOff val="80000"/>
                      </a:schemeClr>
                    </a:solidFill>
                  </a:tcPr>
                </a:tc>
                <a:tc>
                  <a:txBody>
                    <a:bodyPr/>
                    <a:lstStyle/>
                    <a:p>
                      <a:pPr algn="just"/>
                      <a:r>
                        <a:rPr lang="mi-NZ" sz="2000" i="1" dirty="0">
                          <a:effectLst/>
                          <a:latin typeface="Times New Roman" panose="02020603050405020304" pitchFamily="18" charset="0"/>
                          <a:ea typeface="Calibri" panose="020F0502020204030204" pitchFamily="34" charset="0"/>
                          <a:cs typeface="Arial" panose="020B0604020202020204" pitchFamily="34" charset="0"/>
                        </a:rPr>
                        <a:t>āporo</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6">
                        <a:lumMod val="20000"/>
                        <a:lumOff val="80000"/>
                      </a:schemeClr>
                    </a:solidFill>
                  </a:tcPr>
                </a:tc>
                <a:tc>
                  <a:txBody>
                    <a:bodyPr/>
                    <a:lstStyle/>
                    <a:p>
                      <a:pPr algn="just"/>
                      <a:r>
                        <a:rPr lang="mi-NZ" sz="2000" b="1" i="1">
                          <a:effectLst/>
                          <a:latin typeface="Times New Roman" panose="02020603050405020304" pitchFamily="18" charset="0"/>
                          <a:ea typeface="Calibri" panose="020F0502020204030204" pitchFamily="34" charset="0"/>
                          <a:cs typeface="Arial" panose="020B0604020202020204" pitchFamily="34" charset="0"/>
                        </a:rPr>
                        <a:t>katoa.</a:t>
                      </a:r>
                      <a:endParaRPr lang="en-NZ"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6">
                        <a:lumMod val="20000"/>
                        <a:lumOff val="80000"/>
                      </a:schemeClr>
                    </a:solidFill>
                  </a:tcPr>
                </a:tc>
                <a:extLst>
                  <a:ext uri="{0D108BD9-81ED-4DB2-BD59-A6C34878D82A}">
                    <a16:rowId xmlns:a16="http://schemas.microsoft.com/office/drawing/2014/main" val="108086783"/>
                  </a:ext>
                </a:extLst>
              </a:tr>
              <a:tr h="0">
                <a:tc>
                  <a:txBody>
                    <a:bodyPr/>
                    <a:lstStyle/>
                    <a:p>
                      <a:pPr algn="just"/>
                      <a:r>
                        <a:rPr lang="mi-NZ" sz="2000" cap="small">
                          <a:effectLst/>
                          <a:latin typeface="Times New Roman" panose="02020603050405020304" pitchFamily="18" charset="0"/>
                          <a:ea typeface="Calibri" panose="020F0502020204030204" pitchFamily="34" charset="0"/>
                          <a:cs typeface="Arial" panose="020B0604020202020204" pitchFamily="34" charset="0"/>
                        </a:rPr>
                        <a:t>prf</a:t>
                      </a:r>
                      <a:endParaRPr lang="en-NZ"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20000"/>
                        <a:lumOff val="80000"/>
                      </a:schemeClr>
                    </a:solidFill>
                  </a:tcPr>
                </a:tc>
                <a:tc>
                  <a:txBody>
                    <a:bodyPr/>
                    <a:lstStyle/>
                    <a:p>
                      <a:pPr algn="just"/>
                      <a:r>
                        <a:rPr lang="mi-NZ" sz="2000" dirty="0" err="1">
                          <a:effectLst/>
                          <a:latin typeface="Times New Roman" panose="02020603050405020304" pitchFamily="18" charset="0"/>
                          <a:ea typeface="Calibri" panose="020F0502020204030204" pitchFamily="34" charset="0"/>
                          <a:cs typeface="Arial" panose="020B0604020202020204" pitchFamily="34" charset="0"/>
                        </a:rPr>
                        <a:t>eat</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3">
                        <a:lumMod val="20000"/>
                        <a:lumOff val="80000"/>
                      </a:schemeClr>
                    </a:solidFill>
                  </a:tcPr>
                </a:tc>
                <a:tc>
                  <a:txBody>
                    <a:bodyPr/>
                    <a:lstStyle/>
                    <a:p>
                      <a:pPr algn="just"/>
                      <a:r>
                        <a:rPr lang="mi-NZ" sz="2000" cap="small" dirty="0">
                          <a:effectLst/>
                          <a:latin typeface="Times New Roman" panose="02020603050405020304" pitchFamily="18" charset="0"/>
                          <a:ea typeface="Calibri" panose="020F0502020204030204" pitchFamily="34" charset="0"/>
                          <a:cs typeface="Arial" panose="020B0604020202020204" pitchFamily="34" charset="0"/>
                        </a:rPr>
                        <a:t>1pl.excl</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5">
                        <a:lumMod val="20000"/>
                        <a:lumOff val="80000"/>
                      </a:schemeClr>
                    </a:solidFill>
                  </a:tcPr>
                </a:tc>
                <a:tc>
                  <a:txBody>
                    <a:bodyPr/>
                    <a:lstStyle/>
                    <a:p>
                      <a:pPr algn="just"/>
                      <a:r>
                        <a:rPr lang="mi-NZ" sz="2000" cap="small">
                          <a:effectLst/>
                          <a:latin typeface="Times New Roman" panose="02020603050405020304" pitchFamily="18" charset="0"/>
                          <a:ea typeface="Calibri" panose="020F0502020204030204" pitchFamily="34" charset="0"/>
                          <a:cs typeface="Arial" panose="020B0604020202020204" pitchFamily="34" charset="0"/>
                        </a:rPr>
                        <a:t>obj</a:t>
                      </a:r>
                      <a:endParaRPr lang="en-NZ"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6">
                        <a:lumMod val="20000"/>
                        <a:lumOff val="80000"/>
                      </a:schemeClr>
                    </a:solidFill>
                  </a:tcPr>
                </a:tc>
                <a:tc>
                  <a:txBody>
                    <a:bodyPr/>
                    <a:lstStyle/>
                    <a:p>
                      <a:pPr algn="just"/>
                      <a:r>
                        <a:rPr lang="mi-NZ" sz="2000" dirty="0">
                          <a:effectLst/>
                          <a:latin typeface="Times New Roman" panose="02020603050405020304" pitchFamily="18" charset="0"/>
                          <a:ea typeface="Calibri" panose="020F0502020204030204" pitchFamily="34" charset="0"/>
                          <a:cs typeface="Arial" panose="020B0604020202020204" pitchFamily="34" charset="0"/>
                        </a:rPr>
                        <a:t>the.</a:t>
                      </a:r>
                      <a:r>
                        <a:rPr lang="mi-NZ" sz="2000" cap="small" dirty="0">
                          <a:effectLst/>
                          <a:latin typeface="Times New Roman" panose="02020603050405020304" pitchFamily="18" charset="0"/>
                          <a:ea typeface="Calibri" panose="020F0502020204030204" pitchFamily="34" charset="0"/>
                          <a:cs typeface="Arial" panose="020B0604020202020204" pitchFamily="34" charset="0"/>
                        </a:rPr>
                        <a:t>pl</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6">
                        <a:lumMod val="20000"/>
                        <a:lumOff val="80000"/>
                      </a:schemeClr>
                    </a:solidFill>
                  </a:tcPr>
                </a:tc>
                <a:tc>
                  <a:txBody>
                    <a:bodyPr/>
                    <a:lstStyle/>
                    <a:p>
                      <a:pPr algn="just"/>
                      <a:r>
                        <a:rPr lang="mi-NZ" sz="2000" dirty="0" err="1">
                          <a:effectLst/>
                          <a:latin typeface="Times New Roman" panose="02020603050405020304" pitchFamily="18" charset="0"/>
                          <a:ea typeface="Calibri" panose="020F0502020204030204" pitchFamily="34" charset="0"/>
                          <a:cs typeface="Arial" panose="020B0604020202020204" pitchFamily="34" charset="0"/>
                        </a:rPr>
                        <a:t>apple</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6">
                        <a:lumMod val="20000"/>
                        <a:lumOff val="80000"/>
                      </a:schemeClr>
                    </a:solidFill>
                  </a:tcPr>
                </a:tc>
                <a:tc>
                  <a:txBody>
                    <a:bodyPr/>
                    <a:lstStyle/>
                    <a:p>
                      <a:pPr algn="just"/>
                      <a:r>
                        <a:rPr lang="mi-NZ" sz="2000" dirty="0" err="1">
                          <a:effectLst/>
                          <a:latin typeface="Times New Roman" panose="02020603050405020304" pitchFamily="18" charset="0"/>
                          <a:ea typeface="Calibri" panose="020F0502020204030204" pitchFamily="34" charset="0"/>
                          <a:cs typeface="Arial" panose="020B0604020202020204" pitchFamily="34" charset="0"/>
                        </a:rPr>
                        <a:t>all</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solidFill>
                      <a:schemeClr val="accent6">
                        <a:lumMod val="20000"/>
                        <a:lumOff val="80000"/>
                      </a:schemeClr>
                    </a:solidFill>
                  </a:tcPr>
                </a:tc>
                <a:extLst>
                  <a:ext uri="{0D108BD9-81ED-4DB2-BD59-A6C34878D82A}">
                    <a16:rowId xmlns:a16="http://schemas.microsoft.com/office/drawing/2014/main" val="3707307234"/>
                  </a:ext>
                </a:extLst>
              </a:tr>
              <a:tr h="0">
                <a:tc gridSpan="7">
                  <a:txBody>
                    <a:bodyPr/>
                    <a:lstStyle/>
                    <a:p>
                      <a:pPr algn="just"/>
                      <a:r>
                        <a:rPr lang="mi-NZ" sz="2000" dirty="0">
                          <a:effectLst/>
                          <a:latin typeface="Times New Roman" panose="02020603050405020304" pitchFamily="18" charset="0"/>
                          <a:ea typeface="Calibri" panose="020F0502020204030204" pitchFamily="34" charset="0"/>
                          <a:cs typeface="Arial" panose="020B0604020202020204" pitchFamily="34" charset="0"/>
                        </a:rPr>
                        <a:t>‘</a:t>
                      </a:r>
                      <a:r>
                        <a:rPr lang="mi-NZ" sz="2000" dirty="0" err="1">
                          <a:effectLst/>
                          <a:latin typeface="Times New Roman" panose="02020603050405020304" pitchFamily="18" charset="0"/>
                          <a:ea typeface="Calibri" panose="020F0502020204030204" pitchFamily="34" charset="0"/>
                          <a:cs typeface="Arial" panose="020B0604020202020204" pitchFamily="34" charset="0"/>
                        </a:rPr>
                        <a:t>We’ve</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eaten</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all</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the</a:t>
                      </a:r>
                      <a:r>
                        <a:rPr lang="mi-NZ" sz="2000" dirty="0">
                          <a:effectLst/>
                          <a:latin typeface="Times New Roman" panose="02020603050405020304" pitchFamily="18" charset="0"/>
                          <a:ea typeface="Calibri" panose="020F0502020204030204" pitchFamily="34" charset="0"/>
                          <a:cs typeface="Arial" panose="020B0604020202020204" pitchFamily="34" charset="0"/>
                        </a:rPr>
                        <a:t> </a:t>
                      </a:r>
                      <a:r>
                        <a:rPr lang="mi-NZ" sz="2000" dirty="0" err="1">
                          <a:effectLst/>
                          <a:latin typeface="Times New Roman" panose="02020603050405020304" pitchFamily="18" charset="0"/>
                          <a:ea typeface="Calibri" panose="020F0502020204030204" pitchFamily="34" charset="0"/>
                          <a:cs typeface="Arial" panose="020B0604020202020204" pitchFamily="34" charset="0"/>
                        </a:rPr>
                        <a:t>apples</a:t>
                      </a:r>
                      <a:r>
                        <a:rPr lang="mi-NZ" sz="2000" dirty="0">
                          <a:effectLst/>
                          <a:latin typeface="Times New Roman" panose="02020603050405020304" pitchFamily="18" charset="0"/>
                          <a:ea typeface="Calibri" panose="020F0502020204030204" pitchFamily="34" charset="0"/>
                          <a:cs typeface="Arial" panose="020B0604020202020204" pitchFamily="34" charset="0"/>
                        </a:rPr>
                        <a:t>.’</a:t>
                      </a:r>
                      <a:endParaRPr lang="en-NZ"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a:noFill/>
                    </a:lnL>
                    <a:lnR>
                      <a:noFill/>
                    </a:lnR>
                    <a:lnT>
                      <a:noFill/>
                    </a:lnT>
                    <a:lnB>
                      <a:noFill/>
                    </a:lnB>
                  </a:tcPr>
                </a:tc>
                <a:tc hMerge="1">
                  <a:txBody>
                    <a:bodyPr/>
                    <a:lstStyle/>
                    <a:p>
                      <a:endParaRPr lang="en-NZ"/>
                    </a:p>
                  </a:txBody>
                  <a:tcPr/>
                </a:tc>
                <a:tc hMerge="1">
                  <a:txBody>
                    <a:bodyPr/>
                    <a:lstStyle/>
                    <a:p>
                      <a:endParaRPr lang="en-NZ"/>
                    </a:p>
                  </a:txBody>
                  <a:tcPr/>
                </a:tc>
                <a:tc hMerge="1">
                  <a:txBody>
                    <a:bodyPr/>
                    <a:lstStyle/>
                    <a:p>
                      <a:endParaRPr lang="en-NZ"/>
                    </a:p>
                  </a:txBody>
                  <a:tcPr/>
                </a:tc>
                <a:tc hMerge="1">
                  <a:txBody>
                    <a:bodyPr/>
                    <a:lstStyle/>
                    <a:p>
                      <a:endParaRPr lang="en-NZ"/>
                    </a:p>
                  </a:txBody>
                  <a:tcPr/>
                </a:tc>
                <a:tc hMerge="1">
                  <a:txBody>
                    <a:bodyPr/>
                    <a:lstStyle/>
                    <a:p>
                      <a:endParaRPr lang="en-NZ"/>
                    </a:p>
                  </a:txBody>
                  <a:tcPr/>
                </a:tc>
                <a:tc hMerge="1">
                  <a:txBody>
                    <a:bodyPr/>
                    <a:lstStyle/>
                    <a:p>
                      <a:endParaRPr lang="en-NZ"/>
                    </a:p>
                  </a:txBody>
                  <a:tcPr/>
                </a:tc>
                <a:extLst>
                  <a:ext uri="{0D108BD9-81ED-4DB2-BD59-A6C34878D82A}">
                    <a16:rowId xmlns:a16="http://schemas.microsoft.com/office/drawing/2014/main" val="4251206022"/>
                  </a:ext>
                </a:extLst>
              </a:tr>
            </a:tbl>
          </a:graphicData>
        </a:graphic>
      </p:graphicFrame>
      <p:sp>
        <p:nvSpPr>
          <p:cNvPr id="6" name="Callout: Left Arrow 5">
            <a:extLst>
              <a:ext uri="{FF2B5EF4-FFF2-40B4-BE49-F238E27FC236}">
                <a16:creationId xmlns:a16="http://schemas.microsoft.com/office/drawing/2014/main" id="{34DA1729-2198-F939-227C-0EEFC4D248F2}"/>
              </a:ext>
            </a:extLst>
          </p:cNvPr>
          <p:cNvSpPr/>
          <p:nvPr/>
        </p:nvSpPr>
        <p:spPr>
          <a:xfrm>
            <a:off x="6394687" y="3711206"/>
            <a:ext cx="4827051" cy="914400"/>
          </a:xfrm>
          <a:prstGeom prst="leftArrow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mi-NZ" sz="2000" dirty="0" err="1">
                <a:latin typeface="Times New Roman" panose="02020603050405020304" pitchFamily="18" charset="0"/>
                <a:cs typeface="Times New Roman" panose="02020603050405020304" pitchFamily="18" charset="0"/>
              </a:rPr>
              <a:t>Continuous</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modification</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of</a:t>
            </a:r>
            <a:r>
              <a:rPr lang="mi-NZ" sz="2000" dirty="0">
                <a:latin typeface="Times New Roman" panose="02020603050405020304" pitchFamily="18" charset="0"/>
                <a:cs typeface="Times New Roman" panose="02020603050405020304" pitchFamily="18" charset="0"/>
              </a:rPr>
              <a:t> S-</a:t>
            </a:r>
            <a:r>
              <a:rPr lang="mi-NZ" sz="2000" dirty="0" err="1">
                <a:latin typeface="Times New Roman" panose="02020603050405020304" pitchFamily="18" charset="0"/>
                <a:cs typeface="Times New Roman" panose="02020603050405020304" pitchFamily="18" charset="0"/>
              </a:rPr>
              <a:t>function</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nominal</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in</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passive</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intransitive</a:t>
            </a:r>
            <a:r>
              <a:rPr lang="mi-NZ" sz="2000" dirty="0">
                <a:latin typeface="Times New Roman" panose="02020603050405020304" pitchFamily="18" charset="0"/>
                <a:cs typeface="Times New Roman" panose="02020603050405020304" pitchFamily="18" charset="0"/>
              </a:rPr>
              <a:t> </a:t>
            </a:r>
            <a:r>
              <a:rPr lang="mi-NZ" sz="2000" dirty="0" err="1">
                <a:latin typeface="Times New Roman" panose="02020603050405020304" pitchFamily="18" charset="0"/>
                <a:cs typeface="Times New Roman" panose="02020603050405020304" pitchFamily="18" charset="0"/>
              </a:rPr>
              <a:t>clause</a:t>
            </a:r>
            <a:endParaRPr lang="en-NZ" sz="2000" dirty="0">
              <a:latin typeface="Times New Roman" panose="02020603050405020304" pitchFamily="18" charset="0"/>
              <a:cs typeface="Times New Roman" panose="02020603050405020304" pitchFamily="18" charset="0"/>
            </a:endParaRPr>
          </a:p>
        </p:txBody>
      </p:sp>
      <p:sp>
        <p:nvSpPr>
          <p:cNvPr id="9" name="Title 1">
            <a:extLst>
              <a:ext uri="{FF2B5EF4-FFF2-40B4-BE49-F238E27FC236}">
                <a16:creationId xmlns:a16="http://schemas.microsoft.com/office/drawing/2014/main" id="{C36AEFF1-CF2E-3B59-9CEA-C3DB20C12BF1}"/>
              </a:ext>
            </a:extLst>
          </p:cNvPr>
          <p:cNvSpPr txBox="1">
            <a:spLocks/>
          </p:cNvSpPr>
          <p:nvPr/>
        </p:nvSpPr>
        <p:spPr>
          <a:xfrm>
            <a:off x="983992" y="232777"/>
            <a:ext cx="9692640" cy="1840945"/>
          </a:xfrm>
          <a:prstGeom prst="rect">
            <a:avLst/>
          </a:prstGeom>
        </p:spPr>
        <p:txBody>
          <a:bodyPr vert="horz" lIns="91440" tIns="45720" rIns="91440" bIns="45720" rtlCol="0" anchor="b">
            <a:normAutofit fontScale="97500" lnSpcReduction="10000"/>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pPr algn="ctr"/>
            <a:r>
              <a:rPr lang="mi-NZ" dirty="0" err="1"/>
              <a:t>Continuous</a:t>
            </a:r>
            <a:r>
              <a:rPr lang="mi-NZ" dirty="0"/>
              <a:t> &amp; </a:t>
            </a:r>
            <a:r>
              <a:rPr lang="mi-NZ" dirty="0" err="1"/>
              <a:t>Discontinuous</a:t>
            </a:r>
            <a:r>
              <a:rPr lang="mi-NZ" dirty="0"/>
              <a:t> </a:t>
            </a:r>
            <a:r>
              <a:rPr lang="mi-NZ" dirty="0" err="1"/>
              <a:t>Quantification</a:t>
            </a:r>
            <a:r>
              <a:rPr lang="mi-NZ" dirty="0"/>
              <a:t> (</a:t>
            </a:r>
            <a:r>
              <a:rPr lang="mi-NZ" dirty="0" err="1"/>
              <a:t>Wessels</a:t>
            </a:r>
            <a:r>
              <a:rPr lang="mi-NZ" dirty="0"/>
              <a:t>, </a:t>
            </a:r>
            <a:r>
              <a:rPr lang="mi-NZ" dirty="0" err="1"/>
              <a:t>Stowers</a:t>
            </a:r>
            <a:r>
              <a:rPr lang="mi-NZ" dirty="0"/>
              <a:t> &amp; Barbour </a:t>
            </a:r>
            <a:r>
              <a:rPr lang="mi-NZ" i="1" dirty="0" err="1"/>
              <a:t>in</a:t>
            </a:r>
            <a:r>
              <a:rPr lang="mi-NZ" i="1" dirty="0"/>
              <a:t> </a:t>
            </a:r>
            <a:r>
              <a:rPr lang="mi-NZ" i="1" dirty="0" err="1"/>
              <a:t>press</a:t>
            </a:r>
            <a:r>
              <a:rPr lang="mi-NZ" i="1" dirty="0"/>
              <a:t>.</a:t>
            </a:r>
            <a:r>
              <a:rPr lang="mi-NZ" dirty="0"/>
              <a:t>)</a:t>
            </a:r>
            <a:endParaRPr lang="en-NZ" dirty="0"/>
          </a:p>
        </p:txBody>
      </p:sp>
    </p:spTree>
    <p:extLst>
      <p:ext uri="{BB962C8B-B14F-4D97-AF65-F5344CB8AC3E}">
        <p14:creationId xmlns:p14="http://schemas.microsoft.com/office/powerpoint/2010/main" val="2212912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26973-0A6E-820F-3258-7DA360D8C86B}"/>
              </a:ext>
            </a:extLst>
          </p:cNvPr>
          <p:cNvSpPr>
            <a:spLocks noGrp="1"/>
          </p:cNvSpPr>
          <p:nvPr>
            <p:ph type="title"/>
          </p:nvPr>
        </p:nvSpPr>
        <p:spPr>
          <a:xfrm>
            <a:off x="1229032" y="365760"/>
            <a:ext cx="5997678" cy="1325562"/>
          </a:xfrm>
        </p:spPr>
        <p:txBody>
          <a:bodyPr>
            <a:normAutofit/>
          </a:bodyPr>
          <a:lstStyle/>
          <a:p>
            <a:r>
              <a:rPr lang="mi-NZ" dirty="0" err="1"/>
              <a:t>Some</a:t>
            </a:r>
            <a:r>
              <a:rPr lang="mi-NZ" dirty="0"/>
              <a:t> </a:t>
            </a:r>
            <a:r>
              <a:rPr lang="mi-NZ" dirty="0" err="1"/>
              <a:t>interim</a:t>
            </a:r>
            <a:r>
              <a:rPr lang="mi-NZ" dirty="0"/>
              <a:t> </a:t>
            </a:r>
            <a:r>
              <a:rPr lang="mi-NZ" dirty="0" err="1"/>
              <a:t>reflections</a:t>
            </a:r>
            <a:endParaRPr lang="en-NZ" dirty="0"/>
          </a:p>
        </p:txBody>
      </p:sp>
      <p:sp>
        <p:nvSpPr>
          <p:cNvPr id="3" name="Content Placeholder 2">
            <a:extLst>
              <a:ext uri="{FF2B5EF4-FFF2-40B4-BE49-F238E27FC236}">
                <a16:creationId xmlns:a16="http://schemas.microsoft.com/office/drawing/2014/main" id="{B11C9B19-C198-7C7A-09ED-19EF881293D0}"/>
              </a:ext>
            </a:extLst>
          </p:cNvPr>
          <p:cNvSpPr>
            <a:spLocks noGrp="1"/>
          </p:cNvSpPr>
          <p:nvPr>
            <p:ph idx="1"/>
          </p:nvPr>
        </p:nvSpPr>
        <p:spPr>
          <a:xfrm>
            <a:off x="1211139" y="2005739"/>
            <a:ext cx="6015571" cy="4174398"/>
          </a:xfrm>
        </p:spPr>
        <p:txBody>
          <a:bodyPr>
            <a:normAutofit fontScale="92500" lnSpcReduction="10000"/>
          </a:bodyPr>
          <a:lstStyle/>
          <a:p>
            <a:r>
              <a:rPr lang="en-NZ" sz="2000" dirty="0"/>
              <a:t>There is a lack of accurate published teaching material presenting language data from te </a:t>
            </a:r>
            <a:r>
              <a:rPr lang="en-NZ" sz="2000" dirty="0" err="1"/>
              <a:t>reo</a:t>
            </a:r>
            <a:r>
              <a:rPr lang="en-NZ" sz="2000" dirty="0"/>
              <a:t> Māori analysed using a linguistic lens</a:t>
            </a:r>
          </a:p>
          <a:p>
            <a:r>
              <a:rPr lang="mi-NZ" sz="2000" dirty="0"/>
              <a:t>Māori </a:t>
            </a:r>
            <a:r>
              <a:rPr lang="mi-NZ" sz="2000" dirty="0" err="1"/>
              <a:t>language</a:t>
            </a:r>
            <a:r>
              <a:rPr lang="mi-NZ" sz="2000" dirty="0"/>
              <a:t> </a:t>
            </a:r>
            <a:r>
              <a:rPr lang="mi-NZ" sz="2000" dirty="0" err="1"/>
              <a:t>data</a:t>
            </a:r>
            <a:r>
              <a:rPr lang="mi-NZ" sz="2000" dirty="0"/>
              <a:t> </a:t>
            </a:r>
            <a:r>
              <a:rPr lang="mi-NZ" sz="2000" dirty="0" err="1"/>
              <a:t>can</a:t>
            </a:r>
            <a:r>
              <a:rPr lang="mi-NZ" sz="2000" dirty="0"/>
              <a:t> </a:t>
            </a:r>
            <a:r>
              <a:rPr lang="mi-NZ" sz="2000" dirty="0" err="1"/>
              <a:t>demonstrate</a:t>
            </a:r>
            <a:r>
              <a:rPr lang="mi-NZ" sz="2000" dirty="0"/>
              <a:t> </a:t>
            </a:r>
            <a:r>
              <a:rPr lang="mi-NZ" sz="2000" dirty="0" err="1"/>
              <a:t>fundamental</a:t>
            </a:r>
            <a:r>
              <a:rPr lang="mi-NZ" sz="2000" dirty="0"/>
              <a:t> </a:t>
            </a:r>
            <a:r>
              <a:rPr lang="mi-NZ" sz="2000" dirty="0" err="1"/>
              <a:t>categories</a:t>
            </a:r>
            <a:r>
              <a:rPr lang="mi-NZ" sz="2000" dirty="0"/>
              <a:t>, </a:t>
            </a:r>
            <a:r>
              <a:rPr lang="mi-NZ" sz="2000" dirty="0" err="1"/>
              <a:t>concepts</a:t>
            </a:r>
            <a:r>
              <a:rPr lang="mi-NZ" sz="2000" dirty="0"/>
              <a:t> and </a:t>
            </a:r>
            <a:r>
              <a:rPr lang="mi-NZ" sz="2000" dirty="0" err="1"/>
              <a:t>processes</a:t>
            </a:r>
            <a:r>
              <a:rPr lang="mi-NZ" sz="2000" dirty="0"/>
              <a:t> </a:t>
            </a:r>
            <a:r>
              <a:rPr lang="mi-NZ" sz="2000" dirty="0" err="1"/>
              <a:t>in</a:t>
            </a:r>
            <a:r>
              <a:rPr lang="mi-NZ" sz="2000" dirty="0"/>
              <a:t> </a:t>
            </a:r>
            <a:r>
              <a:rPr lang="mi-NZ" sz="2000" dirty="0" err="1"/>
              <a:t>linguistics</a:t>
            </a:r>
            <a:endParaRPr lang="mi-NZ" sz="2000" dirty="0"/>
          </a:p>
          <a:p>
            <a:r>
              <a:rPr lang="mi-NZ" sz="2000" dirty="0"/>
              <a:t>T</a:t>
            </a:r>
            <a:r>
              <a:rPr lang="en-NZ" sz="2000" dirty="0"/>
              <a:t>he technical understanding of a language can add another layer to the teaching and learning of te </a:t>
            </a:r>
            <a:r>
              <a:rPr lang="en-NZ" sz="2000" dirty="0" err="1"/>
              <a:t>reo</a:t>
            </a:r>
            <a:r>
              <a:rPr lang="en-NZ" sz="2000" dirty="0"/>
              <a:t> Māori to complement te </a:t>
            </a:r>
            <a:r>
              <a:rPr lang="en-NZ" sz="2000" dirty="0" err="1"/>
              <a:t>ao</a:t>
            </a:r>
            <a:r>
              <a:rPr lang="en-NZ" sz="2000" dirty="0"/>
              <a:t> Māori perspectives already embedded in the classroom</a:t>
            </a:r>
            <a:endParaRPr lang="mi-NZ" sz="2000" dirty="0"/>
          </a:p>
          <a:p>
            <a:r>
              <a:rPr lang="en-NZ" sz="2000" dirty="0"/>
              <a:t>BUT any newly developed materials need to be carefully checked, ideally by speakers and language specialists who can identify and eliminate errors </a:t>
            </a:r>
            <a:endParaRPr lang="mi-NZ" sz="2000" dirty="0"/>
          </a:p>
        </p:txBody>
      </p:sp>
      <p:pic>
        <p:nvPicPr>
          <p:cNvPr id="5" name="Picture 4" descr="Glasses on top of a book">
            <a:extLst>
              <a:ext uri="{FF2B5EF4-FFF2-40B4-BE49-F238E27FC236}">
                <a16:creationId xmlns:a16="http://schemas.microsoft.com/office/drawing/2014/main" id="{9C8B27B0-1989-D31C-2A8C-90AE76156DFA}"/>
              </a:ext>
            </a:extLst>
          </p:cNvPr>
          <p:cNvPicPr>
            <a:picLocks noChangeAspect="1"/>
          </p:cNvPicPr>
          <p:nvPr/>
        </p:nvPicPr>
        <p:blipFill rotWithShape="1">
          <a:blip r:embed="rId3"/>
          <a:srcRect l="14858" r="40190" b="-1"/>
          <a:stretch/>
        </p:blipFill>
        <p:spPr>
          <a:xfrm>
            <a:off x="7538689" y="10"/>
            <a:ext cx="4653311" cy="6857990"/>
          </a:xfrm>
          <a:prstGeom prst="rect">
            <a:avLst/>
          </a:prstGeom>
        </p:spPr>
      </p:pic>
    </p:spTree>
    <p:extLst>
      <p:ext uri="{BB962C8B-B14F-4D97-AF65-F5344CB8AC3E}">
        <p14:creationId xmlns:p14="http://schemas.microsoft.com/office/powerpoint/2010/main" val="129632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28738-E705-DEA4-89C5-D9C94AEC214D}"/>
              </a:ext>
            </a:extLst>
          </p:cNvPr>
          <p:cNvSpPr>
            <a:spLocks noGrp="1"/>
          </p:cNvSpPr>
          <p:nvPr>
            <p:ph type="title"/>
          </p:nvPr>
        </p:nvSpPr>
        <p:spPr/>
        <p:txBody>
          <a:bodyPr/>
          <a:lstStyle/>
          <a:p>
            <a:r>
              <a:rPr lang="mi-NZ" dirty="0" err="1"/>
              <a:t>Some</a:t>
            </a:r>
            <a:r>
              <a:rPr lang="mi-NZ" dirty="0"/>
              <a:t> </a:t>
            </a:r>
            <a:r>
              <a:rPr lang="mi-NZ" dirty="0" err="1"/>
              <a:t>References</a:t>
            </a:r>
            <a:endParaRPr lang="en-NZ" dirty="0"/>
          </a:p>
        </p:txBody>
      </p:sp>
      <p:sp>
        <p:nvSpPr>
          <p:cNvPr id="3" name="Content Placeholder 2">
            <a:extLst>
              <a:ext uri="{FF2B5EF4-FFF2-40B4-BE49-F238E27FC236}">
                <a16:creationId xmlns:a16="http://schemas.microsoft.com/office/drawing/2014/main" id="{9F1B80C0-CB8E-A376-5CFF-2BA74143C5DE}"/>
              </a:ext>
            </a:extLst>
          </p:cNvPr>
          <p:cNvSpPr>
            <a:spLocks noGrp="1"/>
          </p:cNvSpPr>
          <p:nvPr>
            <p:ph idx="1"/>
          </p:nvPr>
        </p:nvSpPr>
        <p:spPr/>
        <p:txBody>
          <a:bodyPr>
            <a:normAutofit fontScale="92500" lnSpcReduction="20000"/>
          </a:bodyPr>
          <a:lstStyle/>
          <a:p>
            <a:r>
              <a:rPr lang="en-GB" sz="1800" dirty="0">
                <a:effectLst/>
                <a:latin typeface="Times New Roman" panose="02020603050405020304" pitchFamily="18" charset="0"/>
                <a:ea typeface="Calibri" panose="020F0502020204030204" pitchFamily="34" charset="0"/>
              </a:rPr>
              <a:t>Bauer, Winifred A. &amp; Parker, William &amp; Evans, Te </a:t>
            </a:r>
            <a:r>
              <a:rPr lang="en-GB" sz="1800" dirty="0" err="1">
                <a:effectLst/>
                <a:latin typeface="Times New Roman" panose="02020603050405020304" pitchFamily="18" charset="0"/>
                <a:ea typeface="Calibri" panose="020F0502020204030204" pitchFamily="34" charset="0"/>
              </a:rPr>
              <a:t>Kareongawai</a:t>
            </a:r>
            <a:r>
              <a:rPr lang="en-GB" sz="1800" dirty="0">
                <a:effectLst/>
                <a:latin typeface="Times New Roman" panose="02020603050405020304" pitchFamily="18" charset="0"/>
                <a:ea typeface="Calibri" panose="020F0502020204030204" pitchFamily="34" charset="0"/>
              </a:rPr>
              <a:t> &amp; Teepa, Te Aroha </a:t>
            </a:r>
            <a:r>
              <a:rPr lang="en-GB" sz="1800" dirty="0" err="1">
                <a:effectLst/>
                <a:latin typeface="Times New Roman" panose="02020603050405020304" pitchFamily="18" charset="0"/>
                <a:ea typeface="Calibri" panose="020F0502020204030204" pitchFamily="34" charset="0"/>
              </a:rPr>
              <a:t>Noti</a:t>
            </a:r>
            <a:r>
              <a:rPr lang="en-GB" sz="1800" dirty="0">
                <a:effectLst/>
                <a:latin typeface="Times New Roman" panose="02020603050405020304" pitchFamily="18" charset="0"/>
                <a:ea typeface="Calibri" panose="020F0502020204030204" pitchFamily="34" charset="0"/>
              </a:rPr>
              <a:t>. 2003 [1997]. </a:t>
            </a:r>
            <a:r>
              <a:rPr lang="en-GB" sz="1800" i="1" dirty="0">
                <a:effectLst/>
                <a:latin typeface="Times New Roman" panose="02020603050405020304" pitchFamily="18" charset="0"/>
                <a:ea typeface="Calibri" panose="020F0502020204030204" pitchFamily="34" charset="0"/>
              </a:rPr>
              <a:t>The Reed reference grammar of Māori</a:t>
            </a:r>
            <a:r>
              <a:rPr lang="en-GB" sz="1800" dirty="0">
                <a:effectLst/>
                <a:latin typeface="Times New Roman" panose="02020603050405020304" pitchFamily="18" charset="0"/>
                <a:ea typeface="Calibri" panose="020F0502020204030204" pitchFamily="34" charset="0"/>
              </a:rPr>
              <a:t>. Auckland: Reed.</a:t>
            </a:r>
          </a:p>
          <a:p>
            <a:pPr algn="just"/>
            <a:r>
              <a:rPr lang="en-GB" sz="1800" dirty="0">
                <a:effectLst/>
                <a:latin typeface="Times New Roman" panose="02020603050405020304" pitchFamily="18" charset="0"/>
                <a:ea typeface="Calibri" panose="020F0502020204030204" pitchFamily="34" charset="0"/>
                <a:cs typeface="Arial" panose="020B0604020202020204" pitchFamily="34" charset="0"/>
              </a:rPr>
              <a:t>Burridge, Kate &amp; Stebbins, Tonya. 2020. </a:t>
            </a:r>
            <a:r>
              <a:rPr lang="en-GB" sz="1800" i="1" dirty="0">
                <a:effectLst/>
                <a:latin typeface="Times New Roman" panose="02020603050405020304" pitchFamily="18" charset="0"/>
                <a:ea typeface="Calibri" panose="020F0502020204030204" pitchFamily="34" charset="0"/>
                <a:cs typeface="Arial" panose="020B0604020202020204" pitchFamily="34" charset="0"/>
              </a:rPr>
              <a:t>For the love of language, </a:t>
            </a:r>
            <a:r>
              <a:rPr lang="en-GB" sz="1800" dirty="0">
                <a:effectLst/>
                <a:latin typeface="Times New Roman" panose="02020603050405020304" pitchFamily="18" charset="0"/>
                <a:ea typeface="Calibri" panose="020F0502020204030204" pitchFamily="34" charset="0"/>
                <a:cs typeface="Arial" panose="020B0604020202020204" pitchFamily="34" charset="0"/>
              </a:rPr>
              <a:t>2</a:t>
            </a:r>
            <a:r>
              <a:rPr lang="en-GB" sz="1800" baseline="30000" dirty="0">
                <a:effectLst/>
                <a:latin typeface="Times New Roman" panose="02020603050405020304" pitchFamily="18" charset="0"/>
                <a:ea typeface="Calibri" panose="020F0502020204030204" pitchFamily="34" charset="0"/>
                <a:cs typeface="Arial" panose="020B0604020202020204" pitchFamily="34" charset="0"/>
              </a:rPr>
              <a:t>nd</a:t>
            </a:r>
            <a:r>
              <a:rPr lang="en-GB" sz="1800" dirty="0">
                <a:effectLst/>
                <a:latin typeface="Times New Roman" panose="02020603050405020304" pitchFamily="18" charset="0"/>
                <a:ea typeface="Calibri" panose="020F0502020204030204" pitchFamily="34" charset="0"/>
                <a:cs typeface="Arial" panose="020B0604020202020204" pitchFamily="34" charset="0"/>
              </a:rPr>
              <a:t> </a:t>
            </a:r>
            <a:r>
              <a:rPr lang="en-GB" sz="1800" dirty="0" err="1">
                <a:effectLst/>
                <a:latin typeface="Times New Roman" panose="02020603050405020304" pitchFamily="18" charset="0"/>
                <a:ea typeface="Calibri" panose="020F0502020204030204" pitchFamily="34" charset="0"/>
                <a:cs typeface="Arial" panose="020B0604020202020204" pitchFamily="34" charset="0"/>
              </a:rPr>
              <a:t>edn</a:t>
            </a:r>
            <a:r>
              <a:rPr lang="en-GB" sz="1800" dirty="0">
                <a:effectLst/>
                <a:latin typeface="Times New Roman" panose="02020603050405020304" pitchFamily="18" charset="0"/>
                <a:ea typeface="Calibri" panose="020F0502020204030204" pitchFamily="34" charset="0"/>
                <a:cs typeface="Arial" panose="020B0604020202020204" pitchFamily="34" charset="0"/>
              </a:rPr>
              <a:t>. Cambridge: Cambridge University Press.</a:t>
            </a:r>
          </a:p>
          <a:p>
            <a:pPr algn="just"/>
            <a:r>
              <a:rPr lang="en-GB" sz="1800" dirty="0">
                <a:effectLst/>
                <a:latin typeface="Times New Roman" panose="02020603050405020304" pitchFamily="18" charset="0"/>
                <a:ea typeface="Calibri" panose="020F0502020204030204" pitchFamily="34" charset="0"/>
                <a:cs typeface="Arial" panose="020B0604020202020204" pitchFamily="34" charset="0"/>
              </a:rPr>
              <a:t>Harlow, Ray. 2007. </a:t>
            </a:r>
            <a:r>
              <a:rPr lang="en-GB" sz="1800" i="1" dirty="0">
                <a:effectLst/>
                <a:latin typeface="Times New Roman" panose="02020603050405020304" pitchFamily="18" charset="0"/>
                <a:ea typeface="Calibri" panose="020F0502020204030204" pitchFamily="34" charset="0"/>
                <a:cs typeface="Arial" panose="020B0604020202020204" pitchFamily="34" charset="0"/>
              </a:rPr>
              <a:t>M</a:t>
            </a:r>
            <a:r>
              <a:rPr lang="en-US" sz="1800" i="1" dirty="0">
                <a:solidFill>
                  <a:srgbClr val="080A04"/>
                </a:solidFill>
                <a:effectLst/>
                <a:latin typeface="Times New Roman" panose="02020603050405020304" pitchFamily="18" charset="0"/>
                <a:ea typeface="DengXian" panose="02010600030101010101" pitchFamily="2" charset="-122"/>
                <a:cs typeface="Arial" panose="020B0604020202020204" pitchFamily="34" charset="0"/>
              </a:rPr>
              <a:t>ā</a:t>
            </a:r>
            <a:r>
              <a:rPr lang="en-GB" sz="1800" i="1" dirty="0" err="1">
                <a:effectLst/>
                <a:latin typeface="Times New Roman" panose="02020603050405020304" pitchFamily="18" charset="0"/>
                <a:ea typeface="Calibri" panose="020F0502020204030204" pitchFamily="34" charset="0"/>
                <a:cs typeface="Arial" panose="020B0604020202020204" pitchFamily="34" charset="0"/>
              </a:rPr>
              <a:t>ori</a:t>
            </a:r>
            <a:r>
              <a:rPr lang="en-GB" sz="1800" i="1" dirty="0">
                <a:effectLst/>
                <a:latin typeface="Times New Roman" panose="02020603050405020304" pitchFamily="18" charset="0"/>
                <a:ea typeface="Calibri" panose="020F0502020204030204" pitchFamily="34" charset="0"/>
                <a:cs typeface="Arial" panose="020B0604020202020204" pitchFamily="34" charset="0"/>
              </a:rPr>
              <a:t>: A linguistic introduction</a:t>
            </a:r>
            <a:r>
              <a:rPr lang="en-GB" sz="1800" dirty="0">
                <a:effectLst/>
                <a:latin typeface="Times New Roman" panose="02020603050405020304" pitchFamily="18" charset="0"/>
                <a:ea typeface="Calibri" panose="020F0502020204030204" pitchFamily="34" charset="0"/>
                <a:cs typeface="Arial" panose="020B0604020202020204" pitchFamily="34" charset="0"/>
              </a:rPr>
              <a:t>. Cambridge: Cambridge University Press.</a:t>
            </a:r>
            <a:endParaRPr lang="en-NZ" sz="1800" dirty="0">
              <a:effectLst/>
              <a:latin typeface="Calibri" panose="020F0502020204030204" pitchFamily="34" charset="0"/>
              <a:ea typeface="Calibri" panose="020F0502020204030204" pitchFamily="34" charset="0"/>
              <a:cs typeface="Arial" panose="020B0604020202020204" pitchFamily="34" charset="0"/>
            </a:endParaRPr>
          </a:p>
          <a:p>
            <a:pPr algn="just"/>
            <a:r>
              <a:rPr lang="mi-NZ" sz="1800"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Harlow</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a:t>
            </a:r>
            <a:r>
              <a:rPr lang="mi-NZ" sz="1800"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Ray</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2015 [2001]. </a:t>
            </a:r>
            <a:r>
              <a:rPr lang="mi-NZ" sz="1800" i="1"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A Māori </a:t>
            </a:r>
            <a:r>
              <a:rPr lang="mi-NZ" sz="1800" i="1"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Reference</a:t>
            </a:r>
            <a:r>
              <a:rPr lang="mi-NZ" sz="1800" i="1"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a:t>
            </a:r>
            <a:r>
              <a:rPr lang="mi-NZ" sz="1800" i="1"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Grammar</a:t>
            </a:r>
            <a:r>
              <a:rPr lang="mi-NZ" sz="1800" i="1"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a:t>
            </a:r>
            <a:r>
              <a:rPr lang="mi-NZ" sz="1800"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Wellington</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 Huia </a:t>
            </a:r>
            <a:r>
              <a:rPr lang="mi-NZ" sz="1800" dirty="0" err="1">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Publishers</a:t>
            </a:r>
            <a:r>
              <a:rPr lang="mi-NZ" sz="1800" dirty="0">
                <a:solidFill>
                  <a:srgbClr val="222222"/>
                </a:solidFill>
                <a:effectLst/>
                <a:latin typeface="Times New Roman" panose="02020603050405020304" pitchFamily="18" charset="0"/>
                <a:ea typeface="Times New Roman" panose="02020603050405020304" pitchFamily="18" charset="0"/>
                <a:cs typeface="Arial" panose="020B0604020202020204" pitchFamily="34" charset="0"/>
              </a:rPr>
              <a:t>.</a:t>
            </a:r>
          </a:p>
          <a:p>
            <a:pPr algn="just"/>
            <a:r>
              <a:rPr lang="en-NZ" sz="1800" b="0" i="0" u="none" strike="noStrike" baseline="0" dirty="0">
                <a:solidFill>
                  <a:srgbClr val="000000"/>
                </a:solidFill>
                <a:latin typeface="Times New Roman" panose="02020603050405020304" pitchFamily="18" charset="0"/>
              </a:rPr>
              <a:t>Ross, Malcolm, Andrew Pawley &amp; Meredith Osmond (eds). 2016. </a:t>
            </a:r>
            <a:r>
              <a:rPr lang="en-NZ" sz="1800" b="0" i="1" u="none" strike="noStrike" baseline="0" dirty="0">
                <a:solidFill>
                  <a:srgbClr val="000000"/>
                </a:solidFill>
                <a:latin typeface="Times New Roman" panose="02020603050405020304" pitchFamily="18" charset="0"/>
              </a:rPr>
              <a:t>The lexicon of Proto Oceanic. Vol. 5 People: body and mind</a:t>
            </a:r>
            <a:r>
              <a:rPr lang="en-NZ" sz="1800" b="0" i="0" u="none" strike="noStrike" baseline="0" dirty="0">
                <a:solidFill>
                  <a:srgbClr val="000000"/>
                </a:solidFill>
                <a:latin typeface="Times New Roman" panose="02020603050405020304" pitchFamily="18" charset="0"/>
              </a:rPr>
              <a:t>. Asia-Pacific Linguistics, A-PL 28. </a:t>
            </a:r>
          </a:p>
          <a:p>
            <a:r>
              <a:rPr lang="en-NZ" sz="1800" dirty="0">
                <a:effectLst/>
                <a:latin typeface="Times New Roman" panose="02020603050405020304" pitchFamily="18" charset="0"/>
                <a:ea typeface="Calibri" panose="020F0502020204030204" pitchFamily="34" charset="0"/>
                <a:cs typeface="Times New Roman" panose="02020603050405020304" pitchFamily="18" charset="0"/>
              </a:rPr>
              <a:t>Wessels, </a:t>
            </a:r>
            <a:r>
              <a:rPr lang="en-NZ" sz="1800" dirty="0" err="1">
                <a:effectLst/>
                <a:latin typeface="Times New Roman" panose="02020603050405020304" pitchFamily="18" charset="0"/>
                <a:ea typeface="Calibri" panose="020F0502020204030204" pitchFamily="34" charset="0"/>
                <a:cs typeface="Times New Roman" panose="02020603050405020304" pitchFamily="18" charset="0"/>
              </a:rPr>
              <a:t>Kanauhea</a:t>
            </a:r>
            <a:r>
              <a:rPr lang="en-NZ" sz="1800" dirty="0">
                <a:effectLst/>
                <a:latin typeface="Times New Roman" panose="02020603050405020304" pitchFamily="18" charset="0"/>
                <a:ea typeface="Calibri" panose="020F0502020204030204" pitchFamily="34" charset="0"/>
                <a:cs typeface="Times New Roman" panose="02020603050405020304" pitchFamily="18" charset="0"/>
              </a:rPr>
              <a:t>, Beau Stowers &amp; Julie Barbour (2023 </a:t>
            </a:r>
            <a:r>
              <a:rPr lang="en-NZ" sz="1800" i="1" dirty="0">
                <a:effectLst/>
                <a:latin typeface="Times New Roman" panose="02020603050405020304" pitchFamily="18" charset="0"/>
                <a:ea typeface="Calibri" panose="020F0502020204030204" pitchFamily="34" charset="0"/>
                <a:cs typeface="Times New Roman" panose="02020603050405020304" pitchFamily="18" charset="0"/>
              </a:rPr>
              <a:t>in press</a:t>
            </a:r>
            <a:r>
              <a:rPr lang="en-NZ" sz="1800" dirty="0">
                <a:effectLst/>
                <a:latin typeface="Times New Roman" panose="02020603050405020304" pitchFamily="18" charset="0"/>
                <a:ea typeface="Calibri" panose="020F0502020204030204" pitchFamily="34" charset="0"/>
                <a:cs typeface="Times New Roman" panose="02020603050405020304" pitchFamily="18" charset="0"/>
              </a:rPr>
              <a:t>). Katoa: a descriptive, comparative and historical analysis. </a:t>
            </a:r>
            <a:r>
              <a:rPr lang="en-NZ" sz="1800" i="1" dirty="0">
                <a:effectLst/>
                <a:latin typeface="Times New Roman" panose="02020603050405020304" pitchFamily="18" charset="0"/>
                <a:ea typeface="Calibri" panose="020F0502020204030204" pitchFamily="34" charset="0"/>
                <a:cs typeface="Times New Roman" panose="02020603050405020304" pitchFamily="18" charset="0"/>
              </a:rPr>
              <a:t>Te </a:t>
            </a:r>
            <a:r>
              <a:rPr lang="en-NZ" sz="1800" i="1" dirty="0" err="1">
                <a:effectLst/>
                <a:latin typeface="Times New Roman" panose="02020603050405020304" pitchFamily="18" charset="0"/>
                <a:ea typeface="Calibri" panose="020F0502020204030204" pitchFamily="34" charset="0"/>
                <a:cs typeface="Times New Roman" panose="02020603050405020304" pitchFamily="18" charset="0"/>
              </a:rPr>
              <a:t>Reo</a:t>
            </a:r>
            <a:r>
              <a:rPr lang="en-NZ" sz="1800" i="1" dirty="0">
                <a:effectLst/>
                <a:latin typeface="Times New Roman" panose="02020603050405020304" pitchFamily="18" charset="0"/>
                <a:ea typeface="Calibri" panose="020F0502020204030204" pitchFamily="34" charset="0"/>
                <a:cs typeface="Times New Roman" panose="02020603050405020304" pitchFamily="18" charset="0"/>
              </a:rPr>
              <a:t>: Journal of the Linguistic Society of New Zealand. </a:t>
            </a:r>
            <a:endParaRPr lang="en-NZ" sz="18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NZ" sz="1800" dirty="0">
                <a:effectLst/>
                <a:latin typeface="Times New Roman" panose="02020603050405020304" pitchFamily="18" charset="0"/>
                <a:ea typeface="Calibri" panose="020F0502020204030204" pitchFamily="34" charset="0"/>
                <a:cs typeface="Times New Roman" panose="02020603050405020304" pitchFamily="18" charset="0"/>
              </a:rPr>
              <a:t>Image of Kiwi from: https://www.rawpixel.com/search/kiwi%20bird?page=1&amp;path=_topics&amp;sort=curated</a:t>
            </a:r>
          </a:p>
          <a:p>
            <a:endParaRPr lang="en-NZ" dirty="0"/>
          </a:p>
        </p:txBody>
      </p:sp>
    </p:spTree>
    <p:extLst>
      <p:ext uri="{BB962C8B-B14F-4D97-AF65-F5344CB8AC3E}">
        <p14:creationId xmlns:p14="http://schemas.microsoft.com/office/powerpoint/2010/main" val="2384647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5D5E0904-721C-4D68-9EB8-1C9752E32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Z"/>
          </a:p>
        </p:txBody>
      </p:sp>
      <p:sp>
        <p:nvSpPr>
          <p:cNvPr id="1033" name="Rectangle 1032">
            <a:extLst>
              <a:ext uri="{FF2B5EF4-FFF2-40B4-BE49-F238E27FC236}">
                <a16:creationId xmlns:a16="http://schemas.microsoft.com/office/drawing/2014/main" id="{7466C88B-B170-4C69-85D3-FD6AD975F9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244"/>
            <a:ext cx="457200" cy="6858000"/>
          </a:xfrm>
          <a:prstGeom prst="rect">
            <a:avLst/>
          </a:prstGeom>
          <a:solidFill>
            <a:srgbClr val="6F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080FE256-DF37-4639-8CB7-2E2F1897AD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0"/>
            <a:ext cx="1083564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Z"/>
          </a:p>
        </p:txBody>
      </p:sp>
      <p:sp>
        <p:nvSpPr>
          <p:cNvPr id="2" name="Title 1">
            <a:extLst>
              <a:ext uri="{FF2B5EF4-FFF2-40B4-BE49-F238E27FC236}">
                <a16:creationId xmlns:a16="http://schemas.microsoft.com/office/drawing/2014/main" id="{7D943938-39D9-D5B8-6FDF-14CC2A45EFF8}"/>
              </a:ext>
            </a:extLst>
          </p:cNvPr>
          <p:cNvSpPr>
            <a:spLocks noGrp="1"/>
          </p:cNvSpPr>
          <p:nvPr>
            <p:ph type="title"/>
          </p:nvPr>
        </p:nvSpPr>
        <p:spPr>
          <a:xfrm>
            <a:off x="5522600" y="758952"/>
            <a:ext cx="5157591" cy="4041648"/>
          </a:xfrm>
        </p:spPr>
        <p:txBody>
          <a:bodyPr vert="horz" lIns="91440" tIns="45720" rIns="91440" bIns="45720" rtlCol="0" anchor="b">
            <a:normAutofit/>
          </a:bodyPr>
          <a:lstStyle/>
          <a:p>
            <a:pPr>
              <a:lnSpc>
                <a:spcPct val="85000"/>
              </a:lnSpc>
            </a:pPr>
            <a:r>
              <a:rPr lang="en-US" sz="5600">
                <a:solidFill>
                  <a:srgbClr val="FFFFFF"/>
                </a:solidFill>
              </a:rPr>
              <a:t>For the love of language  </a:t>
            </a:r>
            <a:br>
              <a:rPr lang="en-US" sz="5600">
                <a:solidFill>
                  <a:srgbClr val="FFFFFF"/>
                </a:solidFill>
              </a:rPr>
            </a:br>
            <a:r>
              <a:rPr lang="en-US" sz="5600">
                <a:solidFill>
                  <a:srgbClr val="FFFFFF"/>
                </a:solidFill>
              </a:rPr>
              <a:t>(Burridge &amp; Stebbins 2020)</a:t>
            </a:r>
          </a:p>
        </p:txBody>
      </p:sp>
      <p:sp useBgFill="1">
        <p:nvSpPr>
          <p:cNvPr id="1037" name="Rectangle 1036">
            <a:extLst>
              <a:ext uri="{FF2B5EF4-FFF2-40B4-BE49-F238E27FC236}">
                <a16:creationId xmlns:a16="http://schemas.microsoft.com/office/drawing/2014/main" id="{FDD1039A-772C-4213-A092-0D8A9EF4AC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2284" y="0"/>
            <a:ext cx="46199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For the Love of Language, 2nd Edition">
            <a:extLst>
              <a:ext uri="{FF2B5EF4-FFF2-40B4-BE49-F238E27FC236}">
                <a16:creationId xmlns:a16="http://schemas.microsoft.com/office/drawing/2014/main" id="{41DA019F-4110-A4FC-8653-AA47B6C69B2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02987" y="797796"/>
            <a:ext cx="3718563" cy="5255919"/>
          </a:xfrm>
          <a:prstGeom prst="rect">
            <a:avLst/>
          </a:prstGeom>
          <a:noFill/>
          <a:extLst>
            <a:ext uri="{909E8E84-426E-40DD-AFC4-6F175D3DCCD1}">
              <a14:hiddenFill xmlns:a14="http://schemas.microsoft.com/office/drawing/2010/main">
                <a:solidFill>
                  <a:srgbClr val="FFFFFF"/>
                </a:solidFill>
              </a14:hiddenFill>
            </a:ext>
          </a:extLst>
        </p:spPr>
      </p:pic>
      <p:sp>
        <p:nvSpPr>
          <p:cNvPr id="1039" name="Rectangle 1038">
            <a:extLst>
              <a:ext uri="{FF2B5EF4-FFF2-40B4-BE49-F238E27FC236}">
                <a16:creationId xmlns:a16="http://schemas.microsoft.com/office/drawing/2014/main" id="{0B39728D-66CA-4175-956D-FE26F3225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89916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4068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60C2D-0940-0AB3-97EA-528996CD866D}"/>
              </a:ext>
            </a:extLst>
          </p:cNvPr>
          <p:cNvSpPr>
            <a:spLocks noGrp="1"/>
          </p:cNvSpPr>
          <p:nvPr>
            <p:ph type="title"/>
          </p:nvPr>
        </p:nvSpPr>
        <p:spPr>
          <a:xfrm>
            <a:off x="854243" y="365760"/>
            <a:ext cx="10100269" cy="1325562"/>
          </a:xfrm>
        </p:spPr>
        <p:txBody>
          <a:bodyPr>
            <a:normAutofit/>
          </a:bodyPr>
          <a:lstStyle/>
          <a:p>
            <a:r>
              <a:rPr lang="mi-NZ" dirty="0" err="1"/>
              <a:t>What</a:t>
            </a:r>
            <a:r>
              <a:rPr lang="mi-NZ" dirty="0"/>
              <a:t> </a:t>
            </a:r>
            <a:r>
              <a:rPr lang="mi-NZ" dirty="0" err="1"/>
              <a:t>do</a:t>
            </a:r>
            <a:r>
              <a:rPr lang="mi-NZ" dirty="0"/>
              <a:t> </a:t>
            </a:r>
            <a:r>
              <a:rPr lang="mi-NZ" dirty="0" err="1"/>
              <a:t>we</a:t>
            </a:r>
            <a:r>
              <a:rPr lang="mi-NZ" dirty="0"/>
              <a:t> </a:t>
            </a:r>
            <a:r>
              <a:rPr lang="mi-NZ" dirty="0" err="1"/>
              <a:t>learn</a:t>
            </a:r>
            <a:r>
              <a:rPr lang="mi-NZ" dirty="0"/>
              <a:t> </a:t>
            </a:r>
            <a:r>
              <a:rPr lang="mi-NZ" dirty="0" err="1"/>
              <a:t>about</a:t>
            </a:r>
            <a:r>
              <a:rPr lang="mi-NZ" dirty="0"/>
              <a:t> te reo Māori </a:t>
            </a:r>
            <a:r>
              <a:rPr lang="mi-NZ" dirty="0" err="1"/>
              <a:t>from</a:t>
            </a:r>
            <a:r>
              <a:rPr lang="mi-NZ" dirty="0"/>
              <a:t> </a:t>
            </a:r>
            <a:r>
              <a:rPr lang="mi-NZ" dirty="0" err="1"/>
              <a:t>Burridge</a:t>
            </a:r>
            <a:r>
              <a:rPr lang="mi-NZ" dirty="0"/>
              <a:t> &amp; </a:t>
            </a:r>
            <a:r>
              <a:rPr lang="mi-NZ" dirty="0" err="1"/>
              <a:t>Stebbins</a:t>
            </a:r>
            <a:r>
              <a:rPr lang="mi-NZ" dirty="0"/>
              <a:t>?</a:t>
            </a:r>
            <a:endParaRPr lang="en-NZ" dirty="0"/>
          </a:p>
        </p:txBody>
      </p:sp>
      <p:sp>
        <p:nvSpPr>
          <p:cNvPr id="3" name="Content Placeholder 2">
            <a:extLst>
              <a:ext uri="{FF2B5EF4-FFF2-40B4-BE49-F238E27FC236}">
                <a16:creationId xmlns:a16="http://schemas.microsoft.com/office/drawing/2014/main" id="{2209ADD6-8076-3E40-EDE3-A91F9CFAA1BF}"/>
              </a:ext>
            </a:extLst>
          </p:cNvPr>
          <p:cNvSpPr>
            <a:spLocks noGrp="1"/>
          </p:cNvSpPr>
          <p:nvPr>
            <p:ph idx="1"/>
          </p:nvPr>
        </p:nvSpPr>
        <p:spPr>
          <a:xfrm>
            <a:off x="854243" y="2141033"/>
            <a:ext cx="6057210" cy="4039103"/>
          </a:xfrm>
        </p:spPr>
        <p:txBody>
          <a:bodyPr>
            <a:normAutofit/>
          </a:bodyPr>
          <a:lstStyle/>
          <a:p>
            <a:r>
              <a:rPr lang="en-NZ" dirty="0">
                <a:cs typeface="Times New Roman" panose="02020603050405020304" pitchFamily="18" charset="0"/>
              </a:rPr>
              <a:t>New Zealand English uses words from Māori for names of places, people, organisations, words relating to sociocultural concepts and objects, names of flora and fauna [Yes]</a:t>
            </a:r>
          </a:p>
          <a:p>
            <a:pPr>
              <a:spcBef>
                <a:spcPts val="2400"/>
              </a:spcBef>
            </a:pPr>
            <a:r>
              <a:rPr lang="en-NZ" dirty="0">
                <a:cs typeface="Times New Roman" panose="02020603050405020304" pitchFamily="18" charset="0"/>
              </a:rPr>
              <a:t>BUT... </a:t>
            </a:r>
            <a:r>
              <a:rPr lang="en-NZ" i="1" dirty="0">
                <a:cs typeface="Times New Roman" panose="02020603050405020304" pitchFamily="18" charset="0"/>
              </a:rPr>
              <a:t>kiwi </a:t>
            </a:r>
            <a:r>
              <a:rPr lang="en-NZ" dirty="0">
                <a:cs typeface="Times New Roman" panose="02020603050405020304" pitchFamily="18" charset="0"/>
              </a:rPr>
              <a:t>is not a loan word from M</a:t>
            </a:r>
            <a:r>
              <a:rPr lang="mi-NZ" dirty="0" err="1">
                <a:cs typeface="Times New Roman" panose="02020603050405020304" pitchFamily="18" charset="0"/>
              </a:rPr>
              <a:t>āori</a:t>
            </a:r>
            <a:r>
              <a:rPr lang="mi-NZ" dirty="0">
                <a:cs typeface="Times New Roman" panose="02020603050405020304" pitchFamily="18" charset="0"/>
              </a:rPr>
              <a:t> </a:t>
            </a:r>
            <a:r>
              <a:rPr lang="mi-NZ" dirty="0" err="1">
                <a:cs typeface="Times New Roman" panose="02020603050405020304" pitchFamily="18" charset="0"/>
              </a:rPr>
              <a:t>used</a:t>
            </a:r>
            <a:r>
              <a:rPr lang="mi-NZ" dirty="0">
                <a:cs typeface="Times New Roman" panose="02020603050405020304" pitchFamily="18" charset="0"/>
              </a:rPr>
              <a:t> </a:t>
            </a:r>
            <a:r>
              <a:rPr lang="mi-NZ" dirty="0" err="1">
                <a:cs typeface="Times New Roman" panose="02020603050405020304" pitchFamily="18" charset="0"/>
              </a:rPr>
              <a:t>in</a:t>
            </a:r>
            <a:r>
              <a:rPr lang="mi-NZ" dirty="0">
                <a:cs typeface="Times New Roman" panose="02020603050405020304" pitchFamily="18" charset="0"/>
              </a:rPr>
              <a:t> </a:t>
            </a:r>
            <a:r>
              <a:rPr lang="mi-NZ" dirty="0" err="1">
                <a:cs typeface="Times New Roman" panose="02020603050405020304" pitchFamily="18" charset="0"/>
              </a:rPr>
              <a:t>New</a:t>
            </a:r>
            <a:r>
              <a:rPr lang="mi-NZ" dirty="0">
                <a:cs typeface="Times New Roman" panose="02020603050405020304" pitchFamily="18" charset="0"/>
              </a:rPr>
              <a:t> </a:t>
            </a:r>
            <a:r>
              <a:rPr lang="mi-NZ" dirty="0" err="1">
                <a:cs typeface="Times New Roman" panose="02020603050405020304" pitchFamily="18" charset="0"/>
              </a:rPr>
              <a:t>Zealand</a:t>
            </a:r>
            <a:r>
              <a:rPr lang="mi-NZ" dirty="0">
                <a:cs typeface="Times New Roman" panose="02020603050405020304" pitchFamily="18" charset="0"/>
              </a:rPr>
              <a:t> </a:t>
            </a:r>
            <a:r>
              <a:rPr lang="mi-NZ" dirty="0" err="1">
                <a:cs typeface="Times New Roman" panose="02020603050405020304" pitchFamily="18" charset="0"/>
              </a:rPr>
              <a:t>English</a:t>
            </a:r>
            <a:r>
              <a:rPr lang="mi-NZ" dirty="0">
                <a:cs typeface="Times New Roman" panose="02020603050405020304" pitchFamily="18" charset="0"/>
              </a:rPr>
              <a:t> [???] (p. 29)</a:t>
            </a:r>
          </a:p>
          <a:p>
            <a:r>
              <a:rPr lang="mi-NZ" i="1" dirty="0">
                <a:cs typeface="Times New Roman" panose="02020603050405020304" pitchFamily="18" charset="0"/>
              </a:rPr>
              <a:t>kai- </a:t>
            </a:r>
            <a:r>
              <a:rPr lang="mi-NZ" dirty="0" err="1">
                <a:cs typeface="Times New Roman" panose="02020603050405020304" pitchFamily="18" charset="0"/>
              </a:rPr>
              <a:t>is</a:t>
            </a:r>
            <a:r>
              <a:rPr lang="mi-NZ" dirty="0">
                <a:cs typeface="Times New Roman" panose="02020603050405020304" pitchFamily="18" charset="0"/>
              </a:rPr>
              <a:t> a </a:t>
            </a:r>
            <a:r>
              <a:rPr lang="mi-NZ" dirty="0" err="1">
                <a:cs typeface="Times New Roman" panose="02020603050405020304" pitchFamily="18" charset="0"/>
              </a:rPr>
              <a:t>prefix</a:t>
            </a:r>
            <a:r>
              <a:rPr lang="mi-NZ" dirty="0">
                <a:cs typeface="Times New Roman" panose="02020603050405020304" pitchFamily="18" charset="0"/>
              </a:rPr>
              <a:t> </a:t>
            </a:r>
            <a:r>
              <a:rPr lang="mi-NZ" dirty="0" err="1">
                <a:cs typeface="Times New Roman" panose="02020603050405020304" pitchFamily="18" charset="0"/>
              </a:rPr>
              <a:t>that</a:t>
            </a:r>
            <a:r>
              <a:rPr lang="mi-NZ" dirty="0">
                <a:cs typeface="Times New Roman" panose="02020603050405020304" pitchFamily="18" charset="0"/>
              </a:rPr>
              <a:t> </a:t>
            </a:r>
            <a:r>
              <a:rPr lang="mi-NZ" dirty="0" err="1">
                <a:cs typeface="Times New Roman" panose="02020603050405020304" pitchFamily="18" charset="0"/>
              </a:rPr>
              <a:t>expresses</a:t>
            </a:r>
            <a:r>
              <a:rPr lang="mi-NZ" dirty="0">
                <a:cs typeface="Times New Roman" panose="02020603050405020304" pitchFamily="18" charset="0"/>
              </a:rPr>
              <a:t> a </a:t>
            </a:r>
            <a:r>
              <a:rPr lang="mi-NZ" dirty="0" err="1">
                <a:cs typeface="Times New Roman" panose="02020603050405020304" pitchFamily="18" charset="0"/>
              </a:rPr>
              <a:t>person</a:t>
            </a:r>
            <a:r>
              <a:rPr lang="mi-NZ" dirty="0">
                <a:cs typeface="Times New Roman" panose="02020603050405020304" pitchFamily="18" charset="0"/>
              </a:rPr>
              <a:t> </a:t>
            </a:r>
            <a:r>
              <a:rPr lang="mi-NZ" dirty="0" err="1">
                <a:cs typeface="Times New Roman" panose="02020603050405020304" pitchFamily="18" charset="0"/>
              </a:rPr>
              <a:t>who</a:t>
            </a:r>
            <a:r>
              <a:rPr lang="mi-NZ" dirty="0">
                <a:cs typeface="Times New Roman" panose="02020603050405020304" pitchFamily="18" charset="0"/>
              </a:rPr>
              <a:t> </a:t>
            </a:r>
            <a:r>
              <a:rPr lang="mi-NZ" dirty="0" err="1">
                <a:cs typeface="Times New Roman" panose="02020603050405020304" pitchFamily="18" charset="0"/>
              </a:rPr>
              <a:t>performs</a:t>
            </a:r>
            <a:r>
              <a:rPr lang="mi-NZ" dirty="0">
                <a:cs typeface="Times New Roman" panose="02020603050405020304" pitchFamily="18" charset="0"/>
              </a:rPr>
              <a:t> </a:t>
            </a:r>
            <a:r>
              <a:rPr lang="mi-NZ" dirty="0" err="1">
                <a:cs typeface="Times New Roman" panose="02020603050405020304" pitchFamily="18" charset="0"/>
              </a:rPr>
              <a:t>an</a:t>
            </a:r>
            <a:r>
              <a:rPr lang="mi-NZ" dirty="0">
                <a:cs typeface="Times New Roman" panose="02020603050405020304" pitchFamily="18" charset="0"/>
              </a:rPr>
              <a:t> </a:t>
            </a:r>
            <a:r>
              <a:rPr lang="mi-NZ" dirty="0" err="1">
                <a:cs typeface="Times New Roman" panose="02020603050405020304" pitchFamily="18" charset="0"/>
              </a:rPr>
              <a:t>action</a:t>
            </a:r>
            <a:r>
              <a:rPr lang="mi-NZ" dirty="0">
                <a:cs typeface="Times New Roman" panose="02020603050405020304" pitchFamily="18" charset="0"/>
              </a:rPr>
              <a:t> [</a:t>
            </a:r>
            <a:r>
              <a:rPr lang="mi-NZ" dirty="0" err="1">
                <a:cs typeface="Times New Roman" panose="02020603050405020304" pitchFamily="18" charset="0"/>
              </a:rPr>
              <a:t>Yes</a:t>
            </a:r>
            <a:r>
              <a:rPr lang="mi-NZ" dirty="0">
                <a:cs typeface="Times New Roman" panose="02020603050405020304" pitchFamily="18" charset="0"/>
              </a:rPr>
              <a:t>]</a:t>
            </a:r>
          </a:p>
          <a:p>
            <a:pPr lvl="1"/>
            <a:r>
              <a:rPr lang="mi-NZ" sz="1800" i="1" dirty="0">
                <a:cs typeface="Times New Roman" panose="02020603050405020304" pitchFamily="18" charset="0"/>
              </a:rPr>
              <a:t>ako </a:t>
            </a:r>
            <a:r>
              <a:rPr lang="mi-NZ" sz="1800" dirty="0">
                <a:cs typeface="Times New Roman" panose="02020603050405020304" pitchFamily="18" charset="0"/>
              </a:rPr>
              <a:t>‘</a:t>
            </a:r>
            <a:r>
              <a:rPr lang="mi-NZ" sz="1800" dirty="0" err="1">
                <a:cs typeface="Times New Roman" panose="02020603050405020304" pitchFamily="18" charset="0"/>
              </a:rPr>
              <a:t>teach</a:t>
            </a:r>
            <a:r>
              <a:rPr lang="mi-NZ" sz="1800" dirty="0">
                <a:cs typeface="Times New Roman" panose="02020603050405020304" pitchFamily="18" charset="0"/>
              </a:rPr>
              <a:t>’ and </a:t>
            </a:r>
            <a:r>
              <a:rPr lang="mi-NZ" sz="1800" i="1" dirty="0">
                <a:cs typeface="Times New Roman" panose="02020603050405020304" pitchFamily="18" charset="0"/>
              </a:rPr>
              <a:t>kaiako </a:t>
            </a:r>
            <a:r>
              <a:rPr lang="mi-NZ" sz="1800" dirty="0">
                <a:cs typeface="Times New Roman" panose="02020603050405020304" pitchFamily="18" charset="0"/>
              </a:rPr>
              <a:t>‘</a:t>
            </a:r>
            <a:r>
              <a:rPr lang="mi-NZ" sz="1800" dirty="0" err="1">
                <a:cs typeface="Times New Roman" panose="02020603050405020304" pitchFamily="18" charset="0"/>
              </a:rPr>
              <a:t>teacher</a:t>
            </a:r>
            <a:r>
              <a:rPr lang="mi-NZ" sz="1800" dirty="0">
                <a:cs typeface="Times New Roman" panose="02020603050405020304" pitchFamily="18" charset="0"/>
              </a:rPr>
              <a:t>’ [</a:t>
            </a:r>
            <a:r>
              <a:rPr lang="mi-NZ" sz="1800" dirty="0" err="1">
                <a:cs typeface="Times New Roman" panose="02020603050405020304" pitchFamily="18" charset="0"/>
              </a:rPr>
              <a:t>Yes</a:t>
            </a:r>
            <a:r>
              <a:rPr lang="mi-NZ" sz="1800" dirty="0">
                <a:cs typeface="Times New Roman" panose="02020603050405020304" pitchFamily="18" charset="0"/>
              </a:rPr>
              <a:t>]</a:t>
            </a:r>
            <a:endParaRPr lang="mi-NZ" sz="1800" i="1" dirty="0">
              <a:cs typeface="Times New Roman" panose="02020603050405020304" pitchFamily="18" charset="0"/>
            </a:endParaRPr>
          </a:p>
          <a:p>
            <a:pPr lvl="1"/>
            <a:r>
              <a:rPr lang="mi-NZ" sz="1800" i="1" dirty="0">
                <a:cs typeface="Times New Roman" panose="02020603050405020304" pitchFamily="18" charset="0"/>
              </a:rPr>
              <a:t>mahi </a:t>
            </a:r>
            <a:r>
              <a:rPr lang="mi-NZ" sz="1800" dirty="0">
                <a:cs typeface="Times New Roman" panose="02020603050405020304" pitchFamily="18" charset="0"/>
              </a:rPr>
              <a:t>‘</a:t>
            </a:r>
            <a:r>
              <a:rPr lang="mi-NZ" sz="1800" dirty="0" err="1">
                <a:cs typeface="Times New Roman" panose="02020603050405020304" pitchFamily="18" charset="0"/>
              </a:rPr>
              <a:t>work</a:t>
            </a:r>
            <a:r>
              <a:rPr lang="mi-NZ" sz="1800" dirty="0">
                <a:cs typeface="Times New Roman" panose="02020603050405020304" pitchFamily="18" charset="0"/>
              </a:rPr>
              <a:t>’ and </a:t>
            </a:r>
            <a:r>
              <a:rPr lang="mi-NZ" sz="1800" i="1" dirty="0">
                <a:cs typeface="Times New Roman" panose="02020603050405020304" pitchFamily="18" charset="0"/>
              </a:rPr>
              <a:t>kaimahi </a:t>
            </a:r>
            <a:r>
              <a:rPr lang="mi-NZ" sz="1800" dirty="0">
                <a:cs typeface="Times New Roman" panose="02020603050405020304" pitchFamily="18" charset="0"/>
              </a:rPr>
              <a:t>‘</a:t>
            </a:r>
            <a:r>
              <a:rPr lang="mi-NZ" sz="1800" dirty="0" err="1">
                <a:cs typeface="Times New Roman" panose="02020603050405020304" pitchFamily="18" charset="0"/>
              </a:rPr>
              <a:t>worker</a:t>
            </a:r>
            <a:r>
              <a:rPr lang="mi-NZ" sz="1800" dirty="0">
                <a:cs typeface="Times New Roman" panose="02020603050405020304" pitchFamily="18" charset="0"/>
              </a:rPr>
              <a:t>’ [</a:t>
            </a:r>
            <a:r>
              <a:rPr lang="mi-NZ" sz="1800" dirty="0" err="1">
                <a:cs typeface="Times New Roman" panose="02020603050405020304" pitchFamily="18" charset="0"/>
              </a:rPr>
              <a:t>Yes</a:t>
            </a:r>
            <a:r>
              <a:rPr lang="mi-NZ" sz="1800" dirty="0">
                <a:cs typeface="Times New Roman" panose="02020603050405020304" pitchFamily="18" charset="0"/>
              </a:rPr>
              <a:t>]</a:t>
            </a:r>
            <a:endParaRPr lang="mi-NZ" sz="1800" i="1" dirty="0">
              <a:cs typeface="Times New Roman" panose="02020603050405020304" pitchFamily="18" charset="0"/>
            </a:endParaRPr>
          </a:p>
          <a:p>
            <a:pPr lvl="1"/>
            <a:r>
              <a:rPr lang="mi-NZ" sz="1800" i="1" dirty="0" err="1">
                <a:cs typeface="Times New Roman" panose="02020603050405020304" pitchFamily="18" charset="0"/>
              </a:rPr>
              <a:t>kārero</a:t>
            </a:r>
            <a:r>
              <a:rPr lang="mi-NZ" sz="1800" i="1" dirty="0">
                <a:cs typeface="Times New Roman" panose="02020603050405020304" pitchFamily="18" charset="0"/>
              </a:rPr>
              <a:t> </a:t>
            </a:r>
            <a:r>
              <a:rPr lang="mi-NZ" sz="1800" dirty="0">
                <a:cs typeface="Times New Roman" panose="02020603050405020304" pitchFamily="18" charset="0"/>
              </a:rPr>
              <a:t>‘</a:t>
            </a:r>
            <a:r>
              <a:rPr lang="mi-NZ" sz="1800" dirty="0" err="1">
                <a:cs typeface="Times New Roman" panose="02020603050405020304" pitchFamily="18" charset="0"/>
              </a:rPr>
              <a:t>speak</a:t>
            </a:r>
            <a:r>
              <a:rPr lang="mi-NZ" sz="1800" dirty="0">
                <a:cs typeface="Times New Roman" panose="02020603050405020304" pitchFamily="18" charset="0"/>
              </a:rPr>
              <a:t>’ and </a:t>
            </a:r>
            <a:r>
              <a:rPr lang="mi-NZ" sz="1800" i="1" dirty="0" err="1">
                <a:cs typeface="Times New Roman" panose="02020603050405020304" pitchFamily="18" charset="0"/>
              </a:rPr>
              <a:t>kaikārero</a:t>
            </a:r>
            <a:r>
              <a:rPr lang="mi-NZ" sz="1800" i="1" dirty="0">
                <a:cs typeface="Times New Roman" panose="02020603050405020304" pitchFamily="18" charset="0"/>
              </a:rPr>
              <a:t> </a:t>
            </a:r>
            <a:r>
              <a:rPr lang="mi-NZ" sz="1800" dirty="0">
                <a:cs typeface="Times New Roman" panose="02020603050405020304" pitchFamily="18" charset="0"/>
              </a:rPr>
              <a:t>‘</a:t>
            </a:r>
            <a:r>
              <a:rPr lang="mi-NZ" sz="1800" dirty="0" err="1">
                <a:cs typeface="Times New Roman" panose="02020603050405020304" pitchFamily="18" charset="0"/>
              </a:rPr>
              <a:t>speaker</a:t>
            </a:r>
            <a:r>
              <a:rPr lang="mi-NZ" sz="1800" dirty="0">
                <a:cs typeface="Times New Roman" panose="02020603050405020304" pitchFamily="18" charset="0"/>
              </a:rPr>
              <a:t>’ [???] (p. 121)</a:t>
            </a:r>
            <a:endParaRPr lang="mi-NZ" sz="1800" i="1" dirty="0">
              <a:cs typeface="Times New Roman" panose="02020603050405020304" pitchFamily="18" charset="0"/>
            </a:endParaRPr>
          </a:p>
        </p:txBody>
      </p:sp>
      <p:pic>
        <p:nvPicPr>
          <p:cNvPr id="1026" name="Picture 2" descr="Kiwi Bird Images | Free Photos, PNG Stickers, Wallpapers &amp; Backgrounds -  rawpixel">
            <a:extLst>
              <a:ext uri="{FF2B5EF4-FFF2-40B4-BE49-F238E27FC236}">
                <a16:creationId xmlns:a16="http://schemas.microsoft.com/office/drawing/2014/main" id="{0DC8AA83-923E-A192-6879-581D4B8616B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335" r="19061" b="-4"/>
          <a:stretch/>
        </p:blipFill>
        <p:spPr bwMode="auto">
          <a:xfrm>
            <a:off x="7427532" y="2141033"/>
            <a:ext cx="3304622" cy="3639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317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60C2D-0940-0AB3-97EA-528996CD866D}"/>
              </a:ext>
            </a:extLst>
          </p:cNvPr>
          <p:cNvSpPr>
            <a:spLocks noGrp="1"/>
          </p:cNvSpPr>
          <p:nvPr>
            <p:ph type="title"/>
          </p:nvPr>
        </p:nvSpPr>
        <p:spPr>
          <a:xfrm>
            <a:off x="324853" y="365760"/>
            <a:ext cx="10629659" cy="1325562"/>
          </a:xfrm>
        </p:spPr>
        <p:txBody>
          <a:bodyPr>
            <a:normAutofit/>
          </a:bodyPr>
          <a:lstStyle/>
          <a:p>
            <a:r>
              <a:rPr lang="mi-NZ" dirty="0">
                <a:cs typeface="Times New Roman" panose="02020603050405020304" pitchFamily="18" charset="0"/>
              </a:rPr>
              <a:t>A </a:t>
            </a:r>
            <a:r>
              <a:rPr lang="mi-NZ" dirty="0" err="1">
                <a:cs typeface="Times New Roman" panose="02020603050405020304" pitchFamily="18" charset="0"/>
              </a:rPr>
              <a:t>phonological</a:t>
            </a:r>
            <a:r>
              <a:rPr lang="mi-NZ" dirty="0">
                <a:cs typeface="Times New Roman" panose="02020603050405020304" pitchFamily="18" charset="0"/>
              </a:rPr>
              <a:t> </a:t>
            </a:r>
            <a:r>
              <a:rPr lang="mi-NZ" dirty="0" err="1">
                <a:cs typeface="Times New Roman" panose="02020603050405020304" pitchFamily="18" charset="0"/>
              </a:rPr>
              <a:t>process</a:t>
            </a:r>
            <a:r>
              <a:rPr lang="mi-NZ" dirty="0">
                <a:cs typeface="Times New Roman" panose="02020603050405020304" pitchFamily="18" charset="0"/>
              </a:rPr>
              <a:t> </a:t>
            </a:r>
            <a:r>
              <a:rPr lang="mi-NZ" dirty="0" err="1">
                <a:cs typeface="Times New Roman" panose="02020603050405020304" pitchFamily="18" charset="0"/>
              </a:rPr>
              <a:t>in</a:t>
            </a:r>
            <a:r>
              <a:rPr lang="mi-NZ" dirty="0">
                <a:cs typeface="Times New Roman" panose="02020603050405020304" pitchFamily="18" charset="0"/>
              </a:rPr>
              <a:t> </a:t>
            </a:r>
            <a:r>
              <a:rPr lang="mi-NZ" dirty="0" err="1"/>
              <a:t>Burridge</a:t>
            </a:r>
            <a:r>
              <a:rPr lang="mi-NZ" dirty="0"/>
              <a:t> &amp; </a:t>
            </a:r>
            <a:r>
              <a:rPr lang="mi-NZ" dirty="0" err="1"/>
              <a:t>Stebbins</a:t>
            </a:r>
            <a:r>
              <a:rPr lang="mi-NZ" dirty="0"/>
              <a:t> [</a:t>
            </a:r>
            <a:r>
              <a:rPr lang="mi-NZ" dirty="0" err="1"/>
              <a:t>Final</a:t>
            </a:r>
            <a:r>
              <a:rPr lang="mi-NZ" dirty="0"/>
              <a:t> </a:t>
            </a:r>
            <a:r>
              <a:rPr lang="mi-NZ" dirty="0" err="1"/>
              <a:t>Consonant</a:t>
            </a:r>
            <a:r>
              <a:rPr lang="mi-NZ" dirty="0"/>
              <a:t> </a:t>
            </a:r>
            <a:r>
              <a:rPr lang="mi-NZ" dirty="0" err="1"/>
              <a:t>Deletion</a:t>
            </a:r>
            <a:r>
              <a:rPr lang="mi-NZ" dirty="0"/>
              <a:t>]</a:t>
            </a:r>
            <a:endParaRPr lang="en-NZ" dirty="0"/>
          </a:p>
        </p:txBody>
      </p:sp>
      <p:sp>
        <p:nvSpPr>
          <p:cNvPr id="4" name="Content Placeholder 3">
            <a:extLst>
              <a:ext uri="{FF2B5EF4-FFF2-40B4-BE49-F238E27FC236}">
                <a16:creationId xmlns:a16="http://schemas.microsoft.com/office/drawing/2014/main" id="{A9BA3407-A8C4-EDB3-9F2C-BD53DD01680A}"/>
              </a:ext>
            </a:extLst>
          </p:cNvPr>
          <p:cNvSpPr>
            <a:spLocks noGrp="1"/>
          </p:cNvSpPr>
          <p:nvPr>
            <p:ph idx="1"/>
          </p:nvPr>
        </p:nvSpPr>
        <p:spPr>
          <a:xfrm>
            <a:off x="445168" y="1828800"/>
            <a:ext cx="10299032" cy="4663440"/>
          </a:xfrm>
        </p:spPr>
        <p:txBody>
          <a:bodyPr>
            <a:normAutofit/>
          </a:bodyPr>
          <a:lstStyle/>
          <a:p>
            <a:pPr>
              <a:spcBef>
                <a:spcPts val="0"/>
              </a:spcBef>
              <a:spcAft>
                <a:spcPts val="1200"/>
              </a:spcAft>
            </a:pPr>
            <a:r>
              <a:rPr lang="mi-NZ" b="1" dirty="0" err="1">
                <a:cs typeface="Times New Roman" panose="02020603050405020304" pitchFamily="18" charset="0"/>
              </a:rPr>
              <a:t>French</a:t>
            </a:r>
            <a:endParaRPr lang="mi-NZ" b="1" dirty="0">
              <a:cs typeface="Times New Roman" panose="02020603050405020304" pitchFamily="18" charset="0"/>
            </a:endParaRPr>
          </a:p>
          <a:p>
            <a:pPr marL="822960" lvl="3" indent="0">
              <a:spcBef>
                <a:spcPts val="0"/>
              </a:spcBef>
              <a:spcAft>
                <a:spcPts val="1200"/>
              </a:spcAft>
              <a:buNone/>
            </a:pPr>
            <a:r>
              <a:rPr lang="mi-NZ" sz="1800" i="1" dirty="0" err="1">
                <a:cs typeface="Times New Roman" panose="02020603050405020304" pitchFamily="18" charset="0"/>
              </a:rPr>
              <a:t>petite</a:t>
            </a:r>
            <a:r>
              <a:rPr lang="mi-NZ" sz="1800" dirty="0">
                <a:cs typeface="Times New Roman" panose="02020603050405020304" pitchFamily="18" charset="0"/>
              </a:rPr>
              <a:t> ‘</a:t>
            </a:r>
            <a:r>
              <a:rPr lang="mi-NZ" sz="1800" dirty="0" err="1">
                <a:cs typeface="Times New Roman" panose="02020603050405020304" pitchFamily="18" charset="0"/>
              </a:rPr>
              <a:t>small</a:t>
            </a:r>
            <a:r>
              <a:rPr lang="mi-NZ" sz="1800" dirty="0">
                <a:cs typeface="Times New Roman" panose="02020603050405020304" pitchFamily="18" charset="0"/>
              </a:rPr>
              <a:t>, </a:t>
            </a:r>
            <a:r>
              <a:rPr lang="mi-NZ" sz="1800" dirty="0" err="1">
                <a:cs typeface="Times New Roman" panose="02020603050405020304" pitchFamily="18" charset="0"/>
              </a:rPr>
              <a:t>feminine</a:t>
            </a:r>
            <a:r>
              <a:rPr lang="mi-NZ" sz="1800" dirty="0">
                <a:cs typeface="Times New Roman" panose="02020603050405020304" pitchFamily="18" charset="0"/>
              </a:rPr>
              <a:t>’ [</a:t>
            </a:r>
            <a:r>
              <a:rPr lang="mi-NZ" sz="1800" dirty="0" err="1">
                <a:cs typeface="Times New Roman" panose="02020603050405020304" pitchFamily="18" charset="0"/>
              </a:rPr>
              <a:t>pətit</a:t>
            </a:r>
            <a:r>
              <a:rPr lang="mi-NZ" sz="1800" dirty="0">
                <a:cs typeface="Times New Roman" panose="02020603050405020304" pitchFamily="18" charset="0"/>
              </a:rPr>
              <a:t>] – </a:t>
            </a:r>
            <a:r>
              <a:rPr lang="mi-NZ" sz="1800" dirty="0" err="1">
                <a:cs typeface="Times New Roman" panose="02020603050405020304" pitchFamily="18" charset="0"/>
              </a:rPr>
              <a:t>pronounce</a:t>
            </a:r>
            <a:r>
              <a:rPr lang="mi-NZ" sz="1800" dirty="0">
                <a:cs typeface="Times New Roman" panose="02020603050405020304" pitchFamily="18" charset="0"/>
              </a:rPr>
              <a:t> </a:t>
            </a:r>
            <a:r>
              <a:rPr lang="mi-NZ" sz="1800" dirty="0" err="1">
                <a:cs typeface="Times New Roman" panose="02020603050405020304" pitchFamily="18" charset="0"/>
              </a:rPr>
              <a:t>final</a:t>
            </a:r>
            <a:r>
              <a:rPr lang="mi-NZ" sz="1800" dirty="0">
                <a:cs typeface="Times New Roman" panose="02020603050405020304" pitchFamily="18" charset="0"/>
              </a:rPr>
              <a:t> </a:t>
            </a:r>
            <a:r>
              <a:rPr lang="mi-NZ" sz="1800" dirty="0" err="1">
                <a:cs typeface="Times New Roman" panose="02020603050405020304" pitchFamily="18" charset="0"/>
              </a:rPr>
              <a:t>consonant</a:t>
            </a:r>
            <a:endParaRPr lang="mi-NZ" sz="1800" dirty="0">
              <a:cs typeface="Times New Roman" panose="02020603050405020304" pitchFamily="18" charset="0"/>
            </a:endParaRPr>
          </a:p>
          <a:p>
            <a:pPr marL="822960" lvl="3" indent="0">
              <a:spcBef>
                <a:spcPts val="0"/>
              </a:spcBef>
              <a:spcAft>
                <a:spcPts val="1200"/>
              </a:spcAft>
              <a:buNone/>
            </a:pPr>
            <a:r>
              <a:rPr lang="mi-NZ" sz="1800" i="1" dirty="0" err="1">
                <a:cs typeface="Times New Roman" panose="02020603050405020304" pitchFamily="18" charset="0"/>
              </a:rPr>
              <a:t>petit</a:t>
            </a:r>
            <a:r>
              <a:rPr lang="mi-NZ" sz="1800" dirty="0">
                <a:cs typeface="Times New Roman" panose="02020603050405020304" pitchFamily="18" charset="0"/>
              </a:rPr>
              <a:t> ‘</a:t>
            </a:r>
            <a:r>
              <a:rPr lang="mi-NZ" sz="1800" dirty="0" err="1">
                <a:cs typeface="Times New Roman" panose="02020603050405020304" pitchFamily="18" charset="0"/>
              </a:rPr>
              <a:t>small</a:t>
            </a:r>
            <a:r>
              <a:rPr lang="mi-NZ" sz="1800" dirty="0">
                <a:cs typeface="Times New Roman" panose="02020603050405020304" pitchFamily="18" charset="0"/>
              </a:rPr>
              <a:t>, </a:t>
            </a:r>
            <a:r>
              <a:rPr lang="mi-NZ" sz="1800" dirty="0" err="1">
                <a:cs typeface="Times New Roman" panose="02020603050405020304" pitchFamily="18" charset="0"/>
              </a:rPr>
              <a:t>masculine</a:t>
            </a:r>
            <a:r>
              <a:rPr lang="mi-NZ" sz="1800" dirty="0">
                <a:cs typeface="Times New Roman" panose="02020603050405020304" pitchFamily="18" charset="0"/>
              </a:rPr>
              <a:t>’ [</a:t>
            </a:r>
            <a:r>
              <a:rPr lang="mi-NZ" sz="1800" dirty="0" err="1">
                <a:cs typeface="Times New Roman" panose="02020603050405020304" pitchFamily="18" charset="0"/>
              </a:rPr>
              <a:t>pəti</a:t>
            </a:r>
            <a:r>
              <a:rPr lang="mi-NZ" sz="1800" dirty="0">
                <a:cs typeface="Times New Roman" panose="02020603050405020304" pitchFamily="18" charset="0"/>
              </a:rPr>
              <a:t>] – </a:t>
            </a:r>
            <a:r>
              <a:rPr lang="mi-NZ" sz="1800" dirty="0" err="1">
                <a:cs typeface="Times New Roman" panose="02020603050405020304" pitchFamily="18" charset="0"/>
              </a:rPr>
              <a:t>delete</a:t>
            </a:r>
            <a:r>
              <a:rPr lang="mi-NZ" sz="1800" dirty="0">
                <a:cs typeface="Times New Roman" panose="02020603050405020304" pitchFamily="18" charset="0"/>
              </a:rPr>
              <a:t> </a:t>
            </a:r>
            <a:r>
              <a:rPr lang="mi-NZ" sz="1800" dirty="0" err="1">
                <a:cs typeface="Times New Roman" panose="02020603050405020304" pitchFamily="18" charset="0"/>
              </a:rPr>
              <a:t>final</a:t>
            </a:r>
            <a:r>
              <a:rPr lang="mi-NZ" sz="1800" dirty="0">
                <a:cs typeface="Times New Roman" panose="02020603050405020304" pitchFamily="18" charset="0"/>
              </a:rPr>
              <a:t> </a:t>
            </a:r>
            <a:r>
              <a:rPr lang="mi-NZ" sz="1800" dirty="0" err="1">
                <a:cs typeface="Times New Roman" panose="02020603050405020304" pitchFamily="18" charset="0"/>
              </a:rPr>
              <a:t>consonant</a:t>
            </a:r>
            <a:r>
              <a:rPr lang="mi-NZ" sz="1800" dirty="0">
                <a:cs typeface="Times New Roman" panose="02020603050405020304" pitchFamily="18" charset="0"/>
              </a:rPr>
              <a:t> </a:t>
            </a:r>
          </a:p>
          <a:p>
            <a:pPr>
              <a:spcBef>
                <a:spcPts val="0"/>
              </a:spcBef>
              <a:spcAft>
                <a:spcPts val="1200"/>
              </a:spcAft>
            </a:pPr>
            <a:r>
              <a:rPr lang="mi-NZ" dirty="0" err="1">
                <a:cs typeface="Times New Roman" panose="02020603050405020304" pitchFamily="18" charset="0"/>
              </a:rPr>
              <a:t>Like</a:t>
            </a:r>
            <a:r>
              <a:rPr lang="mi-NZ" dirty="0">
                <a:cs typeface="Times New Roman" panose="02020603050405020304" pitchFamily="18" charset="0"/>
              </a:rPr>
              <a:t> </a:t>
            </a:r>
            <a:r>
              <a:rPr lang="mi-NZ" dirty="0" err="1">
                <a:cs typeface="Times New Roman" panose="02020603050405020304" pitchFamily="18" charset="0"/>
              </a:rPr>
              <a:t>French</a:t>
            </a:r>
            <a:r>
              <a:rPr lang="mi-NZ" dirty="0">
                <a:cs typeface="Times New Roman" panose="02020603050405020304" pitchFamily="18" charset="0"/>
              </a:rPr>
              <a:t>: “Māori </a:t>
            </a:r>
            <a:r>
              <a:rPr lang="mi-NZ" dirty="0" err="1">
                <a:cs typeface="Times New Roman" panose="02020603050405020304" pitchFamily="18" charset="0"/>
              </a:rPr>
              <a:t>also</a:t>
            </a:r>
            <a:r>
              <a:rPr lang="mi-NZ" dirty="0">
                <a:cs typeface="Times New Roman" panose="02020603050405020304" pitchFamily="18" charset="0"/>
              </a:rPr>
              <a:t> </a:t>
            </a:r>
            <a:r>
              <a:rPr lang="mi-NZ" dirty="0" err="1">
                <a:cs typeface="Times New Roman" panose="02020603050405020304" pitchFamily="18" charset="0"/>
              </a:rPr>
              <a:t>shows</a:t>
            </a:r>
            <a:r>
              <a:rPr lang="mi-NZ" dirty="0">
                <a:cs typeface="Times New Roman" panose="02020603050405020304" pitchFamily="18" charset="0"/>
              </a:rPr>
              <a:t> </a:t>
            </a:r>
            <a:r>
              <a:rPr lang="mi-NZ" dirty="0" err="1">
                <a:cs typeface="Times New Roman" panose="02020603050405020304" pitchFamily="18" charset="0"/>
              </a:rPr>
              <a:t>regular</a:t>
            </a:r>
            <a:r>
              <a:rPr lang="mi-NZ" dirty="0">
                <a:cs typeface="Times New Roman" panose="02020603050405020304" pitchFamily="18" charset="0"/>
              </a:rPr>
              <a:t> </a:t>
            </a:r>
            <a:r>
              <a:rPr lang="mi-NZ" dirty="0" err="1">
                <a:cs typeface="Times New Roman" panose="02020603050405020304" pitchFamily="18" charset="0"/>
              </a:rPr>
              <a:t>consonant</a:t>
            </a:r>
            <a:r>
              <a:rPr lang="mi-NZ" dirty="0">
                <a:cs typeface="Times New Roman" panose="02020603050405020304" pitchFamily="18" charset="0"/>
              </a:rPr>
              <a:t> </a:t>
            </a:r>
            <a:r>
              <a:rPr lang="mi-NZ" dirty="0" err="1">
                <a:cs typeface="Times New Roman" panose="02020603050405020304" pitchFamily="18" charset="0"/>
              </a:rPr>
              <a:t>deletion</a:t>
            </a:r>
            <a:r>
              <a:rPr lang="mi-NZ" dirty="0">
                <a:cs typeface="Times New Roman" panose="02020603050405020304" pitchFamily="18" charset="0"/>
              </a:rPr>
              <a:t> </a:t>
            </a:r>
            <a:r>
              <a:rPr lang="mi-NZ" dirty="0" err="1">
                <a:cs typeface="Times New Roman" panose="02020603050405020304" pitchFamily="18" charset="0"/>
              </a:rPr>
              <a:t>in</a:t>
            </a:r>
            <a:r>
              <a:rPr lang="mi-NZ" dirty="0">
                <a:cs typeface="Times New Roman" panose="02020603050405020304" pitchFamily="18" charset="0"/>
              </a:rPr>
              <a:t> </a:t>
            </a:r>
            <a:r>
              <a:rPr lang="mi-NZ" dirty="0" err="1">
                <a:cs typeface="Times New Roman" panose="02020603050405020304" pitchFamily="18" charset="0"/>
              </a:rPr>
              <a:t>verb</a:t>
            </a:r>
            <a:r>
              <a:rPr lang="mi-NZ" dirty="0">
                <a:cs typeface="Times New Roman" panose="02020603050405020304" pitchFamily="18" charset="0"/>
              </a:rPr>
              <a:t> </a:t>
            </a:r>
            <a:r>
              <a:rPr lang="mi-NZ" dirty="0" err="1">
                <a:cs typeface="Times New Roman" panose="02020603050405020304" pitchFamily="18" charset="0"/>
              </a:rPr>
              <a:t>roots</a:t>
            </a:r>
            <a:r>
              <a:rPr lang="mi-NZ" dirty="0">
                <a:cs typeface="Times New Roman" panose="02020603050405020304" pitchFamily="18" charset="0"/>
              </a:rPr>
              <a:t>” (p. 222)</a:t>
            </a:r>
          </a:p>
          <a:p>
            <a:pPr marL="0" indent="0">
              <a:spcBef>
                <a:spcPts val="0"/>
              </a:spcBef>
              <a:spcAft>
                <a:spcPts val="1200"/>
              </a:spcAft>
              <a:buNone/>
            </a:pPr>
            <a:r>
              <a:rPr lang="mi-NZ" dirty="0">
                <a:cs typeface="Times New Roman" panose="02020603050405020304" pitchFamily="18" charset="0"/>
              </a:rPr>
              <a:t>	</a:t>
            </a:r>
            <a:r>
              <a:rPr lang="mi-NZ" i="1" dirty="0">
                <a:cs typeface="Times New Roman" panose="02020603050405020304" pitchFamily="18" charset="0"/>
              </a:rPr>
              <a:t>inu</a:t>
            </a:r>
            <a:r>
              <a:rPr lang="mi-NZ" dirty="0">
                <a:cs typeface="Times New Roman" panose="02020603050405020304" pitchFamily="18" charset="0"/>
              </a:rPr>
              <a:t> ‘to </a:t>
            </a:r>
            <a:r>
              <a:rPr lang="mi-NZ" dirty="0" err="1">
                <a:cs typeface="Times New Roman" panose="02020603050405020304" pitchFamily="18" charset="0"/>
              </a:rPr>
              <a:t>drink</a:t>
            </a:r>
            <a:r>
              <a:rPr lang="mi-NZ" dirty="0">
                <a:cs typeface="Times New Roman" panose="02020603050405020304" pitchFamily="18" charset="0"/>
              </a:rPr>
              <a:t>’</a:t>
            </a:r>
          </a:p>
          <a:p>
            <a:pPr marL="0" indent="0">
              <a:spcBef>
                <a:spcPts val="0"/>
              </a:spcBef>
              <a:spcAft>
                <a:spcPts val="1200"/>
              </a:spcAft>
              <a:buNone/>
            </a:pPr>
            <a:r>
              <a:rPr lang="mi-NZ" dirty="0">
                <a:cs typeface="Times New Roman" panose="02020603050405020304" pitchFamily="18" charset="0"/>
              </a:rPr>
              <a:t>	</a:t>
            </a:r>
            <a:r>
              <a:rPr lang="mi-NZ" i="1" dirty="0">
                <a:cs typeface="Times New Roman" panose="02020603050405020304" pitchFamily="18" charset="0"/>
              </a:rPr>
              <a:t>inu</a:t>
            </a:r>
            <a:r>
              <a:rPr lang="mi-NZ" b="1" i="1" dirty="0">
                <a:cs typeface="Times New Roman" panose="02020603050405020304" pitchFamily="18" charset="0"/>
              </a:rPr>
              <a:t>m</a:t>
            </a:r>
            <a:r>
              <a:rPr lang="mi-NZ" i="1" dirty="0">
                <a:cs typeface="Times New Roman" panose="02020603050405020304" pitchFamily="18" charset="0"/>
              </a:rPr>
              <a:t>ia</a:t>
            </a:r>
            <a:r>
              <a:rPr lang="mi-NZ" dirty="0">
                <a:cs typeface="Times New Roman" panose="02020603050405020304" pitchFamily="18" charset="0"/>
              </a:rPr>
              <a:t> ‘to </a:t>
            </a:r>
            <a:r>
              <a:rPr lang="mi-NZ" dirty="0" err="1">
                <a:cs typeface="Times New Roman" panose="02020603050405020304" pitchFamily="18" charset="0"/>
              </a:rPr>
              <a:t>be</a:t>
            </a:r>
            <a:r>
              <a:rPr lang="mi-NZ" dirty="0">
                <a:cs typeface="Times New Roman" panose="02020603050405020304" pitchFamily="18" charset="0"/>
              </a:rPr>
              <a:t> </a:t>
            </a:r>
            <a:r>
              <a:rPr lang="mi-NZ" dirty="0" err="1">
                <a:cs typeface="Times New Roman" panose="02020603050405020304" pitchFamily="18" charset="0"/>
              </a:rPr>
              <a:t>drunk</a:t>
            </a:r>
            <a:r>
              <a:rPr lang="mi-NZ" dirty="0">
                <a:cs typeface="Times New Roman" panose="02020603050405020304" pitchFamily="18" charset="0"/>
              </a:rPr>
              <a:t> (</a:t>
            </a:r>
            <a:r>
              <a:rPr lang="mi-NZ" dirty="0" err="1">
                <a:cs typeface="Times New Roman" panose="02020603050405020304" pitchFamily="18" charset="0"/>
              </a:rPr>
              <a:t>of</a:t>
            </a:r>
            <a:r>
              <a:rPr lang="mi-NZ" dirty="0">
                <a:cs typeface="Times New Roman" panose="02020603050405020304" pitchFamily="18" charset="0"/>
              </a:rPr>
              <a:t> </a:t>
            </a:r>
            <a:r>
              <a:rPr lang="mi-NZ" dirty="0" err="1">
                <a:cs typeface="Times New Roman" panose="02020603050405020304" pitchFamily="18" charset="0"/>
              </a:rPr>
              <a:t>liquid</a:t>
            </a:r>
            <a:r>
              <a:rPr lang="mi-NZ" dirty="0">
                <a:cs typeface="Times New Roman" panose="02020603050405020304" pitchFamily="18" charset="0"/>
              </a:rPr>
              <a:t>)’</a:t>
            </a:r>
          </a:p>
          <a:p>
            <a:pPr>
              <a:spcBef>
                <a:spcPts val="0"/>
              </a:spcBef>
              <a:spcAft>
                <a:spcPts val="1200"/>
              </a:spcAft>
            </a:pPr>
            <a:r>
              <a:rPr lang="mi-NZ" dirty="0">
                <a:cs typeface="Times New Roman" panose="02020603050405020304" pitchFamily="18" charset="0"/>
              </a:rPr>
              <a:t>“</a:t>
            </a:r>
            <a:r>
              <a:rPr lang="mi-NZ" dirty="0" err="1">
                <a:cs typeface="Times New Roman" panose="02020603050405020304" pitchFamily="18" charset="0"/>
              </a:rPr>
              <a:t>originally</a:t>
            </a:r>
            <a:r>
              <a:rPr lang="mi-NZ" dirty="0">
                <a:cs typeface="Times New Roman" panose="02020603050405020304" pitchFamily="18" charset="0"/>
              </a:rPr>
              <a:t>, </a:t>
            </a:r>
            <a:r>
              <a:rPr lang="mi-NZ" dirty="0" err="1">
                <a:cs typeface="Times New Roman" panose="02020603050405020304" pitchFamily="18" charset="0"/>
              </a:rPr>
              <a:t>the</a:t>
            </a:r>
            <a:r>
              <a:rPr lang="mi-NZ" dirty="0">
                <a:cs typeface="Times New Roman" panose="02020603050405020304" pitchFamily="18" charset="0"/>
              </a:rPr>
              <a:t> </a:t>
            </a:r>
            <a:r>
              <a:rPr lang="mi-NZ" dirty="0" err="1">
                <a:cs typeface="Times New Roman" panose="02020603050405020304" pitchFamily="18" charset="0"/>
              </a:rPr>
              <a:t>active</a:t>
            </a:r>
            <a:r>
              <a:rPr lang="mi-NZ" dirty="0">
                <a:cs typeface="Times New Roman" panose="02020603050405020304" pitchFamily="18" charset="0"/>
              </a:rPr>
              <a:t> </a:t>
            </a:r>
            <a:r>
              <a:rPr lang="mi-NZ" dirty="0" err="1">
                <a:cs typeface="Times New Roman" panose="02020603050405020304" pitchFamily="18" charset="0"/>
              </a:rPr>
              <a:t>verb</a:t>
            </a:r>
            <a:r>
              <a:rPr lang="mi-NZ" dirty="0">
                <a:cs typeface="Times New Roman" panose="02020603050405020304" pitchFamily="18" charset="0"/>
              </a:rPr>
              <a:t> </a:t>
            </a:r>
            <a:r>
              <a:rPr lang="mi-NZ" dirty="0" err="1">
                <a:cs typeface="Times New Roman" panose="02020603050405020304" pitchFamily="18" charset="0"/>
              </a:rPr>
              <a:t>forms</a:t>
            </a:r>
            <a:r>
              <a:rPr lang="mi-NZ" dirty="0">
                <a:cs typeface="Times New Roman" panose="02020603050405020304" pitchFamily="18" charset="0"/>
              </a:rPr>
              <a:t> were</a:t>
            </a:r>
            <a:r>
              <a:rPr lang="mi-NZ" i="1" dirty="0">
                <a:cs typeface="Times New Roman" panose="02020603050405020304" pitchFamily="18" charset="0"/>
              </a:rPr>
              <a:t> </a:t>
            </a:r>
            <a:r>
              <a:rPr lang="mi-NZ" i="1" dirty="0" err="1">
                <a:cs typeface="Times New Roman" panose="02020603050405020304" pitchFamily="18" charset="0"/>
              </a:rPr>
              <a:t>maur</a:t>
            </a:r>
            <a:r>
              <a:rPr lang="mi-NZ" i="1" dirty="0">
                <a:cs typeface="Times New Roman" panose="02020603050405020304" pitchFamily="18" charset="0"/>
              </a:rPr>
              <a:t>, </a:t>
            </a:r>
            <a:r>
              <a:rPr lang="mi-NZ" i="1" dirty="0" err="1">
                <a:cs typeface="Times New Roman" panose="02020603050405020304" pitchFamily="18" charset="0"/>
              </a:rPr>
              <a:t>awhit</a:t>
            </a:r>
            <a:r>
              <a:rPr lang="mi-NZ" i="1" dirty="0">
                <a:cs typeface="Times New Roman" panose="02020603050405020304" pitchFamily="18" charset="0"/>
              </a:rPr>
              <a:t>, </a:t>
            </a:r>
            <a:r>
              <a:rPr lang="mi-NZ" i="1" dirty="0" err="1">
                <a:cs typeface="Times New Roman" panose="02020603050405020304" pitchFamily="18" charset="0"/>
              </a:rPr>
              <a:t>hopuk</a:t>
            </a:r>
            <a:r>
              <a:rPr lang="mi-NZ" i="1" dirty="0">
                <a:cs typeface="Times New Roman" panose="02020603050405020304" pitchFamily="18" charset="0"/>
              </a:rPr>
              <a:t>,</a:t>
            </a:r>
            <a:r>
              <a:rPr lang="mi-NZ" dirty="0">
                <a:cs typeface="Times New Roman" panose="02020603050405020304" pitchFamily="18" charset="0"/>
              </a:rPr>
              <a:t> and </a:t>
            </a:r>
            <a:r>
              <a:rPr lang="mi-NZ" dirty="0" err="1">
                <a:cs typeface="Times New Roman" panose="02020603050405020304" pitchFamily="18" charset="0"/>
              </a:rPr>
              <a:t>so</a:t>
            </a:r>
            <a:r>
              <a:rPr lang="mi-NZ" dirty="0">
                <a:cs typeface="Times New Roman" panose="02020603050405020304" pitchFamily="18" charset="0"/>
              </a:rPr>
              <a:t> </a:t>
            </a:r>
            <a:r>
              <a:rPr lang="mi-NZ" dirty="0" err="1">
                <a:cs typeface="Times New Roman" panose="02020603050405020304" pitchFamily="18" charset="0"/>
              </a:rPr>
              <a:t>on</a:t>
            </a:r>
            <a:r>
              <a:rPr lang="mi-NZ" dirty="0">
                <a:cs typeface="Times New Roman" panose="02020603050405020304" pitchFamily="18" charset="0"/>
              </a:rPr>
              <a:t>, </a:t>
            </a:r>
            <a:r>
              <a:rPr lang="mi-NZ" dirty="0" err="1">
                <a:cs typeface="Times New Roman" panose="02020603050405020304" pitchFamily="18" charset="0"/>
              </a:rPr>
              <a:t>but</a:t>
            </a:r>
            <a:r>
              <a:rPr lang="mi-NZ" dirty="0">
                <a:cs typeface="Times New Roman" panose="02020603050405020304" pitchFamily="18" charset="0"/>
              </a:rPr>
              <a:t> </a:t>
            </a:r>
            <a:r>
              <a:rPr lang="mi-NZ" dirty="0" err="1">
                <a:cs typeface="Times New Roman" panose="02020603050405020304" pitchFamily="18" charset="0"/>
              </a:rPr>
              <a:t>when</a:t>
            </a:r>
            <a:r>
              <a:rPr lang="mi-NZ" dirty="0">
                <a:cs typeface="Times New Roman" panose="02020603050405020304" pitchFamily="18" charset="0"/>
              </a:rPr>
              <a:t> </a:t>
            </a:r>
            <a:r>
              <a:rPr lang="mi-NZ" dirty="0" err="1">
                <a:cs typeface="Times New Roman" panose="02020603050405020304" pitchFamily="18" charset="0"/>
              </a:rPr>
              <a:t>speakers</a:t>
            </a:r>
            <a:r>
              <a:rPr lang="mi-NZ" dirty="0">
                <a:cs typeface="Times New Roman" panose="02020603050405020304" pitchFamily="18" charset="0"/>
              </a:rPr>
              <a:t> </a:t>
            </a:r>
            <a:r>
              <a:rPr lang="mi-NZ" dirty="0" err="1">
                <a:cs typeface="Times New Roman" panose="02020603050405020304" pitchFamily="18" charset="0"/>
              </a:rPr>
              <a:t>stopped</a:t>
            </a:r>
            <a:r>
              <a:rPr lang="mi-NZ" dirty="0">
                <a:cs typeface="Times New Roman" panose="02020603050405020304" pitchFamily="18" charset="0"/>
              </a:rPr>
              <a:t> </a:t>
            </a:r>
            <a:r>
              <a:rPr lang="mi-NZ" dirty="0" err="1">
                <a:cs typeface="Times New Roman" panose="02020603050405020304" pitchFamily="18" charset="0"/>
              </a:rPr>
              <a:t>pronouncing</a:t>
            </a:r>
            <a:r>
              <a:rPr lang="mi-NZ" dirty="0">
                <a:cs typeface="Times New Roman" panose="02020603050405020304" pitchFamily="18" charset="0"/>
              </a:rPr>
              <a:t> </a:t>
            </a:r>
            <a:r>
              <a:rPr lang="mi-NZ" dirty="0" err="1">
                <a:cs typeface="Times New Roman" panose="02020603050405020304" pitchFamily="18" charset="0"/>
              </a:rPr>
              <a:t>the</a:t>
            </a:r>
            <a:r>
              <a:rPr lang="mi-NZ" dirty="0">
                <a:cs typeface="Times New Roman" panose="02020603050405020304" pitchFamily="18" charset="0"/>
              </a:rPr>
              <a:t> </a:t>
            </a:r>
            <a:r>
              <a:rPr lang="mi-NZ" dirty="0" err="1">
                <a:cs typeface="Times New Roman" panose="02020603050405020304" pitchFamily="18" charset="0"/>
              </a:rPr>
              <a:t>final</a:t>
            </a:r>
            <a:r>
              <a:rPr lang="mi-NZ" dirty="0">
                <a:cs typeface="Times New Roman" panose="02020603050405020304" pitchFamily="18" charset="0"/>
              </a:rPr>
              <a:t> </a:t>
            </a:r>
            <a:r>
              <a:rPr lang="mi-NZ" dirty="0" err="1">
                <a:cs typeface="Times New Roman" panose="02020603050405020304" pitchFamily="18" charset="0"/>
              </a:rPr>
              <a:t>conosonants</a:t>
            </a:r>
            <a:r>
              <a:rPr lang="mi-NZ" dirty="0">
                <a:cs typeface="Times New Roman" panose="02020603050405020304" pitchFamily="18" charset="0"/>
              </a:rPr>
              <a:t>, </a:t>
            </a:r>
            <a:r>
              <a:rPr lang="mi-NZ" dirty="0" err="1">
                <a:cs typeface="Times New Roman" panose="02020603050405020304" pitchFamily="18" charset="0"/>
              </a:rPr>
              <a:t>things</a:t>
            </a:r>
            <a:r>
              <a:rPr lang="mi-NZ" dirty="0">
                <a:cs typeface="Times New Roman" panose="02020603050405020304" pitchFamily="18" charset="0"/>
              </a:rPr>
              <a:t> </a:t>
            </a:r>
            <a:r>
              <a:rPr lang="mi-NZ" dirty="0" err="1">
                <a:cs typeface="Times New Roman" panose="02020603050405020304" pitchFamily="18" charset="0"/>
              </a:rPr>
              <a:t>got</a:t>
            </a:r>
            <a:r>
              <a:rPr lang="mi-NZ" dirty="0">
                <a:cs typeface="Times New Roman" panose="02020603050405020304" pitchFamily="18" charset="0"/>
              </a:rPr>
              <a:t> </a:t>
            </a:r>
            <a:r>
              <a:rPr lang="mi-NZ" dirty="0" err="1">
                <a:cs typeface="Times New Roman" panose="02020603050405020304" pitchFamily="18" charset="0"/>
              </a:rPr>
              <a:t>complicated</a:t>
            </a:r>
            <a:r>
              <a:rPr lang="mi-NZ" dirty="0">
                <a:cs typeface="Times New Roman" panose="02020603050405020304" pitchFamily="18" charset="0"/>
              </a:rPr>
              <a:t>”</a:t>
            </a:r>
          </a:p>
          <a:p>
            <a:pPr>
              <a:spcBef>
                <a:spcPts val="0"/>
              </a:spcBef>
              <a:spcAft>
                <a:spcPts val="1200"/>
              </a:spcAft>
            </a:pPr>
            <a:r>
              <a:rPr lang="en-NZ" dirty="0">
                <a:cs typeface="Times New Roman" panose="02020603050405020304" pitchFamily="18" charset="0"/>
              </a:rPr>
              <a:t>Proto-Polynesian (3,500 years ago) *</a:t>
            </a:r>
            <a:r>
              <a:rPr lang="en-NZ" dirty="0" err="1">
                <a:cs typeface="Times New Roman" panose="02020603050405020304" pitchFamily="18" charset="0"/>
              </a:rPr>
              <a:t>inu</a:t>
            </a:r>
            <a:r>
              <a:rPr lang="en-NZ" dirty="0">
                <a:cs typeface="Times New Roman" panose="02020603050405020304" pitchFamily="18" charset="0"/>
              </a:rPr>
              <a:t> ‘to drink’, *</a:t>
            </a:r>
            <a:r>
              <a:rPr lang="en-NZ" dirty="0" err="1">
                <a:cs typeface="Times New Roman" panose="02020603050405020304" pitchFamily="18" charset="0"/>
              </a:rPr>
              <a:t>inu-</a:t>
            </a:r>
            <a:r>
              <a:rPr lang="en-NZ" b="1" dirty="0" err="1">
                <a:cs typeface="Times New Roman" panose="02020603050405020304" pitchFamily="18" charset="0"/>
              </a:rPr>
              <a:t>m</a:t>
            </a:r>
            <a:r>
              <a:rPr lang="en-NZ" dirty="0" err="1">
                <a:cs typeface="Times New Roman" panose="02020603050405020304" pitchFamily="18" charset="0"/>
              </a:rPr>
              <a:t>ia</a:t>
            </a:r>
            <a:r>
              <a:rPr lang="en-NZ" dirty="0">
                <a:cs typeface="Times New Roman" panose="02020603050405020304" pitchFamily="18" charset="0"/>
              </a:rPr>
              <a:t> (Pawley 2001)</a:t>
            </a:r>
          </a:p>
          <a:p>
            <a:pPr>
              <a:spcBef>
                <a:spcPts val="0"/>
              </a:spcBef>
              <a:spcAft>
                <a:spcPts val="1200"/>
              </a:spcAft>
            </a:pPr>
            <a:r>
              <a:rPr lang="en-NZ" dirty="0">
                <a:cs typeface="Times New Roman" panose="02020603050405020304" pitchFamily="18" charset="0"/>
              </a:rPr>
              <a:t>Proto-Oceanic (4,000 years ago) *</a:t>
            </a:r>
            <a:r>
              <a:rPr lang="en-NZ" dirty="0" err="1">
                <a:cs typeface="Times New Roman" panose="02020603050405020304" pitchFamily="18" charset="0"/>
              </a:rPr>
              <a:t>inu</a:t>
            </a:r>
            <a:r>
              <a:rPr lang="en-NZ" b="1" dirty="0" err="1">
                <a:cs typeface="Times New Roman" panose="02020603050405020304" pitchFamily="18" charset="0"/>
              </a:rPr>
              <a:t>m</a:t>
            </a:r>
            <a:r>
              <a:rPr lang="en-NZ" dirty="0">
                <a:cs typeface="Times New Roman" panose="02020603050405020304" pitchFamily="18" charset="0"/>
              </a:rPr>
              <a:t> ‘to drink’ (Ross, Pawley &amp; Osmond 2016)</a:t>
            </a:r>
          </a:p>
          <a:p>
            <a:pPr marL="0" indent="0" algn="ctr">
              <a:spcBef>
                <a:spcPts val="0"/>
              </a:spcBef>
              <a:spcAft>
                <a:spcPts val="1200"/>
              </a:spcAft>
              <a:buNone/>
            </a:pPr>
            <a:r>
              <a:rPr lang="en-NZ" sz="2400" dirty="0">
                <a:cs typeface="Times New Roman" panose="02020603050405020304" pitchFamily="18" charset="0"/>
              </a:rPr>
              <a:t>???</a:t>
            </a:r>
          </a:p>
        </p:txBody>
      </p:sp>
    </p:spTree>
    <p:extLst>
      <p:ext uri="{BB962C8B-B14F-4D97-AF65-F5344CB8AC3E}">
        <p14:creationId xmlns:p14="http://schemas.microsoft.com/office/powerpoint/2010/main" val="364356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D5E0904-721C-4D68-9EB8-1C9752E32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Z"/>
          </a:p>
        </p:txBody>
      </p:sp>
      <p:sp>
        <p:nvSpPr>
          <p:cNvPr id="17" name="Rectangle 16">
            <a:extLst>
              <a:ext uri="{FF2B5EF4-FFF2-40B4-BE49-F238E27FC236}">
                <a16:creationId xmlns:a16="http://schemas.microsoft.com/office/drawing/2014/main" id="{7466C88B-B170-4C69-85D3-FD6AD975F9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244"/>
            <a:ext cx="457200" cy="6858000"/>
          </a:xfrm>
          <a:prstGeom prst="rect">
            <a:avLst/>
          </a:prstGeom>
          <a:solidFill>
            <a:srgbClr val="6F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0FE256-DF37-4639-8CB7-2E2F1897AD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0"/>
            <a:ext cx="1083564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Z"/>
          </a:p>
        </p:txBody>
      </p:sp>
      <p:sp>
        <p:nvSpPr>
          <p:cNvPr id="5" name="Title 4">
            <a:extLst>
              <a:ext uri="{FF2B5EF4-FFF2-40B4-BE49-F238E27FC236}">
                <a16:creationId xmlns:a16="http://schemas.microsoft.com/office/drawing/2014/main" id="{5A105188-89E7-3A4B-E303-C8D7F41A53D5}"/>
              </a:ext>
            </a:extLst>
          </p:cNvPr>
          <p:cNvSpPr>
            <a:spLocks noGrp="1"/>
          </p:cNvSpPr>
          <p:nvPr>
            <p:ph type="title"/>
          </p:nvPr>
        </p:nvSpPr>
        <p:spPr>
          <a:xfrm>
            <a:off x="5522600" y="758952"/>
            <a:ext cx="5157591" cy="4041648"/>
          </a:xfrm>
        </p:spPr>
        <p:txBody>
          <a:bodyPr vert="horz" lIns="91440" tIns="45720" rIns="91440" bIns="45720" rtlCol="0" anchor="b">
            <a:normAutofit/>
          </a:bodyPr>
          <a:lstStyle/>
          <a:p>
            <a:r>
              <a:rPr lang="en-US" sz="5600">
                <a:solidFill>
                  <a:srgbClr val="FFFFFF"/>
                </a:solidFill>
              </a:rPr>
              <a:t>New materials for teaching:</a:t>
            </a:r>
            <a:br>
              <a:rPr lang="en-US" sz="5600">
                <a:solidFill>
                  <a:srgbClr val="FFFFFF"/>
                </a:solidFill>
              </a:rPr>
            </a:br>
            <a:r>
              <a:rPr lang="en-US" sz="5600">
                <a:solidFill>
                  <a:srgbClr val="FFFFFF"/>
                </a:solidFill>
              </a:rPr>
              <a:t>A work in progress</a:t>
            </a:r>
            <a:endParaRPr lang="en-US" sz="5600" dirty="0">
              <a:solidFill>
                <a:srgbClr val="FFFFFF"/>
              </a:solidFill>
            </a:endParaRPr>
          </a:p>
        </p:txBody>
      </p:sp>
      <p:sp useBgFill="1">
        <p:nvSpPr>
          <p:cNvPr id="21" name="Rectangle 20">
            <a:extLst>
              <a:ext uri="{FF2B5EF4-FFF2-40B4-BE49-F238E27FC236}">
                <a16:creationId xmlns:a16="http://schemas.microsoft.com/office/drawing/2014/main" id="{FDD1039A-772C-4213-A092-0D8A9EF4AC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2284" y="0"/>
            <a:ext cx="46199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Books">
            <a:extLst>
              <a:ext uri="{FF2B5EF4-FFF2-40B4-BE49-F238E27FC236}">
                <a16:creationId xmlns:a16="http://schemas.microsoft.com/office/drawing/2014/main" id="{BBD891F1-1B85-D49A-B3A7-6CCE5467104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2987" y="1566474"/>
            <a:ext cx="3718563" cy="3718563"/>
          </a:xfrm>
          <a:prstGeom prst="rect">
            <a:avLst/>
          </a:prstGeom>
        </p:spPr>
      </p:pic>
      <p:sp>
        <p:nvSpPr>
          <p:cNvPr id="23" name="Rectangle 22">
            <a:extLst>
              <a:ext uri="{FF2B5EF4-FFF2-40B4-BE49-F238E27FC236}">
                <a16:creationId xmlns:a16="http://schemas.microsoft.com/office/drawing/2014/main" id="{0B39728D-66CA-4175-956D-FE26F3225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92840" y="0"/>
            <a:ext cx="899160" cy="6858000"/>
          </a:xfrm>
          <a:prstGeom prst="rect">
            <a:avLst/>
          </a:prstGeom>
          <a:solidFill>
            <a:srgbClr val="353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3999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13E94-75A7-46F5-7C1B-C07AF28C066E}"/>
              </a:ext>
            </a:extLst>
          </p:cNvPr>
          <p:cNvSpPr>
            <a:spLocks noGrp="1"/>
          </p:cNvSpPr>
          <p:nvPr>
            <p:ph type="title"/>
          </p:nvPr>
        </p:nvSpPr>
        <p:spPr>
          <a:xfrm>
            <a:off x="267479" y="359896"/>
            <a:ext cx="9930621" cy="1396716"/>
          </a:xfrm>
        </p:spPr>
        <p:txBody>
          <a:bodyPr>
            <a:noAutofit/>
          </a:bodyPr>
          <a:lstStyle/>
          <a:p>
            <a:pPr algn="ctr"/>
            <a:r>
              <a:rPr lang="mi-NZ" sz="3600" dirty="0" err="1"/>
              <a:t>Teaching</a:t>
            </a:r>
            <a:r>
              <a:rPr lang="mi-NZ" sz="3600" dirty="0"/>
              <a:t> </a:t>
            </a:r>
            <a:r>
              <a:rPr lang="mi-NZ" sz="3600" dirty="0" err="1"/>
              <a:t>the</a:t>
            </a:r>
            <a:r>
              <a:rPr lang="mi-NZ" sz="3600" dirty="0"/>
              <a:t> </a:t>
            </a:r>
            <a:r>
              <a:rPr lang="mi-NZ" sz="3600" dirty="0" err="1"/>
              <a:t>category</a:t>
            </a:r>
            <a:r>
              <a:rPr lang="mi-NZ" sz="3600" dirty="0"/>
              <a:t> </a:t>
            </a:r>
            <a:r>
              <a:rPr lang="mi-NZ" sz="3600" dirty="0" err="1"/>
              <a:t>of</a:t>
            </a:r>
            <a:r>
              <a:rPr lang="mi-NZ" sz="3600" dirty="0"/>
              <a:t> </a:t>
            </a:r>
            <a:r>
              <a:rPr lang="mi-NZ" sz="3600" cap="small" dirty="0" err="1"/>
              <a:t>number</a:t>
            </a:r>
            <a:r>
              <a:rPr lang="mi-NZ" sz="3600" cap="small" dirty="0"/>
              <a:t> </a:t>
            </a:r>
            <a:br>
              <a:rPr lang="mi-NZ" sz="3600" cap="small" dirty="0"/>
            </a:br>
            <a:r>
              <a:rPr lang="mi-NZ" sz="3600" cap="small" dirty="0" err="1"/>
              <a:t>singular</a:t>
            </a:r>
            <a:r>
              <a:rPr lang="mi-NZ" sz="3600" cap="small" dirty="0"/>
              <a:t> &amp; </a:t>
            </a:r>
            <a:r>
              <a:rPr lang="mi-NZ" sz="3600" cap="small" dirty="0" err="1"/>
              <a:t>plural</a:t>
            </a:r>
            <a:r>
              <a:rPr lang="mi-NZ" sz="3600" cap="small" dirty="0"/>
              <a:t> </a:t>
            </a:r>
            <a:r>
              <a:rPr lang="mi-NZ" sz="3600" dirty="0"/>
              <a:t>(</a:t>
            </a:r>
            <a:r>
              <a:rPr lang="mi-NZ" sz="3600" dirty="0" err="1"/>
              <a:t>after</a:t>
            </a:r>
            <a:r>
              <a:rPr lang="mi-NZ" sz="3600" dirty="0"/>
              <a:t> </a:t>
            </a:r>
            <a:r>
              <a:rPr lang="mi-NZ" sz="3600" dirty="0" err="1"/>
              <a:t>Harlow</a:t>
            </a:r>
            <a:r>
              <a:rPr lang="mi-NZ" sz="3600" dirty="0"/>
              <a:t> 2015)</a:t>
            </a:r>
            <a:endParaRPr lang="en-NZ" sz="3600" dirty="0"/>
          </a:p>
        </p:txBody>
      </p:sp>
      <p:graphicFrame>
        <p:nvGraphicFramePr>
          <p:cNvPr id="6" name="Table 5">
            <a:extLst>
              <a:ext uri="{FF2B5EF4-FFF2-40B4-BE49-F238E27FC236}">
                <a16:creationId xmlns:a16="http://schemas.microsoft.com/office/drawing/2014/main" id="{980D236D-366B-E51E-D1F9-D60FD4A3DA6B}"/>
              </a:ext>
            </a:extLst>
          </p:cNvPr>
          <p:cNvGraphicFramePr>
            <a:graphicFrameLocks noGrp="1"/>
          </p:cNvGraphicFramePr>
          <p:nvPr/>
        </p:nvGraphicFramePr>
        <p:xfrm>
          <a:off x="401469" y="2127672"/>
          <a:ext cx="5034551" cy="1735104"/>
        </p:xfrm>
        <a:graphic>
          <a:graphicData uri="http://schemas.openxmlformats.org/drawingml/2006/table">
            <a:tbl>
              <a:tblPr firstRow="1" firstCol="1" bandRow="1">
                <a:tableStyleId>{8A107856-5554-42FB-B03E-39F5DBC370BA}</a:tableStyleId>
              </a:tblPr>
              <a:tblGrid>
                <a:gridCol w="518649">
                  <a:extLst>
                    <a:ext uri="{9D8B030D-6E8A-4147-A177-3AD203B41FA5}">
                      <a16:colId xmlns:a16="http://schemas.microsoft.com/office/drawing/2014/main" val="4063134559"/>
                    </a:ext>
                  </a:extLst>
                </a:gridCol>
                <a:gridCol w="1680564">
                  <a:extLst>
                    <a:ext uri="{9D8B030D-6E8A-4147-A177-3AD203B41FA5}">
                      <a16:colId xmlns:a16="http://schemas.microsoft.com/office/drawing/2014/main" val="2975520820"/>
                    </a:ext>
                  </a:extLst>
                </a:gridCol>
                <a:gridCol w="2835338">
                  <a:extLst>
                    <a:ext uri="{9D8B030D-6E8A-4147-A177-3AD203B41FA5}">
                      <a16:colId xmlns:a16="http://schemas.microsoft.com/office/drawing/2014/main" val="69885229"/>
                    </a:ext>
                  </a:extLst>
                </a:gridCol>
              </a:tblGrid>
              <a:tr h="377152">
                <a:tc gridSpan="3">
                  <a:txBody>
                    <a:bodyPr/>
                    <a:lstStyle/>
                    <a:p>
                      <a:pPr>
                        <a:lnSpc>
                          <a:spcPct val="115000"/>
                        </a:lnSpc>
                      </a:pPr>
                      <a:r>
                        <a:rPr lang="mi-NZ" sz="2000" dirty="0">
                          <a:effectLst/>
                          <a:latin typeface="Times New Roman" panose="02020603050405020304" pitchFamily="18" charset="0"/>
                          <a:cs typeface="Times New Roman" panose="02020603050405020304" pitchFamily="18" charset="0"/>
                        </a:rPr>
                        <a:t>t- for </a:t>
                      </a:r>
                      <a:r>
                        <a:rPr lang="mi-NZ" sz="2000" dirty="0" err="1">
                          <a:effectLst/>
                          <a:latin typeface="Times New Roman" panose="02020603050405020304" pitchFamily="18" charset="0"/>
                          <a:cs typeface="Times New Roman" panose="02020603050405020304" pitchFamily="18" charset="0"/>
                        </a:rPr>
                        <a:t>possession</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of</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singular</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entities</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nSpc>
                          <a:spcPct val="115000"/>
                        </a:lnSpc>
                      </a:pPr>
                      <a:endParaRPr lang="en-NZ" sz="20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hMerge="1">
                  <a:txBody>
                    <a:bodyPr/>
                    <a:lstStyle/>
                    <a:p>
                      <a:pPr>
                        <a:lnSpc>
                          <a:spcPct val="115000"/>
                        </a:lnSpc>
                      </a:pPr>
                      <a:endParaRPr lang="en-NZ" sz="20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extLst>
                  <a:ext uri="{0D108BD9-81ED-4DB2-BD59-A6C34878D82A}">
                    <a16:rowId xmlns:a16="http://schemas.microsoft.com/office/drawing/2014/main" val="3984228929"/>
                  </a:ext>
                </a:extLst>
              </a:tr>
              <a:tr h="339488">
                <a:tc>
                  <a:txBody>
                    <a:bodyPr/>
                    <a:lstStyle/>
                    <a:p>
                      <a:pPr>
                        <a:lnSpc>
                          <a:spcPct val="115000"/>
                        </a:lnSpc>
                      </a:pPr>
                      <a:r>
                        <a:rPr lang="en-US" sz="1800">
                          <a:solidFill>
                            <a:srgbClr val="000000"/>
                          </a:solidFill>
                          <a:effectLst/>
                          <a:latin typeface="Times New Roman" panose="02020603050405020304" pitchFamily="18" charset="0"/>
                          <a:cs typeface="Times New Roman" panose="02020603050405020304" pitchFamily="18" charset="0"/>
                        </a:rPr>
                        <a:t>10</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b="1" dirty="0" err="1">
                          <a:solidFill>
                            <a:srgbClr val="000000"/>
                          </a:solidFill>
                          <a:effectLst/>
                          <a:latin typeface="Times New Roman" panose="02020603050405020304" pitchFamily="18" charset="0"/>
                          <a:cs typeface="Times New Roman" panose="02020603050405020304" pitchFamily="18" charset="0"/>
                        </a:rPr>
                        <a:t>t</a:t>
                      </a:r>
                      <a:r>
                        <a:rPr lang="en-US" sz="1800" dirty="0" err="1">
                          <a:solidFill>
                            <a:srgbClr val="000000"/>
                          </a:solidFill>
                          <a:effectLst/>
                          <a:latin typeface="Times New Roman" panose="02020603050405020304" pitchFamily="18" charset="0"/>
                          <a:cs typeface="Times New Roman" panose="02020603050405020304" pitchFamily="18" charset="0"/>
                        </a:rPr>
                        <a:t>ōku</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pōtae</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‘my hat’</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48580836"/>
                  </a:ext>
                </a:extLst>
              </a:tr>
              <a:tr h="339488">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11</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err="1">
                          <a:effectLst/>
                          <a:latin typeface="Times New Roman" panose="02020603050405020304" pitchFamily="18" charset="0"/>
                          <a:cs typeface="Times New Roman" panose="02020603050405020304" pitchFamily="18" charset="0"/>
                        </a:rPr>
                        <a:t>ōku</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pōtae</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‘my hats’</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32629076"/>
                  </a:ext>
                </a:extLst>
              </a:tr>
              <a:tr h="339488">
                <a:tc>
                  <a:txBody>
                    <a:bodyPr/>
                    <a:lstStyle/>
                    <a:p>
                      <a:pPr>
                        <a:lnSpc>
                          <a:spcPct val="115000"/>
                        </a:lnSpc>
                      </a:pPr>
                      <a:r>
                        <a:rPr lang="en-US" sz="1800">
                          <a:solidFill>
                            <a:srgbClr val="000000"/>
                          </a:solidFill>
                          <a:effectLst/>
                          <a:latin typeface="Times New Roman" panose="02020603050405020304" pitchFamily="18" charset="0"/>
                          <a:cs typeface="Times New Roman" panose="02020603050405020304" pitchFamily="18" charset="0"/>
                        </a:rPr>
                        <a:t>12</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b="1" dirty="0" err="1">
                          <a:solidFill>
                            <a:srgbClr val="000000"/>
                          </a:solidFill>
                          <a:effectLst/>
                          <a:latin typeface="Times New Roman" panose="02020603050405020304" pitchFamily="18" charset="0"/>
                          <a:cs typeface="Times New Roman" panose="02020603050405020304" pitchFamily="18" charset="0"/>
                        </a:rPr>
                        <a:t>t</a:t>
                      </a:r>
                      <a:r>
                        <a:rPr lang="en-US" sz="1800" dirty="0" err="1">
                          <a:solidFill>
                            <a:srgbClr val="000000"/>
                          </a:solidFill>
                          <a:effectLst/>
                          <a:latin typeface="Times New Roman" panose="02020603050405020304" pitchFamily="18" charset="0"/>
                          <a:cs typeface="Times New Roman" panose="02020603050405020304" pitchFamily="18" charset="0"/>
                        </a:rPr>
                        <a:t>ōku</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hū</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‘my shoe’</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15530487"/>
                  </a:ext>
                </a:extLst>
              </a:tr>
              <a:tr h="339488">
                <a:tc>
                  <a:txBody>
                    <a:bodyPr/>
                    <a:lstStyle/>
                    <a:p>
                      <a:pPr>
                        <a:lnSpc>
                          <a:spcPct val="115000"/>
                        </a:lnSpc>
                      </a:pPr>
                      <a:r>
                        <a:rPr lang="en-US" sz="1800">
                          <a:effectLst/>
                          <a:latin typeface="Times New Roman" panose="02020603050405020304" pitchFamily="18" charset="0"/>
                          <a:cs typeface="Times New Roman" panose="02020603050405020304" pitchFamily="18" charset="0"/>
                        </a:rPr>
                        <a:t>13</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err="1">
                          <a:effectLst/>
                          <a:latin typeface="Times New Roman" panose="02020603050405020304" pitchFamily="18" charset="0"/>
                          <a:cs typeface="Times New Roman" panose="02020603050405020304" pitchFamily="18" charset="0"/>
                        </a:rPr>
                        <a:t>ōku</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hū</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‘my shoes’</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96446059"/>
                  </a:ext>
                </a:extLst>
              </a:tr>
            </a:tbl>
          </a:graphicData>
        </a:graphic>
      </p:graphicFrame>
      <p:graphicFrame>
        <p:nvGraphicFramePr>
          <p:cNvPr id="7" name="Table 6">
            <a:extLst>
              <a:ext uri="{FF2B5EF4-FFF2-40B4-BE49-F238E27FC236}">
                <a16:creationId xmlns:a16="http://schemas.microsoft.com/office/drawing/2014/main" id="{4D475D92-B9D8-FB03-20C2-D40A2CA33BEB}"/>
              </a:ext>
            </a:extLst>
          </p:cNvPr>
          <p:cNvGraphicFramePr>
            <a:graphicFrameLocks noGrp="1"/>
          </p:cNvGraphicFramePr>
          <p:nvPr/>
        </p:nvGraphicFramePr>
        <p:xfrm>
          <a:off x="401469" y="4233837"/>
          <a:ext cx="5034551" cy="1741170"/>
        </p:xfrm>
        <a:graphic>
          <a:graphicData uri="http://schemas.openxmlformats.org/drawingml/2006/table">
            <a:tbl>
              <a:tblPr firstRow="1" firstCol="1" bandRow="1">
                <a:tableStyleId>{69CF1AB2-1976-4502-BF36-3FF5EA218861}</a:tableStyleId>
              </a:tblPr>
              <a:tblGrid>
                <a:gridCol w="537659">
                  <a:extLst>
                    <a:ext uri="{9D8B030D-6E8A-4147-A177-3AD203B41FA5}">
                      <a16:colId xmlns:a16="http://schemas.microsoft.com/office/drawing/2014/main" val="2765717217"/>
                    </a:ext>
                  </a:extLst>
                </a:gridCol>
                <a:gridCol w="2369801">
                  <a:extLst>
                    <a:ext uri="{9D8B030D-6E8A-4147-A177-3AD203B41FA5}">
                      <a16:colId xmlns:a16="http://schemas.microsoft.com/office/drawing/2014/main" val="4141477265"/>
                    </a:ext>
                  </a:extLst>
                </a:gridCol>
                <a:gridCol w="2127091">
                  <a:extLst>
                    <a:ext uri="{9D8B030D-6E8A-4147-A177-3AD203B41FA5}">
                      <a16:colId xmlns:a16="http://schemas.microsoft.com/office/drawing/2014/main" val="553427319"/>
                    </a:ext>
                  </a:extLst>
                </a:gridCol>
              </a:tblGrid>
              <a:tr h="378470">
                <a:tc gridSpan="3">
                  <a:txBody>
                    <a:bodyPr/>
                    <a:lstStyle/>
                    <a:p>
                      <a:pPr>
                        <a:lnSpc>
                          <a:spcPct val="115000"/>
                        </a:lnSpc>
                      </a:pPr>
                      <a:r>
                        <a:rPr lang="mi-NZ" sz="2000" dirty="0">
                          <a:effectLst/>
                          <a:latin typeface="Times New Roman" panose="02020603050405020304" pitchFamily="18" charset="0"/>
                          <a:cs typeface="Times New Roman" panose="02020603050405020304" pitchFamily="18" charset="0"/>
                        </a:rPr>
                        <a:t>t- for </a:t>
                      </a:r>
                      <a:r>
                        <a:rPr lang="mi-NZ" sz="2000" dirty="0" err="1">
                          <a:effectLst/>
                          <a:latin typeface="Times New Roman" panose="02020603050405020304" pitchFamily="18" charset="0"/>
                          <a:cs typeface="Times New Roman" panose="02020603050405020304" pitchFamily="18" charset="0"/>
                        </a:rPr>
                        <a:t>singular</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demonstrative</a:t>
                      </a:r>
                      <a:r>
                        <a:rPr lang="mi-NZ" sz="2000" dirty="0">
                          <a:effectLst/>
                          <a:latin typeface="Times New Roman" panose="02020603050405020304" pitchFamily="18" charset="0"/>
                          <a:cs typeface="Times New Roman" panose="02020603050405020304" pitchFamily="18" charset="0"/>
                        </a:rPr>
                        <a:t> </a:t>
                      </a:r>
                      <a:r>
                        <a:rPr lang="mi-NZ" sz="2000" dirty="0" err="1">
                          <a:effectLst/>
                          <a:latin typeface="Times New Roman" panose="02020603050405020304" pitchFamily="18" charset="0"/>
                          <a:cs typeface="Times New Roman" panose="02020603050405020304" pitchFamily="18" charset="0"/>
                        </a:rPr>
                        <a:t>determiners</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pPr>
                        <a:lnSpc>
                          <a:spcPct val="115000"/>
                        </a:lnSpc>
                      </a:pPr>
                      <a:endParaRPr lang="en-NZ" sz="20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tc hMerge="1">
                  <a:txBody>
                    <a:bodyPr/>
                    <a:lstStyle/>
                    <a:p>
                      <a:pPr>
                        <a:lnSpc>
                          <a:spcPct val="115000"/>
                        </a:lnSpc>
                      </a:pPr>
                      <a:endParaRPr lang="en-NZ" sz="20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tcPr>
                </a:tc>
                <a:extLst>
                  <a:ext uri="{0D108BD9-81ED-4DB2-BD59-A6C34878D82A}">
                    <a16:rowId xmlns:a16="http://schemas.microsoft.com/office/drawing/2014/main" val="1796775402"/>
                  </a:ext>
                </a:extLst>
              </a:tr>
              <a:tr h="340675">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7</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b="1" dirty="0" err="1">
                          <a:effectLst/>
                          <a:latin typeface="Times New Roman" panose="02020603050405020304" pitchFamily="18" charset="0"/>
                          <a:cs typeface="Times New Roman" panose="02020603050405020304" pitchFamily="18" charset="0"/>
                        </a:rPr>
                        <a:t>t</a:t>
                      </a:r>
                      <a:r>
                        <a:rPr lang="en-US" sz="1800" dirty="0" err="1">
                          <a:effectLst/>
                          <a:latin typeface="Times New Roman" panose="02020603050405020304" pitchFamily="18" charset="0"/>
                          <a:cs typeface="Times New Roman" panose="02020603050405020304" pitchFamily="18" charset="0"/>
                        </a:rPr>
                        <a:t>ēnei</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tūru</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‘this chair’</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46241424"/>
                  </a:ext>
                </a:extLst>
              </a:tr>
              <a:tr h="340675">
                <a:tc>
                  <a:txBody>
                    <a:bodyPr/>
                    <a:lstStyle/>
                    <a:p>
                      <a:pPr>
                        <a:lnSpc>
                          <a:spcPct val="115000"/>
                        </a:lnSpc>
                      </a:pPr>
                      <a:r>
                        <a:rPr lang="en-US" sz="1800">
                          <a:solidFill>
                            <a:srgbClr val="000000"/>
                          </a:solidFill>
                          <a:effectLst/>
                          <a:latin typeface="Times New Roman" panose="02020603050405020304" pitchFamily="18" charset="0"/>
                          <a:cs typeface="Times New Roman" panose="02020603050405020304" pitchFamily="18" charset="0"/>
                        </a:rPr>
                        <a:t>8</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err="1">
                          <a:solidFill>
                            <a:srgbClr val="000000"/>
                          </a:solidFill>
                          <a:effectLst/>
                          <a:latin typeface="Times New Roman" panose="02020603050405020304" pitchFamily="18" charset="0"/>
                          <a:cs typeface="Times New Roman" panose="02020603050405020304" pitchFamily="18" charset="0"/>
                        </a:rPr>
                        <a:t>ēnei</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tūru</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‘these chair</a:t>
                      </a:r>
                      <a:r>
                        <a:rPr lang="en-US" sz="1800" b="1" dirty="0">
                          <a:solidFill>
                            <a:srgbClr val="000000"/>
                          </a:solidFill>
                          <a:effectLst/>
                          <a:latin typeface="Times New Roman" panose="02020603050405020304" pitchFamily="18" charset="0"/>
                          <a:cs typeface="Times New Roman" panose="02020603050405020304" pitchFamily="18" charset="0"/>
                        </a:rPr>
                        <a:t>s</a:t>
                      </a:r>
                      <a:r>
                        <a:rPr lang="en-US" sz="1800" dirty="0">
                          <a:solidFill>
                            <a:srgbClr val="000000"/>
                          </a:solidFill>
                          <a:effectLst/>
                          <a:latin typeface="Times New Roman" panose="02020603050405020304" pitchFamily="18" charset="0"/>
                          <a:cs typeface="Times New Roman" panose="02020603050405020304" pitchFamily="18" charset="0"/>
                        </a:rPr>
                        <a:t>’</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41009436"/>
                  </a:ext>
                </a:extLst>
              </a:tr>
              <a:tr h="340675">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18</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b="1" dirty="0" err="1">
                          <a:solidFill>
                            <a:srgbClr val="000000"/>
                          </a:solidFill>
                          <a:effectLst/>
                          <a:latin typeface="Times New Roman" panose="02020603050405020304" pitchFamily="18" charset="0"/>
                          <a:cs typeface="Times New Roman" panose="02020603050405020304" pitchFamily="18" charset="0"/>
                        </a:rPr>
                        <a:t>t</a:t>
                      </a:r>
                      <a:r>
                        <a:rPr lang="en-US" sz="1800" dirty="0" err="1">
                          <a:solidFill>
                            <a:srgbClr val="000000"/>
                          </a:solidFill>
                          <a:effectLst/>
                          <a:latin typeface="Times New Roman" panose="02020603050405020304" pitchFamily="18" charset="0"/>
                          <a:cs typeface="Times New Roman" panose="02020603050405020304" pitchFamily="18" charset="0"/>
                        </a:rPr>
                        <a:t>ēnei</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waea</a:t>
                      </a:r>
                      <a:r>
                        <a:rPr lang="en-US" sz="1800" dirty="0">
                          <a:solidFill>
                            <a:srgbClr val="000000"/>
                          </a:solidFill>
                          <a:effectLst/>
                          <a:latin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cs typeface="Times New Roman" panose="02020603050405020304" pitchFamily="18" charset="0"/>
                        </a:rPr>
                        <a:t>pūkoro</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solidFill>
                            <a:srgbClr val="000000"/>
                          </a:solidFill>
                          <a:effectLst/>
                          <a:latin typeface="Times New Roman" panose="02020603050405020304" pitchFamily="18" charset="0"/>
                          <a:cs typeface="Times New Roman" panose="02020603050405020304" pitchFamily="18" charset="0"/>
                        </a:rPr>
                        <a:t>‘this phone’</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65202716"/>
                  </a:ext>
                </a:extLst>
              </a:tr>
              <a:tr h="340675">
                <a:tc>
                  <a:txBody>
                    <a:bodyPr/>
                    <a:lstStyle/>
                    <a:p>
                      <a:pPr>
                        <a:lnSpc>
                          <a:spcPct val="115000"/>
                        </a:lnSpc>
                      </a:pPr>
                      <a:r>
                        <a:rPr lang="en-US" sz="1800">
                          <a:effectLst/>
                          <a:latin typeface="Times New Roman" panose="02020603050405020304" pitchFamily="18" charset="0"/>
                          <a:cs typeface="Times New Roman" panose="02020603050405020304" pitchFamily="18" charset="0"/>
                        </a:rPr>
                        <a:t>19</a:t>
                      </a:r>
                      <a:endParaRPr lang="en-NZ"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err="1">
                          <a:effectLst/>
                          <a:latin typeface="Times New Roman" panose="02020603050405020304" pitchFamily="18" charset="0"/>
                          <a:cs typeface="Times New Roman" panose="02020603050405020304" pitchFamily="18" charset="0"/>
                        </a:rPr>
                        <a:t>ēnei</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waea</a:t>
                      </a:r>
                      <a:r>
                        <a:rPr lang="en-US" sz="1800" dirty="0">
                          <a:effectLst/>
                          <a:latin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cs typeface="Times New Roman" panose="02020603050405020304" pitchFamily="18" charset="0"/>
                        </a:rPr>
                        <a:t>pūkoro</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r>
                        <a:rPr lang="en-US" sz="1800" dirty="0">
                          <a:effectLst/>
                          <a:latin typeface="Times New Roman" panose="02020603050405020304" pitchFamily="18" charset="0"/>
                          <a:cs typeface="Times New Roman" panose="02020603050405020304" pitchFamily="18" charset="0"/>
                        </a:rPr>
                        <a:t>‘these phone</a:t>
                      </a:r>
                      <a:r>
                        <a:rPr lang="en-US" sz="1800" b="1" dirty="0">
                          <a:effectLst/>
                          <a:latin typeface="Times New Roman" panose="02020603050405020304" pitchFamily="18" charset="0"/>
                          <a:cs typeface="Times New Roman" panose="02020603050405020304" pitchFamily="18" charset="0"/>
                        </a:rPr>
                        <a:t>s</a:t>
                      </a:r>
                      <a:r>
                        <a:rPr lang="en-US" sz="1800" dirty="0">
                          <a:effectLst/>
                          <a:latin typeface="Times New Roman" panose="02020603050405020304" pitchFamily="18" charset="0"/>
                          <a:cs typeface="Times New Roman" panose="02020603050405020304" pitchFamily="18" charset="0"/>
                        </a:rPr>
                        <a:t>’</a:t>
                      </a:r>
                      <a:endParaRPr lang="en-N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52353416"/>
                  </a:ext>
                </a:extLst>
              </a:tr>
            </a:tbl>
          </a:graphicData>
        </a:graphic>
      </p:graphicFrame>
      <p:sp>
        <p:nvSpPr>
          <p:cNvPr id="4" name="Content Placeholder 3">
            <a:extLst>
              <a:ext uri="{FF2B5EF4-FFF2-40B4-BE49-F238E27FC236}">
                <a16:creationId xmlns:a16="http://schemas.microsoft.com/office/drawing/2014/main" id="{577AC834-35E9-9E40-43ED-DE93906A97F2}"/>
              </a:ext>
            </a:extLst>
          </p:cNvPr>
          <p:cNvSpPr>
            <a:spLocks noGrp="1"/>
          </p:cNvSpPr>
          <p:nvPr>
            <p:ph idx="1"/>
          </p:nvPr>
        </p:nvSpPr>
        <p:spPr>
          <a:xfrm>
            <a:off x="5688866" y="2276583"/>
            <a:ext cx="5034551" cy="4327417"/>
          </a:xfrm>
        </p:spPr>
        <p:txBody>
          <a:bodyPr>
            <a:normAutofit/>
          </a:bodyPr>
          <a:lstStyle/>
          <a:p>
            <a:r>
              <a:rPr lang="mi-NZ" sz="2400" dirty="0" err="1"/>
              <a:t>Prefixes</a:t>
            </a:r>
            <a:r>
              <a:rPr lang="mi-NZ" sz="2400" dirty="0"/>
              <a:t> &amp; </a:t>
            </a:r>
            <a:r>
              <a:rPr lang="mi-NZ" sz="2400" dirty="0" err="1"/>
              <a:t>Suffixes</a:t>
            </a:r>
            <a:endParaRPr lang="mi-NZ" sz="2400" dirty="0"/>
          </a:p>
          <a:p>
            <a:r>
              <a:rPr lang="mi-NZ" sz="2400" i="1" dirty="0"/>
              <a:t>t-ēnei, ēnei </a:t>
            </a:r>
            <a:r>
              <a:rPr lang="mi-NZ" sz="2400" dirty="0"/>
              <a:t>| </a:t>
            </a:r>
            <a:r>
              <a:rPr lang="mi-NZ" sz="2400" i="1" dirty="0" err="1"/>
              <a:t>hat</a:t>
            </a:r>
            <a:r>
              <a:rPr lang="mi-NZ" sz="2400" i="1" dirty="0"/>
              <a:t>, </a:t>
            </a:r>
            <a:r>
              <a:rPr lang="mi-NZ" sz="2400" i="1" dirty="0" err="1"/>
              <a:t>hat</a:t>
            </a:r>
            <a:r>
              <a:rPr lang="mi-NZ" sz="2400" i="1" dirty="0"/>
              <a:t>-s</a:t>
            </a:r>
          </a:p>
          <a:p>
            <a:endParaRPr lang="mi-NZ" sz="2400" dirty="0"/>
          </a:p>
          <a:p>
            <a:endParaRPr lang="mi-NZ" sz="2400" dirty="0"/>
          </a:p>
          <a:p>
            <a:endParaRPr lang="mi-NZ" sz="2400" dirty="0"/>
          </a:p>
          <a:p>
            <a:r>
              <a:rPr lang="mi-NZ" sz="2400" cap="small" dirty="0" err="1">
                <a:latin typeface="Times New Roman" panose="02020603050405020304" pitchFamily="18" charset="0"/>
                <a:cs typeface="Times New Roman" panose="02020603050405020304" pitchFamily="18" charset="0"/>
              </a:rPr>
              <a:t>Number</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as</a:t>
            </a:r>
            <a:r>
              <a:rPr lang="mi-NZ" sz="2400" dirty="0">
                <a:latin typeface="Times New Roman" panose="02020603050405020304" pitchFamily="18" charset="0"/>
                <a:cs typeface="Times New Roman" panose="02020603050405020304" pitchFamily="18" charset="0"/>
              </a:rPr>
              <a:t> a </a:t>
            </a:r>
            <a:r>
              <a:rPr lang="mi-NZ" sz="2400" dirty="0" err="1">
                <a:latin typeface="Times New Roman" panose="02020603050405020304" pitchFamily="18" charset="0"/>
                <a:cs typeface="Times New Roman" panose="02020603050405020304" pitchFamily="18" charset="0"/>
              </a:rPr>
              <a:t>function</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of</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nominal</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modifiers</a:t>
            </a:r>
            <a:endParaRPr lang="mi-NZ" sz="2400" dirty="0">
              <a:latin typeface="Times New Roman" panose="02020603050405020304" pitchFamily="18" charset="0"/>
              <a:cs typeface="Times New Roman" panose="02020603050405020304" pitchFamily="18" charset="0"/>
            </a:endParaRPr>
          </a:p>
          <a:p>
            <a:r>
              <a:rPr lang="mi-NZ" sz="2400" dirty="0"/>
              <a:t>‘</a:t>
            </a:r>
            <a:r>
              <a:rPr lang="mi-NZ" sz="2400" dirty="0" err="1"/>
              <a:t>nothing</a:t>
            </a:r>
            <a:r>
              <a:rPr lang="mi-NZ" sz="2400" dirty="0"/>
              <a:t>’ </a:t>
            </a:r>
            <a:r>
              <a:rPr lang="mi-NZ" sz="2400" dirty="0" err="1"/>
              <a:t>as</a:t>
            </a:r>
            <a:r>
              <a:rPr lang="mi-NZ" sz="2400" dirty="0"/>
              <a:t> </a:t>
            </a:r>
            <a:r>
              <a:rPr lang="mi-NZ" sz="2400" dirty="0" err="1"/>
              <a:t>meaningful</a:t>
            </a:r>
            <a:endParaRPr lang="mi-NZ" sz="2400" dirty="0"/>
          </a:p>
          <a:p>
            <a:pPr lvl="1"/>
            <a:endParaRPr lang="en-NZ" sz="2000" dirty="0"/>
          </a:p>
        </p:txBody>
      </p:sp>
      <p:graphicFrame>
        <p:nvGraphicFramePr>
          <p:cNvPr id="3" name="Table 2">
            <a:extLst>
              <a:ext uri="{FF2B5EF4-FFF2-40B4-BE49-F238E27FC236}">
                <a16:creationId xmlns:a16="http://schemas.microsoft.com/office/drawing/2014/main" id="{C336F65E-752D-02A0-CC9D-832FD3CC07C7}"/>
              </a:ext>
            </a:extLst>
          </p:cNvPr>
          <p:cNvGraphicFramePr>
            <a:graphicFrameLocks noGrp="1"/>
          </p:cNvGraphicFramePr>
          <p:nvPr>
            <p:extLst>
              <p:ext uri="{D42A27DB-BD31-4B8C-83A1-F6EECF244321}">
                <p14:modId xmlns:p14="http://schemas.microsoft.com/office/powerpoint/2010/main" val="3912303354"/>
              </p:ext>
            </p:extLst>
          </p:nvPr>
        </p:nvGraphicFramePr>
        <p:xfrm>
          <a:off x="5854027" y="3429000"/>
          <a:ext cx="4180841" cy="1371600"/>
        </p:xfrm>
        <a:graphic>
          <a:graphicData uri="http://schemas.openxmlformats.org/drawingml/2006/table">
            <a:tbl>
              <a:tblPr firstRow="1" bandRow="1">
                <a:tableStyleId>{5C22544A-7EE6-4342-B048-85BDC9FD1C3A}</a:tableStyleId>
              </a:tblPr>
              <a:tblGrid>
                <a:gridCol w="1489393">
                  <a:extLst>
                    <a:ext uri="{9D8B030D-6E8A-4147-A177-3AD203B41FA5}">
                      <a16:colId xmlns:a16="http://schemas.microsoft.com/office/drawing/2014/main" val="1472718714"/>
                    </a:ext>
                  </a:extLst>
                </a:gridCol>
                <a:gridCol w="1211580">
                  <a:extLst>
                    <a:ext uri="{9D8B030D-6E8A-4147-A177-3AD203B41FA5}">
                      <a16:colId xmlns:a16="http://schemas.microsoft.com/office/drawing/2014/main" val="1292948904"/>
                    </a:ext>
                  </a:extLst>
                </a:gridCol>
                <a:gridCol w="1479868">
                  <a:extLst>
                    <a:ext uri="{9D8B030D-6E8A-4147-A177-3AD203B41FA5}">
                      <a16:colId xmlns:a16="http://schemas.microsoft.com/office/drawing/2014/main" val="4057664565"/>
                    </a:ext>
                  </a:extLst>
                </a:gridCol>
              </a:tblGrid>
              <a:tr h="370840">
                <a:tc>
                  <a:txBody>
                    <a:bodyPr/>
                    <a:lstStyle/>
                    <a:p>
                      <a:endParaRPr lang="en-NZ" sz="2400" dirty="0"/>
                    </a:p>
                  </a:txBody>
                  <a:tcPr/>
                </a:tc>
                <a:tc>
                  <a:txBody>
                    <a:bodyPr/>
                    <a:lstStyle/>
                    <a:p>
                      <a:r>
                        <a:rPr lang="mi-NZ" sz="2400" dirty="0"/>
                        <a:t>Māori</a:t>
                      </a:r>
                      <a:endParaRPr lang="en-NZ" sz="2400" dirty="0"/>
                    </a:p>
                  </a:txBody>
                  <a:tcPr/>
                </a:tc>
                <a:tc>
                  <a:txBody>
                    <a:bodyPr/>
                    <a:lstStyle/>
                    <a:p>
                      <a:r>
                        <a:rPr lang="mi-NZ" sz="2400" dirty="0" err="1"/>
                        <a:t>English</a:t>
                      </a:r>
                      <a:endParaRPr lang="en-NZ" sz="2400" dirty="0"/>
                    </a:p>
                  </a:txBody>
                  <a:tcPr/>
                </a:tc>
                <a:extLst>
                  <a:ext uri="{0D108BD9-81ED-4DB2-BD59-A6C34878D82A}">
                    <a16:rowId xmlns:a16="http://schemas.microsoft.com/office/drawing/2014/main" val="1401150902"/>
                  </a:ext>
                </a:extLst>
              </a:tr>
              <a:tr h="370840">
                <a:tc>
                  <a:txBody>
                    <a:bodyPr/>
                    <a:lstStyle/>
                    <a:p>
                      <a:r>
                        <a:rPr lang="mi-NZ" sz="2400" dirty="0" err="1"/>
                        <a:t>Singular</a:t>
                      </a:r>
                      <a:endParaRPr lang="en-NZ" sz="2400" dirty="0"/>
                    </a:p>
                  </a:txBody>
                  <a:tcPr/>
                </a:tc>
                <a:tc>
                  <a:txBody>
                    <a:bodyPr/>
                    <a:lstStyle/>
                    <a:p>
                      <a:pPr algn="ctr"/>
                      <a:r>
                        <a:rPr lang="mi-NZ" sz="2400" i="1" dirty="0"/>
                        <a:t>t-</a:t>
                      </a:r>
                      <a:endParaRPr lang="en-NZ" sz="2400" i="1" dirty="0"/>
                    </a:p>
                  </a:txBody>
                  <a:tcPr/>
                </a:tc>
                <a:tc>
                  <a:txBody>
                    <a:bodyPr/>
                    <a:lstStyle/>
                    <a:p>
                      <a:pPr algn="ctr"/>
                      <a:r>
                        <a:rPr lang="mi-NZ" sz="2400" i="1" dirty="0"/>
                        <a:t>-</a:t>
                      </a:r>
                      <a:r>
                        <a:rPr lang="en-NZ" sz="2400" i="1" dirty="0">
                          <a:latin typeface="Times New Roman" panose="02020603050405020304" pitchFamily="18" charset="0"/>
                          <a:cs typeface="Times New Roman" panose="02020603050405020304" pitchFamily="18" charset="0"/>
                        </a:rPr>
                        <a:t>Ø</a:t>
                      </a:r>
                      <a:endParaRPr lang="en-NZ" sz="2400" i="1" dirty="0"/>
                    </a:p>
                  </a:txBody>
                  <a:tcPr/>
                </a:tc>
                <a:extLst>
                  <a:ext uri="{0D108BD9-81ED-4DB2-BD59-A6C34878D82A}">
                    <a16:rowId xmlns:a16="http://schemas.microsoft.com/office/drawing/2014/main" val="4229140885"/>
                  </a:ext>
                </a:extLst>
              </a:tr>
              <a:tr h="370840">
                <a:tc>
                  <a:txBody>
                    <a:bodyPr/>
                    <a:lstStyle/>
                    <a:p>
                      <a:r>
                        <a:rPr lang="mi-NZ" sz="2400" dirty="0" err="1"/>
                        <a:t>Plural</a:t>
                      </a:r>
                      <a:endParaRPr lang="en-NZ" sz="2400" dirty="0"/>
                    </a:p>
                  </a:txBody>
                  <a:tcPr/>
                </a:tc>
                <a:tc>
                  <a:txBody>
                    <a:bodyPr/>
                    <a:lstStyle/>
                    <a:p>
                      <a:pPr algn="ctr"/>
                      <a:r>
                        <a:rPr lang="en-NZ" sz="2400" i="1" dirty="0">
                          <a:latin typeface="Times New Roman" panose="02020603050405020304" pitchFamily="18" charset="0"/>
                          <a:cs typeface="Times New Roman" panose="02020603050405020304" pitchFamily="18" charset="0"/>
                        </a:rPr>
                        <a:t>Ø-</a:t>
                      </a:r>
                      <a:endParaRPr lang="en-NZ" sz="2400" i="1" dirty="0"/>
                    </a:p>
                  </a:txBody>
                  <a:tcPr/>
                </a:tc>
                <a:tc>
                  <a:txBody>
                    <a:bodyPr/>
                    <a:lstStyle/>
                    <a:p>
                      <a:pPr algn="ctr"/>
                      <a:r>
                        <a:rPr lang="mi-NZ" sz="2400" i="1" dirty="0"/>
                        <a:t>-s</a:t>
                      </a:r>
                      <a:endParaRPr lang="en-NZ" sz="2400" i="1" dirty="0"/>
                    </a:p>
                  </a:txBody>
                  <a:tcPr/>
                </a:tc>
                <a:extLst>
                  <a:ext uri="{0D108BD9-81ED-4DB2-BD59-A6C34878D82A}">
                    <a16:rowId xmlns:a16="http://schemas.microsoft.com/office/drawing/2014/main" val="469607256"/>
                  </a:ext>
                </a:extLst>
              </a:tr>
            </a:tbl>
          </a:graphicData>
        </a:graphic>
      </p:graphicFrame>
    </p:spTree>
    <p:extLst>
      <p:ext uri="{BB962C8B-B14F-4D97-AF65-F5344CB8AC3E}">
        <p14:creationId xmlns:p14="http://schemas.microsoft.com/office/powerpoint/2010/main" val="4038824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C5DDB-8829-B85F-B4F5-12E6ED117276}"/>
              </a:ext>
            </a:extLst>
          </p:cNvPr>
          <p:cNvSpPr>
            <a:spLocks noGrp="1"/>
          </p:cNvSpPr>
          <p:nvPr>
            <p:ph type="title"/>
          </p:nvPr>
        </p:nvSpPr>
        <p:spPr>
          <a:xfrm>
            <a:off x="685800" y="365760"/>
            <a:ext cx="10268712" cy="1325562"/>
          </a:xfrm>
        </p:spPr>
        <p:txBody>
          <a:bodyPr/>
          <a:lstStyle/>
          <a:p>
            <a:r>
              <a:rPr lang="mi-NZ" dirty="0" err="1"/>
              <a:t>Reduplication</a:t>
            </a:r>
            <a:r>
              <a:rPr lang="mi-NZ" dirty="0"/>
              <a:t> (</a:t>
            </a:r>
            <a:r>
              <a:rPr lang="mi-NZ" dirty="0" err="1"/>
              <a:t>Keegan</a:t>
            </a:r>
            <a:r>
              <a:rPr lang="mi-NZ" dirty="0"/>
              <a:t> 1996)</a:t>
            </a:r>
            <a:endParaRPr lang="en-NZ" dirty="0"/>
          </a:p>
        </p:txBody>
      </p:sp>
      <p:graphicFrame>
        <p:nvGraphicFramePr>
          <p:cNvPr id="4" name="Content Placeholder 3">
            <a:extLst>
              <a:ext uri="{FF2B5EF4-FFF2-40B4-BE49-F238E27FC236}">
                <a16:creationId xmlns:a16="http://schemas.microsoft.com/office/drawing/2014/main" id="{CED70CE5-EB70-082E-35A7-EB9531B20203}"/>
              </a:ext>
            </a:extLst>
          </p:cNvPr>
          <p:cNvGraphicFramePr>
            <a:graphicFrameLocks noGrp="1"/>
          </p:cNvGraphicFramePr>
          <p:nvPr>
            <p:ph sz="half" idx="1"/>
            <p:extLst>
              <p:ext uri="{D42A27DB-BD31-4B8C-83A1-F6EECF244321}">
                <p14:modId xmlns:p14="http://schemas.microsoft.com/office/powerpoint/2010/main" val="35545965"/>
              </p:ext>
            </p:extLst>
          </p:nvPr>
        </p:nvGraphicFramePr>
        <p:xfrm>
          <a:off x="807491" y="2077341"/>
          <a:ext cx="10025329" cy="2250507"/>
        </p:xfrm>
        <a:graphic>
          <a:graphicData uri="http://schemas.openxmlformats.org/drawingml/2006/table">
            <a:tbl>
              <a:tblPr firstRow="1" firstCol="1" bandRow="1">
                <a:tableStyleId>{BC89EF96-8CEA-46FF-86C4-4CE0E7609802}</a:tableStyleId>
              </a:tblPr>
              <a:tblGrid>
                <a:gridCol w="1285253">
                  <a:extLst>
                    <a:ext uri="{9D8B030D-6E8A-4147-A177-3AD203B41FA5}">
                      <a16:colId xmlns:a16="http://schemas.microsoft.com/office/drawing/2014/main" val="3666378880"/>
                    </a:ext>
                  </a:extLst>
                </a:gridCol>
                <a:gridCol w="1815338">
                  <a:extLst>
                    <a:ext uri="{9D8B030D-6E8A-4147-A177-3AD203B41FA5}">
                      <a16:colId xmlns:a16="http://schemas.microsoft.com/office/drawing/2014/main" val="2449053924"/>
                    </a:ext>
                  </a:extLst>
                </a:gridCol>
                <a:gridCol w="1801050">
                  <a:extLst>
                    <a:ext uri="{9D8B030D-6E8A-4147-A177-3AD203B41FA5}">
                      <a16:colId xmlns:a16="http://schemas.microsoft.com/office/drawing/2014/main" val="92192649"/>
                    </a:ext>
                  </a:extLst>
                </a:gridCol>
                <a:gridCol w="5123688">
                  <a:extLst>
                    <a:ext uri="{9D8B030D-6E8A-4147-A177-3AD203B41FA5}">
                      <a16:colId xmlns:a16="http://schemas.microsoft.com/office/drawing/2014/main" val="3535091182"/>
                    </a:ext>
                  </a:extLst>
                </a:gridCol>
              </a:tblGrid>
              <a:tr h="161180">
                <a:tc>
                  <a:txBody>
                    <a:bodyPr/>
                    <a:lstStyle/>
                    <a:p>
                      <a:pPr>
                        <a:lnSpc>
                          <a:spcPct val="115000"/>
                        </a:lnSpc>
                        <a:tabLst>
                          <a:tab pos="215900" algn="l"/>
                        </a:tabLst>
                      </a:pPr>
                      <a:r>
                        <a:rPr lang="en-US" sz="2000" b="0">
                          <a:effectLst/>
                        </a:rPr>
                        <a:t>Simplex</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Gloss</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Reduplicated </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Gloss</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12971013"/>
                  </a:ext>
                </a:extLst>
              </a:tr>
              <a:tr h="161180">
                <a:tc>
                  <a:txBody>
                    <a:bodyPr/>
                    <a:lstStyle/>
                    <a:p>
                      <a:pPr>
                        <a:lnSpc>
                          <a:spcPct val="115000"/>
                        </a:lnSpc>
                        <a:tabLst>
                          <a:tab pos="215900" algn="l"/>
                        </a:tabLst>
                      </a:pPr>
                      <a:r>
                        <a:rPr lang="en-US" sz="2000" b="0">
                          <a:effectLst/>
                        </a:rPr>
                        <a:t>hopu</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‘catch’</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hopuhopu</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‘catch one after another’</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3494647512"/>
                  </a:ext>
                </a:extLst>
              </a:tr>
              <a:tr h="161180">
                <a:tc>
                  <a:txBody>
                    <a:bodyPr/>
                    <a:lstStyle/>
                    <a:p>
                      <a:pPr>
                        <a:lnSpc>
                          <a:spcPct val="115000"/>
                        </a:lnSpc>
                        <a:tabLst>
                          <a:tab pos="215900" algn="l"/>
                        </a:tabLst>
                      </a:pPr>
                      <a:r>
                        <a:rPr lang="en-US" sz="2000" b="0">
                          <a:effectLst/>
                        </a:rPr>
                        <a:t>pātai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‘question’</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mi-NZ" sz="2000" b="0">
                          <a:effectLst/>
                        </a:rPr>
                        <a:t>pātaitai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‘question frequently’</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83010048"/>
                  </a:ext>
                </a:extLst>
              </a:tr>
              <a:tr h="161180">
                <a:tc>
                  <a:txBody>
                    <a:bodyPr/>
                    <a:lstStyle/>
                    <a:p>
                      <a:pPr>
                        <a:lnSpc>
                          <a:spcPct val="115000"/>
                        </a:lnSpc>
                        <a:tabLst>
                          <a:tab pos="215900" algn="l"/>
                        </a:tabLst>
                      </a:pPr>
                      <a:r>
                        <a:rPr lang="en-US" sz="2000" b="0">
                          <a:effectLst/>
                        </a:rPr>
                        <a:t>pātuki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‘strike, knock’</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pātukituki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‘strike or knock repeatedly’</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056001305"/>
                  </a:ext>
                </a:extLst>
              </a:tr>
              <a:tr h="161180">
                <a:tc>
                  <a:txBody>
                    <a:bodyPr/>
                    <a:lstStyle/>
                    <a:p>
                      <a:pPr>
                        <a:lnSpc>
                          <a:spcPct val="115000"/>
                        </a:lnSpc>
                        <a:tabLst>
                          <a:tab pos="215900" algn="l"/>
                        </a:tabLst>
                      </a:pPr>
                      <a:r>
                        <a:rPr lang="en-US" sz="2000" b="0">
                          <a:effectLst/>
                        </a:rPr>
                        <a:t>takahuri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‘roll, turn’</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err="1">
                          <a:effectLst/>
                        </a:rPr>
                        <a:t>takahurihuri</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‘keep on turning round, roll over and over’</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671692548"/>
                  </a:ext>
                </a:extLst>
              </a:tr>
              <a:tr h="161180">
                <a:tc>
                  <a:txBody>
                    <a:bodyPr/>
                    <a:lstStyle/>
                    <a:p>
                      <a:pPr>
                        <a:lnSpc>
                          <a:spcPct val="115000"/>
                        </a:lnSpc>
                        <a:tabLst>
                          <a:tab pos="215900" algn="l"/>
                        </a:tabLst>
                      </a:pPr>
                      <a:r>
                        <a:rPr lang="en-US" sz="2000" b="0">
                          <a:effectLst/>
                        </a:rPr>
                        <a:t>epa</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‘pelt’</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epaepa</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‘pelt continuously’</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3585658742"/>
                  </a:ext>
                </a:extLst>
              </a:tr>
              <a:tr h="161180">
                <a:tc>
                  <a:txBody>
                    <a:bodyPr/>
                    <a:lstStyle/>
                    <a:p>
                      <a:pPr>
                        <a:lnSpc>
                          <a:spcPct val="115000"/>
                        </a:lnSpc>
                        <a:tabLst>
                          <a:tab pos="215900" algn="l"/>
                        </a:tabLst>
                      </a:pPr>
                      <a:r>
                        <a:rPr lang="en-US" sz="2000" b="0">
                          <a:effectLst/>
                        </a:rPr>
                        <a:t>patō</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‘knock’</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patōtō</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‘knock repeatedly’</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576386545"/>
                  </a:ext>
                </a:extLst>
              </a:tr>
            </a:tbl>
          </a:graphicData>
        </a:graphic>
      </p:graphicFrame>
      <p:sp>
        <p:nvSpPr>
          <p:cNvPr id="5" name="Content Placeholder 4">
            <a:extLst>
              <a:ext uri="{FF2B5EF4-FFF2-40B4-BE49-F238E27FC236}">
                <a16:creationId xmlns:a16="http://schemas.microsoft.com/office/drawing/2014/main" id="{BE32BA6E-ADC0-E7BD-7914-32811A40E29D}"/>
              </a:ext>
            </a:extLst>
          </p:cNvPr>
          <p:cNvSpPr>
            <a:spLocks noGrp="1"/>
          </p:cNvSpPr>
          <p:nvPr>
            <p:ph sz="half" idx="2"/>
          </p:nvPr>
        </p:nvSpPr>
        <p:spPr>
          <a:xfrm>
            <a:off x="849718" y="4780659"/>
            <a:ext cx="3319511" cy="1101981"/>
          </a:xfrm>
        </p:spPr>
        <p:txBody>
          <a:bodyPr>
            <a:normAutofit/>
          </a:bodyPr>
          <a:lstStyle/>
          <a:p>
            <a:pPr marL="0" indent="0" algn="ctr" rtl="1">
              <a:buNone/>
            </a:pPr>
            <a:r>
              <a:rPr lang="mi-NZ" sz="2800" dirty="0" err="1">
                <a:latin typeface="Times New Roman" panose="02020603050405020304" pitchFamily="18" charset="0"/>
                <a:cs typeface="Times New Roman" panose="02020603050405020304" pitchFamily="18" charset="0"/>
              </a:rPr>
              <a:t>Function</a:t>
            </a:r>
            <a:endParaRPr lang="mi-NZ" sz="2800" dirty="0">
              <a:latin typeface="Times New Roman" panose="02020603050405020304" pitchFamily="18" charset="0"/>
              <a:cs typeface="Times New Roman" panose="02020603050405020304" pitchFamily="18" charset="0"/>
            </a:endParaRPr>
          </a:p>
          <a:p>
            <a:pPr lvl="1" indent="0" algn="ctr" rtl="1">
              <a:buNone/>
            </a:pPr>
            <a:r>
              <a:rPr lang="mi-NZ" sz="2400" dirty="0" err="1">
                <a:latin typeface="Times New Roman" panose="02020603050405020304" pitchFamily="18" charset="0"/>
                <a:cs typeface="Times New Roman" panose="02020603050405020304" pitchFamily="18" charset="0"/>
              </a:rPr>
              <a:t>repetition</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of</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an</a:t>
            </a:r>
            <a:r>
              <a:rPr lang="mi-NZ" sz="2400" dirty="0">
                <a:latin typeface="Times New Roman" panose="02020603050405020304" pitchFamily="18" charset="0"/>
                <a:cs typeface="Times New Roman" panose="02020603050405020304" pitchFamily="18" charset="0"/>
              </a:rPr>
              <a:t> </a:t>
            </a:r>
            <a:r>
              <a:rPr lang="mi-NZ" sz="2400" dirty="0" err="1">
                <a:latin typeface="Times New Roman" panose="02020603050405020304" pitchFamily="18" charset="0"/>
                <a:cs typeface="Times New Roman" panose="02020603050405020304" pitchFamily="18" charset="0"/>
              </a:rPr>
              <a:t>action</a:t>
            </a:r>
            <a:endParaRPr lang="mi-NZ" sz="2400" dirty="0">
              <a:latin typeface="Times New Roman" panose="02020603050405020304" pitchFamily="18" charset="0"/>
              <a:cs typeface="Times New Roman" panose="02020603050405020304" pitchFamily="18" charset="0"/>
            </a:endParaRPr>
          </a:p>
          <a:p>
            <a:pPr lvl="1" indent="0" algn="ctr" rtl="1">
              <a:buNone/>
            </a:pPr>
            <a:endParaRPr lang="en-NZ" sz="2400" dirty="0">
              <a:latin typeface="Times New Roman" panose="02020603050405020304" pitchFamily="18" charset="0"/>
              <a:cs typeface="Times New Roman" panose="02020603050405020304" pitchFamily="18" charset="0"/>
            </a:endParaRPr>
          </a:p>
        </p:txBody>
      </p:sp>
      <p:sp>
        <p:nvSpPr>
          <p:cNvPr id="6" name="Content Placeholder 4">
            <a:extLst>
              <a:ext uri="{FF2B5EF4-FFF2-40B4-BE49-F238E27FC236}">
                <a16:creationId xmlns:a16="http://schemas.microsoft.com/office/drawing/2014/main" id="{56E9E72B-D802-A635-1F9F-BE250F6DE5FD}"/>
              </a:ext>
            </a:extLst>
          </p:cNvPr>
          <p:cNvSpPr txBox="1">
            <a:spLocks/>
          </p:cNvSpPr>
          <p:nvPr/>
        </p:nvSpPr>
        <p:spPr>
          <a:xfrm>
            <a:off x="5157393" y="4780659"/>
            <a:ext cx="5181600" cy="17115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mi-NZ" dirty="0" err="1">
                <a:latin typeface="Times New Roman" panose="02020603050405020304" pitchFamily="18" charset="0"/>
                <a:cs typeface="Times New Roman" panose="02020603050405020304" pitchFamily="18" charset="0"/>
              </a:rPr>
              <a:t>Forms</a:t>
            </a:r>
            <a:endParaRPr lang="mi-NZ" dirty="0">
              <a:latin typeface="Times New Roman" panose="02020603050405020304" pitchFamily="18" charset="0"/>
              <a:cs typeface="Times New Roman" panose="02020603050405020304" pitchFamily="18" charset="0"/>
            </a:endParaRPr>
          </a:p>
          <a:p>
            <a:pPr marL="0" indent="0" algn="ctr">
              <a:buNone/>
            </a:pPr>
            <a:r>
              <a:rPr lang="en-NZ" dirty="0">
                <a:latin typeface="Times New Roman" panose="02020603050405020304" pitchFamily="18" charset="0"/>
                <a:cs typeface="Times New Roman" panose="02020603050405020304" pitchFamily="18" charset="0"/>
              </a:rPr>
              <a:t>complete: </a:t>
            </a:r>
            <a:r>
              <a:rPr lang="en-NZ" i="1" dirty="0" err="1">
                <a:latin typeface="Times New Roman" panose="02020603050405020304" pitchFamily="18" charset="0"/>
                <a:cs typeface="Times New Roman" panose="02020603050405020304" pitchFamily="18" charset="0"/>
              </a:rPr>
              <a:t>hopu</a:t>
            </a:r>
            <a:r>
              <a:rPr lang="en-NZ" i="1" dirty="0">
                <a:latin typeface="Times New Roman" panose="02020603050405020304" pitchFamily="18" charset="0"/>
                <a:cs typeface="Times New Roman" panose="02020603050405020304" pitchFamily="18" charset="0"/>
              </a:rPr>
              <a:t> → </a:t>
            </a:r>
            <a:r>
              <a:rPr lang="en-NZ" i="1" dirty="0" err="1">
                <a:latin typeface="Times New Roman" panose="02020603050405020304" pitchFamily="18" charset="0"/>
                <a:cs typeface="Times New Roman" panose="02020603050405020304" pitchFamily="18" charset="0"/>
              </a:rPr>
              <a:t>hopu~hopu</a:t>
            </a:r>
            <a:endParaRPr lang="en-NZ" i="1" dirty="0">
              <a:latin typeface="Times New Roman" panose="02020603050405020304" pitchFamily="18" charset="0"/>
              <a:cs typeface="Times New Roman" panose="02020603050405020304" pitchFamily="18" charset="0"/>
            </a:endParaRPr>
          </a:p>
          <a:p>
            <a:pPr marL="0" indent="0" algn="ctr">
              <a:buNone/>
            </a:pPr>
            <a:r>
              <a:rPr lang="en-NZ" dirty="0">
                <a:latin typeface="Times New Roman" panose="02020603050405020304" pitchFamily="18" charset="0"/>
                <a:cs typeface="Times New Roman" panose="02020603050405020304" pitchFamily="18" charset="0"/>
              </a:rPr>
              <a:t>partial: </a:t>
            </a:r>
            <a:r>
              <a:rPr lang="en-NZ" i="1" dirty="0" err="1">
                <a:latin typeface="Times New Roman" panose="02020603050405020304" pitchFamily="18" charset="0"/>
                <a:cs typeface="Times New Roman" panose="02020603050405020304" pitchFamily="18" charset="0"/>
              </a:rPr>
              <a:t>pātai</a:t>
            </a:r>
            <a:r>
              <a:rPr lang="en-NZ" i="1" dirty="0">
                <a:latin typeface="Times New Roman" panose="02020603050405020304" pitchFamily="18" charset="0"/>
                <a:cs typeface="Times New Roman" panose="02020603050405020304" pitchFamily="18" charset="0"/>
              </a:rPr>
              <a:t> → </a:t>
            </a:r>
            <a:r>
              <a:rPr lang="en-NZ" i="1" dirty="0" err="1">
                <a:latin typeface="Times New Roman" panose="02020603050405020304" pitchFamily="18" charset="0"/>
                <a:cs typeface="Times New Roman" panose="02020603050405020304" pitchFamily="18" charset="0"/>
              </a:rPr>
              <a:t>pātai~tai</a:t>
            </a:r>
            <a:endParaRPr lang="en-NZ"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2427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C5DDB-8829-B85F-B4F5-12E6ED117276}"/>
              </a:ext>
            </a:extLst>
          </p:cNvPr>
          <p:cNvSpPr>
            <a:spLocks noGrp="1"/>
          </p:cNvSpPr>
          <p:nvPr>
            <p:ph type="title"/>
          </p:nvPr>
        </p:nvSpPr>
        <p:spPr>
          <a:xfrm>
            <a:off x="685800" y="365760"/>
            <a:ext cx="10268712" cy="1325562"/>
          </a:xfrm>
        </p:spPr>
        <p:txBody>
          <a:bodyPr/>
          <a:lstStyle/>
          <a:p>
            <a:r>
              <a:rPr lang="mi-NZ" dirty="0" err="1"/>
              <a:t>Reduplication</a:t>
            </a:r>
            <a:r>
              <a:rPr lang="mi-NZ" dirty="0"/>
              <a:t> (</a:t>
            </a:r>
            <a:r>
              <a:rPr lang="mi-NZ" dirty="0" err="1"/>
              <a:t>Keegan</a:t>
            </a:r>
            <a:r>
              <a:rPr lang="mi-NZ" dirty="0"/>
              <a:t> 1996)</a:t>
            </a:r>
            <a:endParaRPr lang="en-NZ" dirty="0"/>
          </a:p>
        </p:txBody>
      </p:sp>
      <p:graphicFrame>
        <p:nvGraphicFramePr>
          <p:cNvPr id="4" name="Content Placeholder 3">
            <a:extLst>
              <a:ext uri="{FF2B5EF4-FFF2-40B4-BE49-F238E27FC236}">
                <a16:creationId xmlns:a16="http://schemas.microsoft.com/office/drawing/2014/main" id="{CED70CE5-EB70-082E-35A7-EB9531B20203}"/>
              </a:ext>
            </a:extLst>
          </p:cNvPr>
          <p:cNvGraphicFramePr>
            <a:graphicFrameLocks noGrp="1"/>
          </p:cNvGraphicFramePr>
          <p:nvPr>
            <p:ph sz="half" idx="1"/>
          </p:nvPr>
        </p:nvGraphicFramePr>
        <p:xfrm>
          <a:off x="807491" y="2077341"/>
          <a:ext cx="10025329" cy="2250507"/>
        </p:xfrm>
        <a:graphic>
          <a:graphicData uri="http://schemas.openxmlformats.org/drawingml/2006/table">
            <a:tbl>
              <a:tblPr firstRow="1" firstCol="1" bandRow="1">
                <a:tableStyleId>{BC89EF96-8CEA-46FF-86C4-4CE0E7609802}</a:tableStyleId>
              </a:tblPr>
              <a:tblGrid>
                <a:gridCol w="1285253">
                  <a:extLst>
                    <a:ext uri="{9D8B030D-6E8A-4147-A177-3AD203B41FA5}">
                      <a16:colId xmlns:a16="http://schemas.microsoft.com/office/drawing/2014/main" val="3666378880"/>
                    </a:ext>
                  </a:extLst>
                </a:gridCol>
                <a:gridCol w="1815338">
                  <a:extLst>
                    <a:ext uri="{9D8B030D-6E8A-4147-A177-3AD203B41FA5}">
                      <a16:colId xmlns:a16="http://schemas.microsoft.com/office/drawing/2014/main" val="2449053924"/>
                    </a:ext>
                  </a:extLst>
                </a:gridCol>
                <a:gridCol w="1801050">
                  <a:extLst>
                    <a:ext uri="{9D8B030D-6E8A-4147-A177-3AD203B41FA5}">
                      <a16:colId xmlns:a16="http://schemas.microsoft.com/office/drawing/2014/main" val="92192649"/>
                    </a:ext>
                  </a:extLst>
                </a:gridCol>
                <a:gridCol w="5123688">
                  <a:extLst>
                    <a:ext uri="{9D8B030D-6E8A-4147-A177-3AD203B41FA5}">
                      <a16:colId xmlns:a16="http://schemas.microsoft.com/office/drawing/2014/main" val="3535091182"/>
                    </a:ext>
                  </a:extLst>
                </a:gridCol>
              </a:tblGrid>
              <a:tr h="161180">
                <a:tc>
                  <a:txBody>
                    <a:bodyPr/>
                    <a:lstStyle/>
                    <a:p>
                      <a:pPr>
                        <a:lnSpc>
                          <a:spcPct val="115000"/>
                        </a:lnSpc>
                        <a:tabLst>
                          <a:tab pos="215900" algn="l"/>
                        </a:tabLst>
                      </a:pPr>
                      <a:r>
                        <a:rPr lang="en-US" sz="2000" b="0">
                          <a:effectLst/>
                        </a:rPr>
                        <a:t>Simplex</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Gloss</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Reduplicated </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Gloss</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12971013"/>
                  </a:ext>
                </a:extLst>
              </a:tr>
              <a:tr h="161180">
                <a:tc>
                  <a:txBody>
                    <a:bodyPr/>
                    <a:lstStyle/>
                    <a:p>
                      <a:pPr>
                        <a:lnSpc>
                          <a:spcPct val="115000"/>
                        </a:lnSpc>
                        <a:tabLst>
                          <a:tab pos="215900" algn="l"/>
                        </a:tabLst>
                      </a:pPr>
                      <a:r>
                        <a:rPr lang="en-US" sz="2000" b="0">
                          <a:effectLst/>
                        </a:rPr>
                        <a:t>hopu</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‘catch’</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hopuhopu</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‘catch one after another’</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3494647512"/>
                  </a:ext>
                </a:extLst>
              </a:tr>
              <a:tr h="161180">
                <a:tc>
                  <a:txBody>
                    <a:bodyPr/>
                    <a:lstStyle/>
                    <a:p>
                      <a:pPr>
                        <a:lnSpc>
                          <a:spcPct val="115000"/>
                        </a:lnSpc>
                        <a:tabLst>
                          <a:tab pos="215900" algn="l"/>
                        </a:tabLst>
                      </a:pPr>
                      <a:r>
                        <a:rPr lang="en-US" sz="2000" b="0">
                          <a:effectLst/>
                        </a:rPr>
                        <a:t>pātai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‘question’</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mi-NZ" sz="2000" b="0">
                          <a:effectLst/>
                        </a:rPr>
                        <a:t>pātaitai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‘question frequently’</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83010048"/>
                  </a:ext>
                </a:extLst>
              </a:tr>
              <a:tr h="161180">
                <a:tc>
                  <a:txBody>
                    <a:bodyPr/>
                    <a:lstStyle/>
                    <a:p>
                      <a:pPr>
                        <a:lnSpc>
                          <a:spcPct val="115000"/>
                        </a:lnSpc>
                        <a:tabLst>
                          <a:tab pos="215900" algn="l"/>
                        </a:tabLst>
                      </a:pPr>
                      <a:r>
                        <a:rPr lang="en-US" sz="2000" b="0">
                          <a:effectLst/>
                        </a:rPr>
                        <a:t>pātuki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‘strike, knock’</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pātukituki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‘strike or knock repeatedly’</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056001305"/>
                  </a:ext>
                </a:extLst>
              </a:tr>
              <a:tr h="161180">
                <a:tc>
                  <a:txBody>
                    <a:bodyPr/>
                    <a:lstStyle/>
                    <a:p>
                      <a:pPr>
                        <a:lnSpc>
                          <a:spcPct val="115000"/>
                        </a:lnSpc>
                        <a:tabLst>
                          <a:tab pos="215900" algn="l"/>
                        </a:tabLst>
                      </a:pPr>
                      <a:r>
                        <a:rPr lang="en-US" sz="2000" b="0">
                          <a:effectLst/>
                        </a:rPr>
                        <a:t>takahuri</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‘roll, turn’</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err="1">
                          <a:effectLst/>
                        </a:rPr>
                        <a:t>takahurihuri</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‘keep on turning round, roll over and over’</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1671692548"/>
                  </a:ext>
                </a:extLst>
              </a:tr>
              <a:tr h="161180">
                <a:tc>
                  <a:txBody>
                    <a:bodyPr/>
                    <a:lstStyle/>
                    <a:p>
                      <a:pPr>
                        <a:lnSpc>
                          <a:spcPct val="115000"/>
                        </a:lnSpc>
                        <a:tabLst>
                          <a:tab pos="215900" algn="l"/>
                        </a:tabLst>
                      </a:pPr>
                      <a:r>
                        <a:rPr lang="en-US" sz="2000" b="0">
                          <a:effectLst/>
                        </a:rPr>
                        <a:t>epa</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‘pelt’</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epaepa</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‘pelt continuously’</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3585658742"/>
                  </a:ext>
                </a:extLst>
              </a:tr>
              <a:tr h="161180">
                <a:tc>
                  <a:txBody>
                    <a:bodyPr/>
                    <a:lstStyle/>
                    <a:p>
                      <a:pPr>
                        <a:lnSpc>
                          <a:spcPct val="115000"/>
                        </a:lnSpc>
                        <a:tabLst>
                          <a:tab pos="215900" algn="l"/>
                        </a:tabLst>
                      </a:pPr>
                      <a:r>
                        <a:rPr lang="en-US" sz="2000" b="0">
                          <a:effectLst/>
                        </a:rPr>
                        <a:t>patō</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‘knock’</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a:effectLst/>
                        </a:rPr>
                        <a:t>patōtō</a:t>
                      </a:r>
                      <a:endParaRPr lang="en-NZ" sz="2000" b="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tc>
                  <a:txBody>
                    <a:bodyPr/>
                    <a:lstStyle/>
                    <a:p>
                      <a:pPr>
                        <a:lnSpc>
                          <a:spcPct val="115000"/>
                        </a:lnSpc>
                        <a:tabLst>
                          <a:tab pos="215900" algn="l"/>
                        </a:tabLst>
                      </a:pPr>
                      <a:r>
                        <a:rPr lang="en-US" sz="2000" b="0" dirty="0">
                          <a:effectLst/>
                        </a:rPr>
                        <a:t>‘knock repeatedly’</a:t>
                      </a:r>
                      <a:endParaRPr lang="en-NZ" sz="2000" b="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2325" marR="62325" marT="0" marB="0"/>
                </a:tc>
                <a:extLst>
                  <a:ext uri="{0D108BD9-81ED-4DB2-BD59-A6C34878D82A}">
                    <a16:rowId xmlns:a16="http://schemas.microsoft.com/office/drawing/2014/main" val="576386545"/>
                  </a:ext>
                </a:extLst>
              </a:tr>
            </a:tbl>
          </a:graphicData>
        </a:graphic>
      </p:graphicFrame>
      <p:sp>
        <p:nvSpPr>
          <p:cNvPr id="3" name="Content Placeholder 4">
            <a:extLst>
              <a:ext uri="{FF2B5EF4-FFF2-40B4-BE49-F238E27FC236}">
                <a16:creationId xmlns:a16="http://schemas.microsoft.com/office/drawing/2014/main" id="{54B88020-E53F-4D13-4EDE-9D194D7608A0}"/>
              </a:ext>
            </a:extLst>
          </p:cNvPr>
          <p:cNvSpPr txBox="1">
            <a:spLocks/>
          </p:cNvSpPr>
          <p:nvPr/>
        </p:nvSpPr>
        <p:spPr>
          <a:xfrm>
            <a:off x="854033" y="4713866"/>
            <a:ext cx="3287731" cy="178360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mi-NZ" dirty="0" err="1">
                <a:latin typeface="Times New Roman" panose="02020603050405020304" pitchFamily="18" charset="0"/>
                <a:cs typeface="Times New Roman" panose="02020603050405020304" pitchFamily="18" charset="0"/>
              </a:rPr>
              <a:t>Forms</a:t>
            </a:r>
            <a:endParaRPr lang="mi-NZ" dirty="0">
              <a:latin typeface="Times New Roman" panose="02020603050405020304" pitchFamily="18" charset="0"/>
              <a:cs typeface="Times New Roman" panose="02020603050405020304" pitchFamily="18" charset="0"/>
            </a:endParaRPr>
          </a:p>
          <a:p>
            <a:pPr marL="457200" lvl="1" indent="0" algn="ctr">
              <a:buNone/>
            </a:pPr>
            <a:r>
              <a:rPr lang="mi-NZ" dirty="0">
                <a:latin typeface="Times New Roman" panose="02020603050405020304" pitchFamily="18" charset="0"/>
                <a:cs typeface="Times New Roman" panose="02020603050405020304" pitchFamily="18" charset="0"/>
              </a:rPr>
              <a:t>CVCV (~hopu)</a:t>
            </a:r>
          </a:p>
          <a:p>
            <a:pPr marL="457200" lvl="1" indent="0" algn="ctr">
              <a:buNone/>
            </a:pPr>
            <a:r>
              <a:rPr lang="mi-NZ" dirty="0">
                <a:latin typeface="Times New Roman" panose="02020603050405020304" pitchFamily="18" charset="0"/>
                <a:cs typeface="Times New Roman" panose="02020603050405020304" pitchFamily="18" charset="0"/>
              </a:rPr>
              <a:t>CVV (~tai)</a:t>
            </a:r>
          </a:p>
          <a:p>
            <a:pPr marL="457200" lvl="1" indent="0" algn="ctr">
              <a:buNone/>
            </a:pPr>
            <a:r>
              <a:rPr lang="mi-NZ" dirty="0">
                <a:latin typeface="Times New Roman" panose="02020603050405020304" pitchFamily="18" charset="0"/>
                <a:cs typeface="Times New Roman" panose="02020603050405020304" pitchFamily="18" charset="0"/>
              </a:rPr>
              <a:t>VCV (~epa)</a:t>
            </a:r>
          </a:p>
          <a:p>
            <a:pPr marL="457200" lvl="1" indent="0" algn="ctr">
              <a:buNone/>
            </a:pPr>
            <a:r>
              <a:rPr lang="mi-NZ" dirty="0">
                <a:solidFill>
                  <a:srgbClr val="C00000"/>
                </a:solidFill>
                <a:latin typeface="Times New Roman" panose="02020603050405020304" pitchFamily="18" charset="0"/>
                <a:cs typeface="Times New Roman" panose="02020603050405020304" pitchFamily="18" charset="0"/>
              </a:rPr>
              <a:t>?</a:t>
            </a:r>
            <a:r>
              <a:rPr lang="mi-NZ" dirty="0">
                <a:latin typeface="Times New Roman" panose="02020603050405020304" pitchFamily="18" charset="0"/>
                <a:cs typeface="Times New Roman" panose="02020603050405020304" pitchFamily="18" charset="0"/>
              </a:rPr>
              <a:t> (~tō)</a:t>
            </a:r>
          </a:p>
          <a:p>
            <a:pPr lvl="1"/>
            <a:endParaRPr lang="en-NZ" dirty="0">
              <a:latin typeface="Times New Roman" panose="02020603050405020304" pitchFamily="18" charset="0"/>
              <a:cs typeface="Times New Roman" panose="02020603050405020304" pitchFamily="18" charset="0"/>
            </a:endParaRPr>
          </a:p>
        </p:txBody>
      </p:sp>
      <p:sp>
        <p:nvSpPr>
          <p:cNvPr id="9" name="Content Placeholder 4">
            <a:extLst>
              <a:ext uri="{FF2B5EF4-FFF2-40B4-BE49-F238E27FC236}">
                <a16:creationId xmlns:a16="http://schemas.microsoft.com/office/drawing/2014/main" id="{6A5615BF-09EF-A50A-098D-57DD6BDE6847}"/>
              </a:ext>
            </a:extLst>
          </p:cNvPr>
          <p:cNvSpPr txBox="1">
            <a:spLocks/>
          </p:cNvSpPr>
          <p:nvPr/>
        </p:nvSpPr>
        <p:spPr>
          <a:xfrm>
            <a:off x="5070764" y="4713866"/>
            <a:ext cx="4959928" cy="17783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mi-NZ" dirty="0" err="1">
                <a:latin typeface="Times New Roman" panose="02020603050405020304" pitchFamily="18" charset="0"/>
                <a:cs typeface="Times New Roman" panose="02020603050405020304" pitchFamily="18" charset="0"/>
              </a:rPr>
              <a:t>Abstracting</a:t>
            </a:r>
            <a:r>
              <a:rPr lang="mi-NZ" dirty="0">
                <a:latin typeface="Times New Roman" panose="02020603050405020304" pitchFamily="18" charset="0"/>
                <a:cs typeface="Times New Roman" panose="02020603050405020304" pitchFamily="18" charset="0"/>
              </a:rPr>
              <a:t> to a </a:t>
            </a:r>
            <a:r>
              <a:rPr lang="mi-NZ" dirty="0" err="1">
                <a:latin typeface="Times New Roman" panose="02020603050405020304" pitchFamily="18" charset="0"/>
                <a:cs typeface="Times New Roman" panose="02020603050405020304" pitchFamily="18" charset="0"/>
              </a:rPr>
              <a:t>single</a:t>
            </a:r>
            <a:r>
              <a:rPr lang="mi-NZ" dirty="0">
                <a:latin typeface="Times New Roman" panose="02020603050405020304" pitchFamily="18" charset="0"/>
                <a:cs typeface="Times New Roman" panose="02020603050405020304" pitchFamily="18" charset="0"/>
              </a:rPr>
              <a:t> CV </a:t>
            </a:r>
            <a:r>
              <a:rPr lang="mi-NZ" dirty="0" err="1">
                <a:latin typeface="Times New Roman" panose="02020603050405020304" pitchFamily="18" charset="0"/>
                <a:cs typeface="Times New Roman" panose="02020603050405020304" pitchFamily="18" charset="0"/>
              </a:rPr>
              <a:t>template</a:t>
            </a:r>
            <a:endParaRPr lang="mi-NZ" dirty="0">
              <a:latin typeface="Times New Roman" panose="02020603050405020304" pitchFamily="18" charset="0"/>
              <a:cs typeface="Times New Roman" panose="02020603050405020304" pitchFamily="18" charset="0"/>
            </a:endParaRPr>
          </a:p>
          <a:p>
            <a:pPr marL="457200" lvl="1" indent="0">
              <a:buNone/>
            </a:pPr>
            <a:r>
              <a:rPr lang="mi-NZ" dirty="0">
                <a:latin typeface="Times New Roman" panose="02020603050405020304" pitchFamily="18" charset="0"/>
                <a:cs typeface="Times New Roman" panose="02020603050405020304" pitchFamily="18" charset="0"/>
              </a:rPr>
              <a:t>~(C)V(C)V</a:t>
            </a:r>
          </a:p>
          <a:p>
            <a:pPr marL="457200" lvl="1" indent="0">
              <a:buNone/>
            </a:pPr>
            <a:r>
              <a:rPr lang="mi-NZ" dirty="0" err="1">
                <a:solidFill>
                  <a:srgbClr val="C00000"/>
                </a:solidFill>
                <a:latin typeface="Times New Roman" panose="02020603050405020304" pitchFamily="18" charset="0"/>
                <a:cs typeface="Times New Roman" panose="02020603050405020304" pitchFamily="18" charset="0"/>
              </a:rPr>
              <a:t>long</a:t>
            </a:r>
            <a:r>
              <a:rPr lang="mi-NZ" dirty="0">
                <a:solidFill>
                  <a:srgbClr val="C00000"/>
                </a:solidFill>
                <a:latin typeface="Times New Roman" panose="02020603050405020304" pitchFamily="18" charset="0"/>
                <a:cs typeface="Times New Roman" panose="02020603050405020304" pitchFamily="18" charset="0"/>
              </a:rPr>
              <a:t> </a:t>
            </a:r>
            <a:r>
              <a:rPr lang="mi-NZ" dirty="0" err="1">
                <a:solidFill>
                  <a:srgbClr val="C00000"/>
                </a:solidFill>
                <a:latin typeface="Times New Roman" panose="02020603050405020304" pitchFamily="18" charset="0"/>
                <a:cs typeface="Times New Roman" panose="02020603050405020304" pitchFamily="18" charset="0"/>
              </a:rPr>
              <a:t>vowels</a:t>
            </a:r>
            <a:r>
              <a:rPr lang="mi-NZ" dirty="0">
                <a:solidFill>
                  <a:srgbClr val="C00000"/>
                </a:solidFill>
                <a:latin typeface="Times New Roman" panose="02020603050405020304" pitchFamily="18" charset="0"/>
                <a:cs typeface="Times New Roman" panose="02020603050405020304" pitchFamily="18" charset="0"/>
              </a:rPr>
              <a:t> </a:t>
            </a:r>
            <a:r>
              <a:rPr lang="mi-NZ" dirty="0" err="1">
                <a:solidFill>
                  <a:srgbClr val="C00000"/>
                </a:solidFill>
                <a:latin typeface="Times New Roman" panose="02020603050405020304" pitchFamily="18" charset="0"/>
                <a:cs typeface="Times New Roman" panose="02020603050405020304" pitchFamily="18" charset="0"/>
              </a:rPr>
              <a:t>occupy</a:t>
            </a:r>
            <a:r>
              <a:rPr lang="mi-NZ" dirty="0">
                <a:solidFill>
                  <a:srgbClr val="C00000"/>
                </a:solidFill>
                <a:latin typeface="Times New Roman" panose="02020603050405020304" pitchFamily="18" charset="0"/>
                <a:cs typeface="Times New Roman" panose="02020603050405020304" pitchFamily="18" charset="0"/>
              </a:rPr>
              <a:t> </a:t>
            </a:r>
            <a:r>
              <a:rPr lang="mi-NZ" dirty="0" err="1">
                <a:solidFill>
                  <a:srgbClr val="C00000"/>
                </a:solidFill>
                <a:latin typeface="Times New Roman" panose="02020603050405020304" pitchFamily="18" charset="0"/>
                <a:cs typeface="Times New Roman" panose="02020603050405020304" pitchFamily="18" charset="0"/>
              </a:rPr>
              <a:t>two</a:t>
            </a:r>
            <a:r>
              <a:rPr lang="mi-NZ" dirty="0">
                <a:solidFill>
                  <a:srgbClr val="C00000"/>
                </a:solidFill>
                <a:latin typeface="Times New Roman" panose="02020603050405020304" pitchFamily="18" charset="0"/>
                <a:cs typeface="Times New Roman" panose="02020603050405020304" pitchFamily="18" charset="0"/>
              </a:rPr>
              <a:t> V </a:t>
            </a:r>
            <a:r>
              <a:rPr lang="mi-NZ" dirty="0" err="1">
                <a:solidFill>
                  <a:srgbClr val="C00000"/>
                </a:solidFill>
                <a:latin typeface="Times New Roman" panose="02020603050405020304" pitchFamily="18" charset="0"/>
                <a:cs typeface="Times New Roman" panose="02020603050405020304" pitchFamily="18" charset="0"/>
              </a:rPr>
              <a:t>slots</a:t>
            </a:r>
            <a:endParaRPr lang="mi-NZ" dirty="0">
              <a:solidFill>
                <a:srgbClr val="C00000"/>
              </a:solidFill>
              <a:latin typeface="Times New Roman" panose="02020603050405020304" pitchFamily="18" charset="0"/>
              <a:cs typeface="Times New Roman" panose="02020603050405020304" pitchFamily="18" charset="0"/>
            </a:endParaRPr>
          </a:p>
          <a:p>
            <a:pPr lvl="1"/>
            <a:endParaRPr lang="en-NZ" dirty="0">
              <a:latin typeface="Times New Roman" panose="02020603050405020304" pitchFamily="18" charset="0"/>
              <a:cs typeface="Times New Roman" panose="02020603050405020304" pitchFamily="18" charset="0"/>
            </a:endParaRPr>
          </a:p>
        </p:txBody>
      </p:sp>
      <p:sp>
        <p:nvSpPr>
          <p:cNvPr id="10" name="Arrow: Right 9">
            <a:extLst>
              <a:ext uri="{FF2B5EF4-FFF2-40B4-BE49-F238E27FC236}">
                <a16:creationId xmlns:a16="http://schemas.microsoft.com/office/drawing/2014/main" id="{500A5D98-631D-B327-61A4-342A2901E246}"/>
              </a:ext>
            </a:extLst>
          </p:cNvPr>
          <p:cNvSpPr/>
          <p:nvPr/>
        </p:nvSpPr>
        <p:spPr>
          <a:xfrm>
            <a:off x="4012525" y="5611091"/>
            <a:ext cx="1058239" cy="480783"/>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NZ"/>
          </a:p>
        </p:txBody>
      </p:sp>
    </p:spTree>
    <p:extLst>
      <p:ext uri="{BB962C8B-B14F-4D97-AF65-F5344CB8AC3E}">
        <p14:creationId xmlns:p14="http://schemas.microsoft.com/office/powerpoint/2010/main" val="45781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BED5CF44-4EAF-4C2F-AE29-2F93D21D62BF}"/>
              </a:ext>
            </a:extLst>
          </p:cNvPr>
          <p:cNvGraphicFramePr>
            <a:graphicFrameLocks noGrp="1"/>
          </p:cNvGraphicFramePr>
          <p:nvPr>
            <p:ph sz="quarter" idx="1"/>
            <p:extLst>
              <p:ext uri="{D42A27DB-BD31-4B8C-83A1-F6EECF244321}">
                <p14:modId xmlns:p14="http://schemas.microsoft.com/office/powerpoint/2010/main" val="1046491293"/>
              </p:ext>
            </p:extLst>
          </p:nvPr>
        </p:nvGraphicFramePr>
        <p:xfrm>
          <a:off x="707136" y="225412"/>
          <a:ext cx="10082785" cy="64071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0173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heme/theme1.xml><?xml version="1.0" encoding="utf-8"?>
<a:theme xmlns:a="http://schemas.openxmlformats.org/drawingml/2006/main" name="View">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220f5dc3-9452-48e5-9b4f-888df42f7a2d}" enabled="0" method="" siteId="{220f5dc3-9452-48e5-9b4f-888df42f7a2d}" removed="1"/>
</clbl:labelList>
</file>

<file path=docProps/app.xml><?xml version="1.0" encoding="utf-8"?>
<Properties xmlns="http://schemas.openxmlformats.org/officeDocument/2006/extended-properties" xmlns:vt="http://schemas.openxmlformats.org/officeDocument/2006/docPropsVTypes">
  <Template>View</Template>
  <TotalTime>1683</TotalTime>
  <Words>3235</Words>
  <Application>Microsoft Office PowerPoint</Application>
  <PresentationFormat>Widescreen</PresentationFormat>
  <Paragraphs>311</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Century Schoolbook</vt:lpstr>
      <vt:lpstr>Times</vt:lpstr>
      <vt:lpstr>Times New Roman</vt:lpstr>
      <vt:lpstr>Wingdings 2</vt:lpstr>
      <vt:lpstr>View</vt:lpstr>
      <vt:lpstr>Māori Language Research Symposium 2023   Drawing on linguistic concepts to teach te reo Māori; drawing on te reo Māori to teach linguistic concepts</vt:lpstr>
      <vt:lpstr>For the love of language   (Burridge &amp; Stebbins 2020)</vt:lpstr>
      <vt:lpstr>What do we learn about te reo Māori from Burridge &amp; Stebbins?</vt:lpstr>
      <vt:lpstr>A phonological process in Burridge &amp; Stebbins [Final Consonant Deletion]</vt:lpstr>
      <vt:lpstr>New materials for teaching: A work in progress</vt:lpstr>
      <vt:lpstr>Teaching the category of number  singular &amp; plural (after Harlow 2015)</vt:lpstr>
      <vt:lpstr>Reduplication (Keegan 1996)</vt:lpstr>
      <vt:lpstr>Reduplication (Keegan 1996)</vt:lpstr>
      <vt:lpstr>PowerPoint Presentation</vt:lpstr>
      <vt:lpstr>He aha te ‘rerehāngū’?</vt:lpstr>
      <vt:lpstr>PowerPoint Presentation</vt:lpstr>
      <vt:lpstr>Some interim reflections</vt:lpstr>
      <vt:lpstr>Some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Drawing on linguistic concepts to teach te reo Māori; drawing on te reo Māori to teach linguistic concepts</dc:title>
  <dc:creator>Julie Barbour</dc:creator>
  <cp:lastModifiedBy>Julie Barbour</cp:lastModifiedBy>
  <cp:revision>25</cp:revision>
  <dcterms:created xsi:type="dcterms:W3CDTF">2023-11-13T03:45:25Z</dcterms:created>
  <dcterms:modified xsi:type="dcterms:W3CDTF">2025-06-03T21:48:26Z</dcterms:modified>
</cp:coreProperties>
</file>