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2" r:id="rId1"/>
  </p:sldMasterIdLst>
  <p:notesMasterIdLst>
    <p:notesMasterId r:id="rId16"/>
  </p:notesMasterIdLst>
  <p:sldIdLst>
    <p:sldId id="256" r:id="rId2"/>
    <p:sldId id="279" r:id="rId3"/>
    <p:sldId id="257" r:id="rId4"/>
    <p:sldId id="266" r:id="rId5"/>
    <p:sldId id="267" r:id="rId6"/>
    <p:sldId id="268" r:id="rId7"/>
    <p:sldId id="269" r:id="rId8"/>
    <p:sldId id="271" r:id="rId9"/>
    <p:sldId id="273" r:id="rId10"/>
    <p:sldId id="274" r:id="rId11"/>
    <p:sldId id="275" r:id="rId12"/>
    <p:sldId id="276" r:id="rId13"/>
    <p:sldId id="277" r:id="rId14"/>
    <p:sldId id="2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30035A-84AC-49AF-9A0E-B5A604CA2CA9}" v="2" dt="2025-02-04T20:36:30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5732A-CE3E-4B69-93D3-5369F0309749}" type="datetimeFigureOut">
              <a:rPr lang="en-NZ" smtClean="0"/>
              <a:t>21/02/2025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2D02C-9644-48E7-9C48-9AD643230E9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6035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FFB5BDB-4E48-40FA-AFD2-CE3F1F20EE77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358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830FA-F607-4BAD-A121-346D73FB3A97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757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E104A70-3458-4D35-98E2-FC27B2B7A7D7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3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6180-80CF-451A-8AF5-980327FB8ADE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028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41EF8D-4F0A-4BB6-A990-18BB87F3E1D7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501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6D04-D0A9-4280-8750-FD0BAA63267F}" type="datetime1">
              <a:rPr lang="en-NZ" smtClean="0"/>
              <a:t>21/02/2025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814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4CBFC-C4A2-41AD-B214-CE73B9E9B39F}" type="datetime1">
              <a:rPr lang="en-NZ" smtClean="0"/>
              <a:t>21/02/2025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437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8C6A-0DBF-4A4E-A8D3-DBB5D2BE0BD0}" type="datetime1">
              <a:rPr lang="en-NZ" smtClean="0"/>
              <a:t>21/02/2025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0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CCC-F4C1-421E-B3B9-4713B33AD508}" type="datetime1">
              <a:rPr lang="en-NZ" smtClean="0"/>
              <a:t>21/02/2025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6942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45303F-FA76-4C78-B576-C5D92E32C24B}" type="datetime1">
              <a:rPr lang="en-NZ" smtClean="0"/>
              <a:t>21/02/2025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161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C3D0-A08B-4AEF-ABF1-298A79945FD9}" type="datetime1">
              <a:rPr lang="en-NZ" smtClean="0"/>
              <a:t>21/02/2025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23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4072342-2F59-41BA-8F40-071E4F3857B9}" type="datetime1">
              <a:rPr lang="en-NZ" smtClean="0"/>
              <a:t>21/02/2025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31DBC38-499E-4376-9B9F-3357358FDCA3}" type="slidenum">
              <a:rPr lang="en-NZ" smtClean="0"/>
              <a:t>‹#›</a:t>
            </a:fld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062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9DC0F7B-EA19-435F-BA38-A576FE1A6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23F451-F10A-4328-8198-58E5C6166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2873" y="734134"/>
            <a:ext cx="7498616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5920CB-3873-0E36-9EF5-6DADEA986F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9243" y="1419225"/>
            <a:ext cx="6798608" cy="208586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300">
                <a:solidFill>
                  <a:srgbClr val="FFFFFF"/>
                </a:solidFill>
              </a:rPr>
              <a:t>Defining and deploying the concept of ‘precarious employment’: Valuable idea or empirical fallacy?</a:t>
            </a:r>
            <a:endParaRPr lang="en-NZ" sz="33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9DD6E6-DF79-F9FE-FC1B-BEF0A093D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9243" y="3505095"/>
            <a:ext cx="6798608" cy="1733655"/>
          </a:xfrm>
        </p:spPr>
        <p:txBody>
          <a:bodyPr>
            <a:normAutofit/>
          </a:bodyPr>
          <a:lstStyle/>
          <a:p>
            <a:r>
              <a:rPr lang="en-US" b="1" kern="100">
                <a:solidFill>
                  <a:schemeClr val="bg2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D. East, D. Howard, G. Piercy, and B. Cochrane</a:t>
            </a:r>
            <a:endParaRPr lang="en-NZ" kern="100">
              <a:solidFill>
                <a:schemeClr val="bg2"/>
              </a:solidFill>
              <a:effectLst/>
              <a:latin typeface="Aptos" panose="020B00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en-NZ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DAE63F2-766D-44DB-AAC5-B4B4F123B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7293047-1267-4462-B411-F1045BED6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NZ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1A4987-1513-4534-8894-FD82F7CDF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NZ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49D1510-6EE8-4974-892D-67ECDC560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NZ"/>
            </a:p>
          </p:txBody>
        </p:sp>
      </p:grpSp>
      <p:pic>
        <p:nvPicPr>
          <p:cNvPr id="5" name="Picture 4" descr="Person holding a puzzle piece">
            <a:extLst>
              <a:ext uri="{FF2B5EF4-FFF2-40B4-BE49-F238E27FC236}">
                <a16:creationId xmlns:a16="http://schemas.microsoft.com/office/drawing/2014/main" id="{3C8FA573-A55F-A4A4-DF36-78B028A4CC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982" r="28199"/>
          <a:stretch/>
        </p:blipFill>
        <p:spPr>
          <a:xfrm>
            <a:off x="478172" y="723899"/>
            <a:ext cx="3671681" cy="567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0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9BCC90-AC84-BE81-8621-69E560200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902C34E-2813-DF9C-21B5-EE4700061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F76277-0614-571A-4FF5-64E7D789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Excluded</a:t>
            </a:r>
            <a:br>
              <a:rPr lang="en-NZ" sz="4000" dirty="0">
                <a:solidFill>
                  <a:schemeClr val="accent2"/>
                </a:solidFill>
              </a:rPr>
            </a:br>
            <a:r>
              <a:rPr lang="en-NZ" sz="4000" dirty="0">
                <a:solidFill>
                  <a:schemeClr val="accent2"/>
                </a:solidFill>
              </a:rPr>
              <a:t>Dimensions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B9D6E57-5AC9-76C2-3F92-21BF569D60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E5C24-0650-E31F-D00F-03F2A703C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9" y="1507414"/>
            <a:ext cx="7988147" cy="4370605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Skill reproduction security: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Inadequate opportunities for training and upskilling, coupled with a secure employment contract wherein the worker can expect regular hours and continuity of employment, will present different challenges and difficulties for a worker in precarious employment.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Employment security: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 ability to find another job at any stage, rather than being an indicator of precarious employment, is best understood as a buffer against negatively experiencing precarious employment.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These experiences further degrade the employment experience but are not essential to the experience of precarious employment; we view them as distinct challenges.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368880-9E6F-E719-EC82-E9335C19F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59372-17EA-0A3A-2325-43E07772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001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C18415-B84D-78C7-7AAF-9C526A63D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C3AFF06-EAE9-8EE6-0593-1A1DDF846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B802F8-9D27-689A-0749-F34751D63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443845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Advantages of </a:t>
            </a:r>
            <a:r>
              <a:rPr lang="en-NZ" sz="4000">
                <a:solidFill>
                  <a:schemeClr val="accent2"/>
                </a:solidFill>
              </a:rPr>
              <a:t>our definitions</a:t>
            </a:r>
            <a:endParaRPr lang="en-NZ" sz="4000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B63587-B5AD-9D61-E11F-A5419E43E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A0E3B-2E7B-9A8C-736E-C4E55DBA0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6347" y="1419992"/>
            <a:ext cx="7779119" cy="4458027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Our definition helps us move away from the vague sense in which precarious employment has been used as a catch-all for ‘bad’ jobs.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Literature conflates distinct employment experiences.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Need to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recognise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the heterogeneity of human experience in the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market.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Theoretical clarity is essential for operational clarity to measure and compare phenomena in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markets.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Our definition can be empirically deployed more readily than: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Definitions that attempt to present an exhaustive list of indicators, and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 bare definition such as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Kalleberg’s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definition of precarious work as “employment that is uncertain, unpredictable, and risky from the point of view of the worker” (Munck,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Pradella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&amp; Wilson, 2020, p. 1).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54D230-736A-D3CA-FEFF-0383D02F7F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BB64A-2EB7-79E8-CE39-9D6E0562F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2828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4DE631-CF43-E039-98D1-6A0B5A053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C5AA5ED-06E7-3F44-4E07-8AD9D39DF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8FDE6-81C7-353A-75D9-AE9BEABB9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7414"/>
            <a:ext cx="313508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References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4E3942-1D38-DFFA-2992-5F83447B1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E1E952-4C3E-C137-9A2B-4C6AA8FDB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258C2-552A-31C6-4EB8-B2313CDC6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12</a:t>
            </a:fld>
            <a:endParaRPr lang="en-NZ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8A3F06-21BF-0EF3-A496-B73993DF8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613" y="1508125"/>
            <a:ext cx="7988300" cy="4370388"/>
          </a:xfrm>
        </p:spPr>
        <p:txBody>
          <a:bodyPr>
            <a:noAutofit/>
          </a:bodyPr>
          <a:lstStyle/>
          <a:p>
            <a:pPr marL="36000">
              <a:lnSpc>
                <a:spcPct val="120000"/>
              </a:lnSpc>
            </a:pPr>
            <a:endParaRPr lang="en-NZ" sz="20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6000">
              <a:lnSpc>
                <a:spcPct val="120000"/>
              </a:lnSpc>
            </a:pPr>
            <a:endParaRPr lang="en-NZ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4CA8DD-24F3-0FB3-B499-8AB3D857E02D}"/>
              </a:ext>
            </a:extLst>
          </p:cNvPr>
          <p:cNvSpPr txBox="1"/>
          <p:nvPr/>
        </p:nvSpPr>
        <p:spPr>
          <a:xfrm>
            <a:off x="3049214" y="853522"/>
            <a:ext cx="8696476" cy="6176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Arnold, D., &amp; Bongiovi, J. R. (2013). Precarious, Informalizing, and Flexible Work: Transforming Concepts and Understandings. 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American </a:t>
            </a:r>
            <a:r>
              <a:rPr lang="en-NZ" sz="1800" i="1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Behavioral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Scientist, 57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(3), 289-308. doi:10.1177/0002764212466239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Bhattacharya, A., &amp; Ray, T. (2021). Precarious work, job stress, and health‐related quality of life. 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American journal of industrial medicine, 64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(4), 310-319.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Campbell, I., &amp; Price, R. (2016). Precarious work and precarious workers: Towards an improved conceptualisation. 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 Economic and Labour Relations Review, 27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(3), 314-332. doi:10.1177/1035304616652074.</a:t>
            </a:r>
            <a:endParaRPr lang="en-NZ" sz="18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N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Choonara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J. (2022). The problem with precarity: precarious employment and labour markets. In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J. </a:t>
            </a:r>
            <a:r>
              <a:rPr lang="en-N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Choonara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A. </a:t>
            </a:r>
            <a:r>
              <a:rPr lang="en-N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Murgia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&amp; R. M. Carmo (Eds.),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Faces of precarity: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Critical perspectives on work, subjectivities and struggles 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(pp. 94-113). Bristol University Press.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East, D. (2020). Insecure here, precarious there? </a:t>
            </a:r>
            <a:r>
              <a:rPr lang="en-US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Workfare-style welfare provision in the age of precarious employment in Aotearoa New Zealand. Masters thesis. University of Waikato. https://hdl.handle.net/10289/14042</a:t>
            </a:r>
            <a:endParaRPr lang="en-NZ" sz="1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N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Jaydarifard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S., Smith, S. S., Mann, D., Rossa, K. R., Salehi, E. N., Srinivasan, A. G., &amp; </a:t>
            </a:r>
            <a:r>
              <a:rPr lang="en-N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Soleimanloo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S. S. (2023). Precarious employment and associated health and social consequences; a systematic review. 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Australian and New Zealand Journal of Public Health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NZ" sz="18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47</a:t>
            </a:r>
            <a:r>
              <a:rPr lang="en-N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(4), 1-7. </a:t>
            </a:r>
          </a:p>
        </p:txBody>
      </p:sp>
    </p:spTree>
    <p:extLst>
      <p:ext uri="{BB962C8B-B14F-4D97-AF65-F5344CB8AC3E}">
        <p14:creationId xmlns:p14="http://schemas.microsoft.com/office/powerpoint/2010/main" val="337082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00C2F2-BB9C-F517-CCC3-9D4007BFE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E1D41E1-B447-5579-AEC1-4EF6DB57F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852B4A-6CF3-F815-E7F8-E88495817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7414"/>
            <a:ext cx="3146961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References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56D486-A65C-13F4-5080-7BEF7F98F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5B8CE-2B0D-54A1-7C99-F40B7B836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6961" y="1192051"/>
            <a:ext cx="8823366" cy="4764086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Jesnes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K. (2018). 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Approaches to atypical and precarious work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Fafo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Oslo, Norway.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Kalleberg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A. L., &amp;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Hewison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K. (2013). Precarious work and the challenge for Asia. 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American </a:t>
            </a:r>
            <a:r>
              <a:rPr lang="en-NZ" sz="2000" i="1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Behavioral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Scientist, 57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(3), 271-288. doi:10.1177/0002764212466238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Kalleberg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A. L., &amp; Vallas, S. P. (2018). Probing precarious work: Theory, research and politics. In S. P. Vallas &amp; A. L.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Kalleberg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(Eds.), 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Precarious work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(pp. 1-32). Emerald Publishing Limited.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Koranyi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I., Jonsson, J.,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Rönnblad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T.,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Stockfelt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L., &amp; Bodin, T. (2018). Precarious employment and occupational accidents and injuries–a systematic review. 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Scandinavian journal of work, environment &amp; health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44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(4), 341-350.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Kreshpaj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B., Orellana, C.,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Burström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B., Davis, L., </a:t>
            </a:r>
            <a:r>
              <a:rPr lang="en-NZ" sz="20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Hemmingsson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T., Johansson, G., ... &amp; Bodin, T. (2020). What is precarious employment? A systematic review of definitions and operationalizations from quantitative and qualitative studies. </a:t>
            </a:r>
            <a:r>
              <a:rPr lang="en-NZ" sz="2000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Scandinavian journal of work, environment &amp; health, 46</a:t>
            </a:r>
            <a:r>
              <a:rPr lang="en-NZ" sz="20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(3), 235-247.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F0010D-4EEB-4607-669A-0ADD8DA7B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BF6D9-0130-9838-C343-E013BED9F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9576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008B54-4731-A16F-27EE-3DBE68AB5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6B416B8-8ECC-CF0D-C00C-F28FA4C9E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CF7F0B-CA60-18EA-1E53-6E4BDE1C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References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B0667CB-42DF-F88A-C484-2393A1F26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09E47-F4AD-5E01-724A-1B58D555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469" y="1211284"/>
            <a:ext cx="8360998" cy="4666736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Millar, K. M. (2017). Toward a critical politics of precarity. Sociology compass, 11(6), e12483.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Munck, R.,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Pradella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L., &amp; Wilson, T. D. (2020). Introduction: Special issue on precarious and informal work. Review of Radical Political Economics, 52(3), 361-370. https://doi.org/10.1177/0486613420929205.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Shin, K. Y.,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Kalleberg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A. L., &amp;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Hewison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K. (2023). Precarious work: A global perspective. Sociology Compass, 17(12), e13136.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Standing, G. (2011). The precariat: The new dangerous class. Bloomsbury Publishing.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Vosko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L. (2010). Managing the margins: Gender, Citizenship, and the International Regulation of Precarious Employment. Oxford University Press.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Vosko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L.,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Zukewich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, N., &amp; Cranford, C. (2003). Precarious jobs: a new typology of employment. Perspectives on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and Income, 15(4).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52FD9D-8E52-082E-8FBF-2A516415D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E9DC5-E842-5FAB-7F05-35342FCB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020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2F53A-4F14-A693-DB08-A2BB89D96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Origins</a:t>
            </a:r>
            <a:endParaRPr lang="en-NZ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66ED02-1B35-2774-146E-1E6802CDD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9609" y="765308"/>
            <a:ext cx="4120818" cy="2662422"/>
          </a:xfrm>
          <a:ln w="19050"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FF1F1-9DB4-2B7A-0440-14AE61D6F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2</a:t>
            </a:fld>
            <a:endParaRPr lang="en-NZ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B13BD7-1CB3-A3E6-71CA-A1CB44D41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87" y="1853159"/>
            <a:ext cx="5353987" cy="421601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AA2572-5D7E-52C6-878E-222E3E34C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421" y="3191989"/>
            <a:ext cx="3871529" cy="18106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1" name="Thought Bubble: Cloud 10">
            <a:extLst>
              <a:ext uri="{FF2B5EF4-FFF2-40B4-BE49-F238E27FC236}">
                <a16:creationId xmlns:a16="http://schemas.microsoft.com/office/drawing/2014/main" id="{A2C52F5C-2462-00B6-6ED9-337905BAA672}"/>
              </a:ext>
            </a:extLst>
          </p:cNvPr>
          <p:cNvSpPr/>
          <p:nvPr/>
        </p:nvSpPr>
        <p:spPr>
          <a:xfrm>
            <a:off x="1019175" y="2826386"/>
            <a:ext cx="1638299" cy="1202689"/>
          </a:xfrm>
          <a:prstGeom prst="cloudCallou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EA9D8B-16C3-ADC0-17B9-89C9B9A7003E}"/>
              </a:ext>
            </a:extLst>
          </p:cNvPr>
          <p:cNvSpPr txBox="1"/>
          <p:nvPr/>
        </p:nvSpPr>
        <p:spPr>
          <a:xfrm>
            <a:off x="1304925" y="3013501"/>
            <a:ext cx="1200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Why is precarious employment so hard to define?</a:t>
            </a:r>
            <a:endParaRPr lang="en-NZ" sz="1200" dirty="0"/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FF0718FE-D02C-FCA9-AECB-B4097198492D}"/>
              </a:ext>
            </a:extLst>
          </p:cNvPr>
          <p:cNvSpPr/>
          <p:nvPr/>
        </p:nvSpPr>
        <p:spPr>
          <a:xfrm>
            <a:off x="8124997" y="2320038"/>
            <a:ext cx="1111193" cy="812673"/>
          </a:xfrm>
          <a:prstGeom prst="wedgeRoundRectCallou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084086-2DB5-F347-DEBE-2DE50DD45E64}"/>
              </a:ext>
            </a:extLst>
          </p:cNvPr>
          <p:cNvSpPr txBox="1"/>
          <p:nvPr/>
        </p:nvSpPr>
        <p:spPr>
          <a:xfrm>
            <a:off x="8245590" y="2344546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Different levels. Depends on the person?</a:t>
            </a:r>
            <a:endParaRPr lang="en-NZ" sz="1200" dirty="0"/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C165B54F-3058-5F81-8C72-23DA8547EA8C}"/>
              </a:ext>
            </a:extLst>
          </p:cNvPr>
          <p:cNvSpPr/>
          <p:nvPr/>
        </p:nvSpPr>
        <p:spPr>
          <a:xfrm>
            <a:off x="9868186" y="2826386"/>
            <a:ext cx="1577919" cy="849623"/>
          </a:xfrm>
          <a:prstGeom prst="wedgeEllipseCallou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Need to make it clear to students</a:t>
            </a:r>
            <a:endParaRPr lang="en-NZ" sz="1200" dirty="0">
              <a:solidFill>
                <a:schemeClr val="tx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E763A7-5203-523B-5A95-310D34C0E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0208" y="3676009"/>
            <a:ext cx="2486376" cy="173001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7A6582E-1536-218D-E630-20598991AF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5215" y="5103164"/>
            <a:ext cx="4791350" cy="154312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2300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E2B7D02C-F642-492B-8E97-FDE1C0FDA3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7FE9A3-C8A2-4250-5B9A-F79E88C3E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507414"/>
            <a:ext cx="5120255" cy="3903332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accent2"/>
                </a:solidFill>
              </a:rPr>
              <a:t>Context</a:t>
            </a:r>
            <a:endParaRPr lang="en-NZ" sz="400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D0BA34-24BC-4C63-945A-90AA854E1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3B445-E4C1-6B06-09DE-C0B09F7EC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814" y="966350"/>
            <a:ext cx="8225652" cy="4911669"/>
          </a:xfrm>
          <a:ln w="57150">
            <a:noFill/>
          </a:ln>
        </p:spPr>
        <p:txBody>
          <a:bodyPr anchor="t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Early 2000s: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Standing’s repackaging of his work on flexible </a:t>
            </a:r>
            <a:r>
              <a:rPr lang="en-US" sz="2000" dirty="0" err="1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 as precarious employment and the declaration of an emerging precariat class.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Researchers are influenced by the ideas of precarious employment and associated terms, such as precarity, precariousness, and precariat. </a:t>
            </a:r>
          </a:p>
          <a:p>
            <a:pPr marL="4572" lvl="1" indent="0">
              <a:lnSpc>
                <a:spcPct val="90000"/>
              </a:lnSpc>
              <a:buNone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Into the contemporary: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E</a:t>
            </a: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xtensive work defining and </a:t>
            </a:r>
            <a:r>
              <a:rPr lang="en-US" sz="2000" dirty="0" err="1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operationalising</a:t>
            </a: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 the interrelated concepts ‘precarity’, ‘the precariat’ and ‘precarious employment’. </a:t>
            </a: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Terms remain elusive, causing theoretical and empirical dilemmas. </a:t>
            </a:r>
          </a:p>
          <a:p>
            <a:pPr marL="4572" lvl="1" indent="0">
              <a:lnSpc>
                <a:spcPct val="90000"/>
              </a:lnSpc>
              <a:buNone/>
            </a:pP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Further work is needed to define and, in turn, </a:t>
            </a:r>
            <a:r>
              <a:rPr lang="en-US" sz="2000" dirty="0" err="1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operationalise</a:t>
            </a:r>
            <a:r>
              <a:rPr lang="en-US" sz="2000" dirty="0">
                <a:effectLst/>
                <a:ea typeface="DengXian" panose="02010600030101010101" pitchFamily="2" charset="-122"/>
                <a:cs typeface="Calibri Light" panose="020F0302020204030204" pitchFamily="34" charset="0"/>
              </a:rPr>
              <a:t> these terms more precisely. </a:t>
            </a: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For definitional clarity we locate our work within the Antipodean South, across the post-WWII Keynesian and neoliberal eras.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47415D-11C2-4BA0-A3EE-E0DA219B3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44AD1-91F0-D7A8-5A58-8B45801A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189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7DD590-0721-7E98-B9C8-CC8F3E8DB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75777FA3-63CF-35D6-84B8-B25711EDA2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9A8031-64EB-AF8F-473E-31CFE7523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507414"/>
            <a:ext cx="5120255" cy="3903332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Precarity </a:t>
            </a:r>
            <a:endParaRPr lang="en-NZ" sz="4000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1FE996-E254-E683-457A-735420A9D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9B18D-3A87-6BD0-39AF-BB9704147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814" y="966350"/>
            <a:ext cx="8225652" cy="4911669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We think it is important to delineate precarious employment from precarity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This is because precarity itself has become an amorphous term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Definitions range, for example:</a:t>
            </a:r>
          </a:p>
          <a:p>
            <a:pPr>
              <a:lnSpc>
                <a:spcPct val="90000"/>
              </a:lnSpc>
            </a:pP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market phenomenon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Class identity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Generalized life condition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We seek to avoid the slippages between these classifications by speaking to precarious employment rather than the more elusive term ‘precarity’.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96DFF3-027B-B882-AC57-AB78F0E7A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DF44C-28FE-2833-F7E9-6EE4681AF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6529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461AB2-A831-6362-6E2F-3BA870235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F4FBCE9-33D8-FFB7-EA15-060EAE79F8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ED72E1-E4E3-928B-3B7D-6EAF6E57E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Challenges in the literature </a:t>
            </a:r>
            <a:endParaRPr lang="en-NZ" sz="4000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F1C5D8-0AA9-1E38-982F-F11729FA0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12D7F-1259-8A85-A4BF-FA48D6E89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2661" y="1044468"/>
            <a:ext cx="7988147" cy="4911669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u="sng" dirty="0">
                <a:ea typeface="DengXian" panose="02010600030101010101" pitchFamily="2" charset="-122"/>
                <a:cs typeface="Calibri Light" panose="020F0302020204030204" pitchFamily="34" charset="0"/>
              </a:rPr>
              <a:t>Precarious employment is also not without definitional challenges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b="1" dirty="0">
              <a:ea typeface="DengXian" panose="02010600030101010101" pitchFamily="2" charset="-122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1. Inconsistent usage of terms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There is a wide variety of alternative titles (e.g., contingent, non-standard, casual, fixed-term, temporary, etc.) that are often used interchangeably with precarious employment.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2. Blurring of distinguishing characteristics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Although precarious employment might overlap with these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market experiences, they are heterogeneous and often clearly distinguishable phenomena and processes.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F9051A-37A7-5CFF-BE6C-70167B076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38F56-86F1-9B83-9FE9-AA44206B0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7963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6D0FCB-95E2-39DC-7CC9-8D8C54C0B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F47AAD9-A0DC-9206-F8B2-DF68323C0F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40CE8-90E9-EF04-326A-15B148966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Challenges in the literature </a:t>
            </a:r>
            <a:endParaRPr lang="en-NZ" sz="4000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536578-351C-7B90-02C4-1C393EEF5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C4E7E-0CE3-808C-79C6-F292CC405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8" y="966350"/>
            <a:ext cx="7988147" cy="4911669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3. Binary positioning of precarious and standard employment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Amalgamates a wide range of employment arrangements at each pole.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Assumes that all non-standard employment arrangements share a common predisposition towards higher insecurity due to their deviation from ‘standard employment’.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4. The </a:t>
            </a:r>
            <a:r>
              <a:rPr lang="en-US" sz="2000" b="1" dirty="0" err="1">
                <a:ea typeface="DengXian" panose="02010600030101010101" pitchFamily="2" charset="-122"/>
                <a:cs typeface="Calibri Light" panose="020F0302020204030204" pitchFamily="34" charset="0"/>
              </a:rPr>
              <a:t>valorisation</a:t>
            </a: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 of standard employment relationships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Insecurity can be experienced in standard employment arrangements, and some non-standard employment can be relatively secure.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 standard employment relationship has never actually been ‘standard’ but can instead be understood as a selective, exclusive phenomenon unique to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industrialised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developed countries for a distinct period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10B04B-C43A-7F00-7C2A-9C296FEE4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28336-E2AF-CFBC-E361-68A7AB70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3526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C0E2D8-211D-F80B-9668-2D27E8325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C032AC2-24F5-AB2E-34E6-983D18CE8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125996-C54F-6036-CC26-DA7EC3C4E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Challenges in the literature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90BFFC-A95B-62FA-0CCE-72A6F2C04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9CAD5-D089-569F-379B-CE3FFCCA0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8" y="966350"/>
            <a:ext cx="7988147" cy="4911669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Precarious employment can be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characterised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by instability, insecurity and uncertainty in all aspects of the employment arrangement.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Beyond these characteristics, purchase on the concept is challenging - inhibiting comparison and empirical investigation.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5. Continuum approach to defining precarious employment:</a:t>
            </a:r>
          </a:p>
          <a:p>
            <a:pPr>
              <a:lnSpc>
                <a:spcPct val="90000"/>
              </a:lnSpc>
            </a:pP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Conceptualises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precarious employment across a continuum of experiences, involves measuring the precariousness of an employment type based on a range of dimensions that signal insecurity in employment arrangements.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There is little consensus as to which indicators should be included.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But it does capture the complexity of precarious employment.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77CA8A-FB35-3C00-33BD-307CAD297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1781A-D06F-EBDB-EFF3-682489943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0067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7ED431-A26C-BFAE-0523-096D73F2F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0A135F4-D932-F04C-6EA2-0F0E50F1D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9BFC1-179B-2182-40EC-105B3D2B0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The definition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48D9DA-375F-4753-0A0E-1EC9FB0554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E71D3-B203-1D32-7867-59FD6F1FF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9" y="1507414"/>
            <a:ext cx="7988147" cy="4370605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We define precarious employment as work for remuneration that is deemed more-or-less precarious based on three indicators explicitly related to the regularity of the employment contract: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the job can be terminated with little or no prior notice from the employer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working hours and/or earnings are uncertain/irregular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 contract for ongoing employment is non-existent.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Across different typologies and definitions, job insecurity is the core/essential element (or common denominator) of precarious employment.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Precarious employment, so defined, will be experienced differently by heterogeneous workers who possess different buffers against its insecurity.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Regardless of the subjective experience, workers can objectively be said to be (or not) in precarious employment.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C228D4-8885-B87D-766B-4604E7632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B2920-F2C4-BD64-4012-51BC2107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3040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B3BF78-C4DF-935A-2FD1-7291740D0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A66AF34-D254-7D57-86FC-DB3EF31B3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DA188E-C010-193B-204C-359D29CF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1507414"/>
            <a:ext cx="3282307" cy="3903332"/>
          </a:xfrm>
        </p:spPr>
        <p:txBody>
          <a:bodyPr anchor="t">
            <a:normAutofit/>
          </a:bodyPr>
          <a:lstStyle/>
          <a:p>
            <a:r>
              <a:rPr lang="en-NZ" sz="4000" dirty="0">
                <a:solidFill>
                  <a:schemeClr val="accent2"/>
                </a:solidFill>
              </a:rPr>
              <a:t>Excluded dimensions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BDEA66B-2572-2912-4E5C-62BFAB920D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C511-9448-2F3B-4532-0F9C6307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19" y="1507414"/>
            <a:ext cx="7988147" cy="4370605"/>
          </a:xfrm>
          <a:ln w="57150">
            <a:noFill/>
          </a:ln>
        </p:spPr>
        <p:txBody>
          <a:bodyPr anchor="ctr" anchorCtr="0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Low-wage work: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If low-wage work is coupled with guaranteed hours and a contract for ongoing employment that cannot be easily terminated without notice, the challenges for low-wage workers will be distinct from those engaged in precarious employment.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b="1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b="1" dirty="0">
                <a:ea typeface="DengXian" panose="02010600030101010101" pitchFamily="2" charset="-122"/>
                <a:cs typeface="Calibri Light" panose="020F0302020204030204" pitchFamily="34" charset="0"/>
              </a:rPr>
              <a:t> market security: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Inadequate employment opportunities, albeit engendering insecurity, are better understood as a condition of the </a:t>
            </a:r>
            <a:r>
              <a:rPr lang="en-US" sz="2000" dirty="0" err="1">
                <a:ea typeface="DengXian" panose="02010600030101010101" pitchFamily="2" charset="-122"/>
                <a:cs typeface="Calibri Light" panose="020F0302020204030204" pitchFamily="34" charset="0"/>
              </a:rPr>
              <a:t>labour</a:t>
            </a:r>
            <a:r>
              <a:rPr lang="en-US" sz="2000" dirty="0">
                <a:ea typeface="DengXian" panose="02010600030101010101" pitchFamily="2" charset="-122"/>
                <a:cs typeface="Calibri Light" panose="020F0302020204030204" pitchFamily="34" charset="0"/>
              </a:rPr>
              <a:t> market, macroeconomic policy, and political positioning.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a typeface="DengXian" panose="02010600030101010101" pitchFamily="2" charset="-122"/>
              <a:cs typeface="Calibri Light" panose="020F03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FAB4BE-B541-A244-9C03-A85AD5FC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A3205-0FEE-6CA6-E57D-081B83F54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BC38-499E-4376-9B9F-3357358FDCA3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5902147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1844</TotalTime>
  <Words>1646</Words>
  <Application>Microsoft Office PowerPoint</Application>
  <PresentationFormat>Widescreen</PresentationFormat>
  <Paragraphs>104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DengXian</vt:lpstr>
      <vt:lpstr>Aptos</vt:lpstr>
      <vt:lpstr>Arial</vt:lpstr>
      <vt:lpstr>Calibri</vt:lpstr>
      <vt:lpstr>Gill Sans MT</vt:lpstr>
      <vt:lpstr>Wingdings 2</vt:lpstr>
      <vt:lpstr>Dividend</vt:lpstr>
      <vt:lpstr>Defining and deploying the concept of ‘precarious employment’: Valuable idea or empirical fallacy?</vt:lpstr>
      <vt:lpstr>Project Origins</vt:lpstr>
      <vt:lpstr>Context</vt:lpstr>
      <vt:lpstr>Precarity </vt:lpstr>
      <vt:lpstr>Challenges in the literature </vt:lpstr>
      <vt:lpstr>Challenges in the literature </vt:lpstr>
      <vt:lpstr>Challenges in the literature </vt:lpstr>
      <vt:lpstr>The definition </vt:lpstr>
      <vt:lpstr>Excluded dimensions</vt:lpstr>
      <vt:lpstr>Excluded Dimensions</vt:lpstr>
      <vt:lpstr>Advantages of our definitions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Darelle Howard</dc:creator>
  <cp:lastModifiedBy>Lynda Brahne</cp:lastModifiedBy>
  <cp:revision>9</cp:revision>
  <dcterms:created xsi:type="dcterms:W3CDTF">2025-01-14T23:22:45Z</dcterms:created>
  <dcterms:modified xsi:type="dcterms:W3CDTF">2025-02-20T22:20:01Z</dcterms:modified>
</cp:coreProperties>
</file>