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12" r:id="rId4"/>
  </p:sldMasterIdLst>
  <p:notesMasterIdLst>
    <p:notesMasterId r:id="rId15"/>
  </p:notesMasterIdLst>
  <p:sldIdLst>
    <p:sldId id="257" r:id="rId5"/>
    <p:sldId id="258" r:id="rId6"/>
    <p:sldId id="259" r:id="rId7"/>
    <p:sldId id="263" r:id="rId8"/>
    <p:sldId id="262" r:id="rId9"/>
    <p:sldId id="260" r:id="rId10"/>
    <p:sldId id="261" r:id="rId11"/>
    <p:sldId id="264" r:id="rId12"/>
    <p:sldId id="265" r:id="rId13"/>
    <p:sldId id="26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F174C3-6589-456D-ADA1-99225C9C7AC7}" v="2" dt="2025-01-12T22:57:08.9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2" autoAdjust="0"/>
    <p:restoredTop sz="94619" autoAdjust="0"/>
  </p:normalViewPr>
  <p:slideViewPr>
    <p:cSldViewPr snapToGrid="0">
      <p:cViewPr varScale="1">
        <p:scale>
          <a:sx n="105" d="100"/>
          <a:sy n="105" d="100"/>
        </p:scale>
        <p:origin x="8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CD2478-DA1C-4CB2-A191-E46CFA64278E}" type="datetimeFigureOut">
              <a:rPr lang="en-NZ" smtClean="0"/>
              <a:t>21/02/2025</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ACC3AF-8CAA-4924-9646-A43E82F711BB}" type="slidenum">
              <a:rPr lang="en-NZ" smtClean="0"/>
              <a:t>‹#›</a:t>
            </a:fld>
            <a:endParaRPr lang="en-NZ"/>
          </a:p>
        </p:txBody>
      </p:sp>
    </p:spTree>
    <p:extLst>
      <p:ext uri="{BB962C8B-B14F-4D97-AF65-F5344CB8AC3E}">
        <p14:creationId xmlns:p14="http://schemas.microsoft.com/office/powerpoint/2010/main" val="572897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9BACC3AF-8CAA-4924-9646-A43E82F711BB}" type="slidenum">
              <a:rPr lang="en-NZ" smtClean="0"/>
              <a:t>4</a:t>
            </a:fld>
            <a:endParaRPr lang="en-NZ"/>
          </a:p>
        </p:txBody>
      </p:sp>
    </p:spTree>
    <p:extLst>
      <p:ext uri="{BB962C8B-B14F-4D97-AF65-F5344CB8AC3E}">
        <p14:creationId xmlns:p14="http://schemas.microsoft.com/office/powerpoint/2010/main" val="4262050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7672DDD3-3348-4158-AA28-AE26E511A67E}" type="datetime1">
              <a:rPr lang="en-US" smtClean="0"/>
              <a:t>2/21/2025</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CD575E-BCCA-44F6-B0CE-8CB40D6EB043}" type="datetime1">
              <a:rPr lang="en-US" smtClean="0"/>
              <a:t>2/21/2025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BD177A42-6795-4FF1-BA62-A4B56BA09EB0}" type="datetime1">
              <a:rPr lang="en-US" smtClean="0"/>
              <a:t>2/21/2025</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BCCF6CD1-FBD5-4F49-89A2-85B527C8784D}" type="datetime1">
              <a:rPr lang="en-US" smtClean="0"/>
              <a:t>2/21/2025</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84B1CC1C-8EC4-4C39-9880-3A8E33863C71}" type="datetime1">
              <a:rPr lang="en-US" smtClean="0"/>
              <a:t>2/21/2025</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AC4E950-7283-415C-A4DB-2E766B44DC28}" type="datetime1">
              <a:rPr lang="en-US" smtClean="0"/>
              <a:t>2/21/2025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B11EF5-21B3-4C76-94DE-7CA74C9CC004}" type="datetime1">
              <a:rPr lang="en-US" smtClean="0"/>
              <a:t>2/21/2025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5D9B944-898E-4870-A3B3-4388EE313CED}" type="datetime1">
              <a:rPr lang="en-US" smtClean="0"/>
              <a:t>2/21/2025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0EA1A1-93D0-49F9-B9D5-69F52B4063E9}" type="datetime1">
              <a:rPr lang="en-US" smtClean="0"/>
              <a:t>2/21/2025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F15751BB-74EC-464C-8089-0786FDAE1570}" type="datetime1">
              <a:rPr lang="en-US" smtClean="0"/>
              <a:t>2/21/2025</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25493B-50E3-45EB-8848-317D4D131E1B}" type="datetime1">
              <a:rPr lang="en-US" smtClean="0"/>
              <a:t>2/21/2025</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F65F7ADB-7A8B-4DE6-A3B5-C1D6603FEA72}" type="datetime1">
              <a:rPr lang="en-US" smtClean="0"/>
              <a:t>2/21/2025</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bill.cochrane@waikato.ac.nz"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beehive.govt.nz/sites/default/files/2024-08/Traffic%2520Light%2520System%2520Stages.pdf"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www.national.org.nz/policies/reducing-benefit-dependenc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26B4480E-B7FF-4481-890E-043A69AE6F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79394E1F-0B5F-497D-B2A6-8383A2A5483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8068" y="457200"/>
            <a:ext cx="3703320" cy="5935133"/>
            <a:chOff x="438068" y="457200"/>
            <a:chExt cx="3703320" cy="5935133"/>
          </a:xfrm>
        </p:grpSpPr>
        <p:sp>
          <p:nvSpPr>
            <p:cNvPr id="32" name="Rectangle 31">
              <a:extLst>
                <a:ext uri="{FF2B5EF4-FFF2-40B4-BE49-F238E27FC236}">
                  <a16:creationId xmlns:a16="http://schemas.microsoft.com/office/drawing/2014/main" id="{1F1FF39A-AC3C-4066-9D4C-519AA22812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8068" y="601201"/>
              <a:ext cx="3702134" cy="5791132"/>
            </a:xfrm>
            <a:prstGeom prst="rect">
              <a:avLst/>
            </a:prstGeom>
            <a:solidFill>
              <a:srgbClr val="465359">
                <a:alpha val="97000"/>
              </a:srgbClr>
            </a:solidFill>
            <a:ln w="6350" cmpd="sng">
              <a:noFill/>
            </a:ln>
            <a:effectLst/>
          </p:spPr>
          <p:style>
            <a:lnRef idx="1">
              <a:schemeClr val="accent1"/>
            </a:lnRef>
            <a:fillRef idx="3">
              <a:schemeClr val="accent1"/>
            </a:fillRef>
            <a:effectRef idx="2">
              <a:schemeClr val="accent1"/>
            </a:effectRef>
            <a:fontRef idx="minor">
              <a:schemeClr val="lt1"/>
            </a:fontRef>
          </p:style>
          <p:txBody>
            <a:bodyPr/>
            <a:lstStyle/>
            <a:p>
              <a:endParaRPr lang="en-NZ"/>
            </a:p>
          </p:txBody>
        </p:sp>
        <p:sp>
          <p:nvSpPr>
            <p:cNvPr id="33" name="Rectangle 32">
              <a:extLst>
                <a:ext uri="{FF2B5EF4-FFF2-40B4-BE49-F238E27FC236}">
                  <a16:creationId xmlns:a16="http://schemas.microsoft.com/office/drawing/2014/main" id="{64C13BAB-7C00-4D21-A857-E3D41C0A2A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8068"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NZ"/>
            </a:p>
          </p:txBody>
        </p:sp>
      </p:gr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82140" y="680137"/>
            <a:ext cx="3412067" cy="4416372"/>
          </a:xfrm>
        </p:spPr>
        <p:txBody>
          <a:bodyPr anchor="t" anchorCtr="0">
            <a:normAutofit/>
          </a:bodyPr>
          <a:lstStyle/>
          <a:p>
            <a:r>
              <a:rPr lang="en-US" sz="2400" dirty="0">
                <a:solidFill>
                  <a:srgbClr val="FFFFFF"/>
                </a:solidFill>
              </a:rPr>
              <a:t>Recent Changes to welfare policy &amp; the </a:t>
            </a:r>
            <a:r>
              <a:rPr lang="en-US" sz="2400" dirty="0" err="1">
                <a:solidFill>
                  <a:srgbClr val="FFFFFF"/>
                </a:solidFill>
              </a:rPr>
              <a:t>Labour</a:t>
            </a:r>
            <a:r>
              <a:rPr lang="en-US" sz="2400" dirty="0">
                <a:solidFill>
                  <a:srgbClr val="FFFFFF"/>
                </a:solidFill>
              </a:rPr>
              <a:t> market</a:t>
            </a:r>
            <a:br>
              <a:rPr lang="en-US" sz="2400" dirty="0">
                <a:solidFill>
                  <a:srgbClr val="FFFFFF"/>
                </a:solidFill>
              </a:rPr>
            </a:br>
            <a:br>
              <a:rPr lang="en-US" sz="2400" dirty="0">
                <a:solidFill>
                  <a:srgbClr val="FFFFFF"/>
                </a:solidFill>
              </a:rPr>
            </a:br>
            <a:br>
              <a:rPr lang="en-US" sz="2400" dirty="0">
                <a:solidFill>
                  <a:srgbClr val="FFFFFF"/>
                </a:solidFill>
              </a:rPr>
            </a:br>
            <a:br>
              <a:rPr lang="en-US" sz="2400" dirty="0">
                <a:solidFill>
                  <a:srgbClr val="FFFFFF"/>
                </a:solidFill>
              </a:rPr>
            </a:br>
            <a:r>
              <a:rPr lang="en-US" sz="1300" cap="none" dirty="0">
                <a:solidFill>
                  <a:srgbClr val="FFFFFF"/>
                </a:solidFill>
                <a:latin typeface="+mn-lt"/>
              </a:rPr>
              <a:t>Symposium: The National-led Government’s First Year: Public Policy Changes And Their Employment Relations Issues, Trends &amp; Implications, AIRAANZ Conference, February 3-5, 2025 Victoria University, Wellington, NZ</a:t>
            </a:r>
            <a:br>
              <a:rPr lang="en-US" sz="1800" dirty="0">
                <a:solidFill>
                  <a:srgbClr val="FFFFFF"/>
                </a:solidFill>
              </a:rPr>
            </a:br>
            <a:endParaRPr lang="en-US" sz="1800" dirty="0">
              <a:solidFill>
                <a:srgbClr val="FFFFFF"/>
              </a:solidFill>
            </a:endParaRP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82139" y="5653513"/>
            <a:ext cx="3412067" cy="738820"/>
          </a:xfrm>
        </p:spPr>
        <p:txBody>
          <a:bodyPr>
            <a:normAutofit/>
          </a:bodyPr>
          <a:lstStyle/>
          <a:p>
            <a:r>
              <a:rPr lang="en-US" sz="1200" cap="none" dirty="0">
                <a:solidFill>
                  <a:srgbClr val="FFFFFF">
                    <a:alpha val="75000"/>
                  </a:srgbClr>
                </a:solidFill>
              </a:rPr>
              <a:t>Bill Cochrane, University of Waikato</a:t>
            </a:r>
            <a:r>
              <a:rPr lang="en-US" sz="1200" dirty="0">
                <a:solidFill>
                  <a:srgbClr val="FFFFFF">
                    <a:alpha val="75000"/>
                  </a:srgbClr>
                </a:solidFill>
              </a:rPr>
              <a:t> </a:t>
            </a:r>
            <a:r>
              <a:rPr lang="en-US" sz="1200" cap="none" dirty="0">
                <a:solidFill>
                  <a:srgbClr val="FFFFFF">
                    <a:alpha val="75000"/>
                  </a:srgbClr>
                </a:solidFill>
                <a:hlinkClick r:id="rId2"/>
              </a:rPr>
              <a:t>bill.cochrane@waikato.ac.nz</a:t>
            </a:r>
            <a:r>
              <a:rPr lang="en-US" sz="1200" cap="none" dirty="0">
                <a:solidFill>
                  <a:srgbClr val="FFFFFF">
                    <a:alpha val="75000"/>
                  </a:srgbClr>
                </a:solidFill>
              </a:rPr>
              <a:t> </a:t>
            </a:r>
            <a:endParaRPr lang="en-US" sz="1200" dirty="0">
              <a:solidFill>
                <a:srgbClr val="FFFFFF">
                  <a:alpha val="75000"/>
                </a:srgbClr>
              </a:solidFill>
            </a:endParaRPr>
          </a:p>
        </p:txBody>
      </p:sp>
      <p:pic>
        <p:nvPicPr>
          <p:cNvPr id="6" name="Picture 5" descr="abstract image">
            <a:extLst>
              <a:ext uri="{FF2B5EF4-FFF2-40B4-BE49-F238E27FC236}">
                <a16:creationId xmlns:a16="http://schemas.microsoft.com/office/drawing/2014/main" id="{F1A8C364-94D4-4630-BAD0-78722F347055}"/>
              </a:ext>
            </a:extLst>
          </p:cNvPr>
          <p:cNvPicPr>
            <a:picLocks noChangeAspect="1"/>
          </p:cNvPicPr>
          <p:nvPr/>
        </p:nvPicPr>
        <p:blipFill rotWithShape="1">
          <a:blip r:embed="rId3">
            <a:extLst>
              <a:ext uri="{28A0092B-C50C-407E-A947-70E740481C1C}">
                <a14:useLocalDpi xmlns:a14="http://schemas.microsoft.com/office/drawing/2010/main" val="0"/>
              </a:ext>
            </a:extLst>
          </a:blip>
          <a:stretch/>
        </p:blipFill>
        <p:spPr>
          <a:xfrm>
            <a:off x="4765053" y="2419329"/>
            <a:ext cx="6764864" cy="1995632"/>
          </a:xfrm>
          <a:prstGeom prst="rect">
            <a:avLst/>
          </a:prstGeom>
        </p:spPr>
      </p:pic>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8D730-5EAA-4246-C50D-BD96243867A0}"/>
              </a:ext>
            </a:extLst>
          </p:cNvPr>
          <p:cNvSpPr>
            <a:spLocks noGrp="1"/>
          </p:cNvSpPr>
          <p:nvPr>
            <p:ph type="title"/>
          </p:nvPr>
        </p:nvSpPr>
        <p:spPr>
          <a:xfrm>
            <a:off x="581192" y="702156"/>
            <a:ext cx="11029616" cy="634938"/>
          </a:xfrm>
        </p:spPr>
        <p:txBody>
          <a:bodyPr/>
          <a:lstStyle/>
          <a:p>
            <a:r>
              <a:rPr lang="en-NZ" dirty="0"/>
              <a:t>Would labour have been any different?</a:t>
            </a:r>
          </a:p>
        </p:txBody>
      </p:sp>
      <p:sp>
        <p:nvSpPr>
          <p:cNvPr id="3" name="Content Placeholder 2">
            <a:extLst>
              <a:ext uri="{FF2B5EF4-FFF2-40B4-BE49-F238E27FC236}">
                <a16:creationId xmlns:a16="http://schemas.microsoft.com/office/drawing/2014/main" id="{A3AB7442-568E-0C60-FD47-9621DE75BD4B}"/>
              </a:ext>
            </a:extLst>
          </p:cNvPr>
          <p:cNvSpPr>
            <a:spLocks noGrp="1"/>
          </p:cNvSpPr>
          <p:nvPr>
            <p:ph idx="1"/>
          </p:nvPr>
        </p:nvSpPr>
        <p:spPr>
          <a:xfrm>
            <a:off x="581192" y="1518249"/>
            <a:ext cx="11029615" cy="4457101"/>
          </a:xfrm>
        </p:spPr>
        <p:txBody>
          <a:bodyPr anchor="t" anchorCtr="0">
            <a:normAutofit/>
          </a:bodyPr>
          <a:lstStyle/>
          <a:p>
            <a:r>
              <a:rPr lang="en-NZ" sz="2100" dirty="0"/>
              <a:t>While it moved with glacial speed to implement some of the recommendations of the </a:t>
            </a:r>
            <a:r>
              <a:rPr lang="en-US" sz="2100" dirty="0"/>
              <a:t> Welfare Expert Advisory Group (WEAG), </a:t>
            </a:r>
            <a:r>
              <a:rPr lang="en-US" sz="2100" dirty="0" err="1"/>
              <a:t>Labour</a:t>
            </a:r>
            <a:r>
              <a:rPr lang="en-US" sz="2100" dirty="0"/>
              <a:t> remains committed to neo-liberal management of the </a:t>
            </a:r>
            <a:r>
              <a:rPr lang="en-US" sz="2100" dirty="0" err="1"/>
              <a:t>labour</a:t>
            </a:r>
            <a:r>
              <a:rPr lang="en-US" sz="2100" dirty="0"/>
              <a:t> market.</a:t>
            </a:r>
          </a:p>
          <a:p>
            <a:r>
              <a:rPr lang="en-US" sz="2100" dirty="0"/>
              <a:t>In this sense, it is a kinder, gentler welfare regime than National, but in essence, they are both variants of the same model, a model that New Zealand has followed since the 1990s, which has consistently failed to deliver in key areas such as productivity, wage growth, poverty reduction and a less iniquitous income distribution.</a:t>
            </a:r>
          </a:p>
          <a:p>
            <a:r>
              <a:rPr lang="en-NZ" sz="2100" dirty="0"/>
              <a:t>The current round of welfare changes is just more of the same, increasing uncertainty and anxiety for beneficiaries, failing to address the issues that confront the labour market and pandering to the worst sentiments of the electorate.</a:t>
            </a:r>
          </a:p>
        </p:txBody>
      </p:sp>
      <p:sp>
        <p:nvSpPr>
          <p:cNvPr id="4" name="Slide Number Placeholder 3">
            <a:extLst>
              <a:ext uri="{FF2B5EF4-FFF2-40B4-BE49-F238E27FC236}">
                <a16:creationId xmlns:a16="http://schemas.microsoft.com/office/drawing/2014/main" id="{DFD84219-71FD-48FF-8B10-B8EB41CAB7EA}"/>
              </a:ext>
            </a:extLst>
          </p:cNvPr>
          <p:cNvSpPr>
            <a:spLocks noGrp="1"/>
          </p:cNvSpPr>
          <p:nvPr>
            <p:ph type="sldNum" sz="quarter" idx="12"/>
          </p:nvPr>
        </p:nvSpPr>
        <p:spPr/>
        <p:txBody>
          <a:bodyPr/>
          <a:lstStyle/>
          <a:p>
            <a:fld id="{3A98EE3D-8CD1-4C3F-BD1C-C98C9596463C}" type="slidenum">
              <a:rPr lang="en-US" smtClean="0"/>
              <a:t>10</a:t>
            </a:fld>
            <a:endParaRPr lang="en-US" dirty="0"/>
          </a:p>
        </p:txBody>
      </p:sp>
    </p:spTree>
    <p:extLst>
      <p:ext uri="{BB962C8B-B14F-4D97-AF65-F5344CB8AC3E}">
        <p14:creationId xmlns:p14="http://schemas.microsoft.com/office/powerpoint/2010/main" val="1360883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5A4B7-7E36-6114-BA79-7FF9AF8F40EF}"/>
              </a:ext>
            </a:extLst>
          </p:cNvPr>
          <p:cNvSpPr>
            <a:spLocks noGrp="1"/>
          </p:cNvSpPr>
          <p:nvPr>
            <p:ph type="title"/>
          </p:nvPr>
        </p:nvSpPr>
        <p:spPr/>
        <p:txBody>
          <a:bodyPr/>
          <a:lstStyle/>
          <a:p>
            <a:r>
              <a:rPr lang="en-NZ" dirty="0"/>
              <a:t>introduction</a:t>
            </a:r>
          </a:p>
        </p:txBody>
      </p:sp>
      <p:sp>
        <p:nvSpPr>
          <p:cNvPr id="3" name="Content Placeholder 2">
            <a:extLst>
              <a:ext uri="{FF2B5EF4-FFF2-40B4-BE49-F238E27FC236}">
                <a16:creationId xmlns:a16="http://schemas.microsoft.com/office/drawing/2014/main" id="{59A9DB95-1B48-F1F1-D9A8-124ED2A4A702}"/>
              </a:ext>
            </a:extLst>
          </p:cNvPr>
          <p:cNvSpPr>
            <a:spLocks noGrp="1"/>
          </p:cNvSpPr>
          <p:nvPr>
            <p:ph idx="1"/>
          </p:nvPr>
        </p:nvSpPr>
        <p:spPr/>
        <p:txBody>
          <a:bodyPr anchor="t" anchorCtr="0">
            <a:normAutofit/>
          </a:bodyPr>
          <a:lstStyle/>
          <a:p>
            <a:r>
              <a:rPr lang="en-NZ" sz="2400" dirty="0"/>
              <a:t>This presentation:</a:t>
            </a:r>
          </a:p>
          <a:p>
            <a:pPr lvl="1"/>
            <a:r>
              <a:rPr lang="en-NZ" sz="2100" dirty="0"/>
              <a:t>Outlines changes to the welfare system, (job seeker’s benefit)</a:t>
            </a:r>
          </a:p>
          <a:p>
            <a:pPr lvl="1"/>
            <a:r>
              <a:rPr lang="en-NZ" sz="2100" dirty="0"/>
              <a:t>Discusses likely impacts on the New Zealand labour market</a:t>
            </a:r>
          </a:p>
          <a:p>
            <a:pPr lvl="1"/>
            <a:r>
              <a:rPr lang="en-NZ" sz="2100" dirty="0"/>
              <a:t>Compares the approach taken by the previous Labour Government</a:t>
            </a:r>
          </a:p>
          <a:p>
            <a:pPr lvl="1"/>
            <a:r>
              <a:rPr lang="en-NZ" sz="2100" dirty="0"/>
              <a:t>Makes concluding comments regarding the interaction of welfare and the labour market</a:t>
            </a:r>
          </a:p>
        </p:txBody>
      </p:sp>
      <p:sp>
        <p:nvSpPr>
          <p:cNvPr id="4" name="Slide Number Placeholder 3">
            <a:extLst>
              <a:ext uri="{FF2B5EF4-FFF2-40B4-BE49-F238E27FC236}">
                <a16:creationId xmlns:a16="http://schemas.microsoft.com/office/drawing/2014/main" id="{49609403-5304-F970-71D2-4B1535F0C08B}"/>
              </a:ext>
            </a:extLst>
          </p:cNvPr>
          <p:cNvSpPr>
            <a:spLocks noGrp="1"/>
          </p:cNvSpPr>
          <p:nvPr>
            <p:ph type="sldNum" sz="quarter" idx="12"/>
          </p:nvPr>
        </p:nvSpPr>
        <p:spPr/>
        <p:txBody>
          <a:bodyPr/>
          <a:lstStyle/>
          <a:p>
            <a:fld id="{3A98EE3D-8CD1-4C3F-BD1C-C98C9596463C}" type="slidenum">
              <a:rPr lang="en-US" smtClean="0"/>
              <a:t>2</a:t>
            </a:fld>
            <a:endParaRPr lang="en-US" dirty="0"/>
          </a:p>
        </p:txBody>
      </p:sp>
    </p:spTree>
    <p:extLst>
      <p:ext uri="{BB962C8B-B14F-4D97-AF65-F5344CB8AC3E}">
        <p14:creationId xmlns:p14="http://schemas.microsoft.com/office/powerpoint/2010/main" val="1513486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20D6C-C2DB-39FC-93E0-C5BEE6DC9569}"/>
              </a:ext>
            </a:extLst>
          </p:cNvPr>
          <p:cNvSpPr>
            <a:spLocks noGrp="1"/>
          </p:cNvSpPr>
          <p:nvPr>
            <p:ph type="title"/>
          </p:nvPr>
        </p:nvSpPr>
        <p:spPr>
          <a:xfrm>
            <a:off x="581192" y="640708"/>
            <a:ext cx="11029616" cy="607355"/>
          </a:xfrm>
        </p:spPr>
        <p:txBody>
          <a:bodyPr/>
          <a:lstStyle/>
          <a:p>
            <a:r>
              <a:rPr lang="en-NZ" dirty="0"/>
              <a:t>Nationals changes: a Brief overview</a:t>
            </a:r>
          </a:p>
        </p:txBody>
      </p:sp>
      <p:sp>
        <p:nvSpPr>
          <p:cNvPr id="3" name="Content Placeholder 2">
            <a:extLst>
              <a:ext uri="{FF2B5EF4-FFF2-40B4-BE49-F238E27FC236}">
                <a16:creationId xmlns:a16="http://schemas.microsoft.com/office/drawing/2014/main" id="{E5EBF2ED-D4F6-A5C5-890C-E67C17F747F7}"/>
              </a:ext>
            </a:extLst>
          </p:cNvPr>
          <p:cNvSpPr>
            <a:spLocks noGrp="1"/>
          </p:cNvSpPr>
          <p:nvPr>
            <p:ph idx="1"/>
          </p:nvPr>
        </p:nvSpPr>
        <p:spPr>
          <a:xfrm>
            <a:off x="581192" y="1248063"/>
            <a:ext cx="11029615" cy="5276915"/>
          </a:xfrm>
        </p:spPr>
        <p:txBody>
          <a:bodyPr anchor="t" anchorCtr="0">
            <a:normAutofit fontScale="92500" lnSpcReduction="10000"/>
          </a:bodyPr>
          <a:lstStyle/>
          <a:p>
            <a:r>
              <a:rPr lang="en-NZ" sz="2100" dirty="0" err="1"/>
              <a:t>Upston</a:t>
            </a:r>
            <a:r>
              <a:rPr lang="en-NZ" sz="2100" dirty="0"/>
              <a:t> (August 2024) announced the main changes to be made to the welfare system;</a:t>
            </a:r>
          </a:p>
          <a:p>
            <a:pPr lvl="1"/>
            <a:r>
              <a:rPr lang="en-NZ" sz="2100" dirty="0"/>
              <a:t>Extending the period over which an obligation failure counts against a beneficiary from 12 months to two years</a:t>
            </a:r>
          </a:p>
          <a:p>
            <a:pPr lvl="1"/>
            <a:r>
              <a:rPr lang="en-NZ" sz="2100" dirty="0"/>
              <a:t>Requiring Job Seeker Support recipients to reapply every six months</a:t>
            </a:r>
          </a:p>
          <a:p>
            <a:pPr lvl="1"/>
            <a:r>
              <a:rPr lang="en-NZ" sz="2100" dirty="0"/>
              <a:t>Making it mandatory for all beneficiaries with work obligations to have a jobseeker profile before their benefit is granted</a:t>
            </a:r>
          </a:p>
          <a:p>
            <a:pPr lvl="1"/>
            <a:r>
              <a:rPr lang="en-NZ" sz="2100" dirty="0"/>
              <a:t>A new money management sanction that will see half a person’s benefit go onto a payment card that can only used for a limited range of essential products and services (this was part of the National/Act coalition agreement)</a:t>
            </a:r>
          </a:p>
          <a:p>
            <a:pPr lvl="1"/>
            <a:r>
              <a:rPr lang="en-NZ" sz="2100" dirty="0"/>
              <a:t>A new community work experience sanction that will require beneficiaries to build their skills and confidence to help them get a job</a:t>
            </a:r>
          </a:p>
          <a:p>
            <a:pPr marL="324000" lvl="1" indent="0">
              <a:buNone/>
            </a:pPr>
            <a:r>
              <a:rPr lang="en-NZ" sz="2100" dirty="0"/>
              <a:t>In addition</a:t>
            </a:r>
          </a:p>
          <a:p>
            <a:pPr lvl="1"/>
            <a:r>
              <a:rPr lang="en-US" sz="2100" dirty="0"/>
              <a:t>National will reinstate indexing benefits to inflation, aiming to ensure that beneficiaries' support adapts to real changes in living expenses while maintaining a gap between benefits and potential earnings from fulltime employment. The aim being to increase incentive for jobseekers to actively pursue work.</a:t>
            </a:r>
            <a:endParaRPr lang="en-NZ" sz="2100" dirty="0"/>
          </a:p>
        </p:txBody>
      </p:sp>
      <p:sp>
        <p:nvSpPr>
          <p:cNvPr id="4" name="Slide Number Placeholder 3">
            <a:extLst>
              <a:ext uri="{FF2B5EF4-FFF2-40B4-BE49-F238E27FC236}">
                <a16:creationId xmlns:a16="http://schemas.microsoft.com/office/drawing/2014/main" id="{DD9E3946-647F-A8D0-8204-EB6141E90A82}"/>
              </a:ext>
            </a:extLst>
          </p:cNvPr>
          <p:cNvSpPr>
            <a:spLocks noGrp="1"/>
          </p:cNvSpPr>
          <p:nvPr>
            <p:ph type="sldNum" sz="quarter" idx="12"/>
          </p:nvPr>
        </p:nvSpPr>
        <p:spPr/>
        <p:txBody>
          <a:bodyPr/>
          <a:lstStyle/>
          <a:p>
            <a:fld id="{3A98EE3D-8CD1-4C3F-BD1C-C98C9596463C}" type="slidenum">
              <a:rPr lang="en-US" smtClean="0"/>
              <a:t>3</a:t>
            </a:fld>
            <a:endParaRPr lang="en-US" dirty="0"/>
          </a:p>
        </p:txBody>
      </p:sp>
    </p:spTree>
    <p:extLst>
      <p:ext uri="{BB962C8B-B14F-4D97-AF65-F5344CB8AC3E}">
        <p14:creationId xmlns:p14="http://schemas.microsoft.com/office/powerpoint/2010/main" val="3544371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E7DC6-9136-0136-1B6F-48E16DBD3233}"/>
              </a:ext>
            </a:extLst>
          </p:cNvPr>
          <p:cNvSpPr>
            <a:spLocks noGrp="1"/>
          </p:cNvSpPr>
          <p:nvPr>
            <p:ph type="title"/>
          </p:nvPr>
        </p:nvSpPr>
        <p:spPr>
          <a:xfrm>
            <a:off x="581192" y="702156"/>
            <a:ext cx="11029616" cy="953649"/>
          </a:xfrm>
        </p:spPr>
        <p:txBody>
          <a:bodyPr/>
          <a:lstStyle/>
          <a:p>
            <a:r>
              <a:rPr lang="en-NZ" dirty="0"/>
              <a:t>The much vaunted traffic light system</a:t>
            </a:r>
          </a:p>
        </p:txBody>
      </p:sp>
      <p:sp>
        <p:nvSpPr>
          <p:cNvPr id="4" name="Slide Number Placeholder 3">
            <a:extLst>
              <a:ext uri="{FF2B5EF4-FFF2-40B4-BE49-F238E27FC236}">
                <a16:creationId xmlns:a16="http://schemas.microsoft.com/office/drawing/2014/main" id="{C5ED771E-58FF-1F66-DB32-9533E554FF94}"/>
              </a:ext>
            </a:extLst>
          </p:cNvPr>
          <p:cNvSpPr>
            <a:spLocks noGrp="1"/>
          </p:cNvSpPr>
          <p:nvPr>
            <p:ph type="sldNum" sz="quarter" idx="12"/>
          </p:nvPr>
        </p:nvSpPr>
        <p:spPr/>
        <p:txBody>
          <a:bodyPr/>
          <a:lstStyle/>
          <a:p>
            <a:fld id="{3A98EE3D-8CD1-4C3F-BD1C-C98C9596463C}" type="slidenum">
              <a:rPr lang="en-US" smtClean="0"/>
              <a:t>4</a:t>
            </a:fld>
            <a:endParaRPr lang="en-US" dirty="0"/>
          </a:p>
        </p:txBody>
      </p:sp>
      <p:pic>
        <p:nvPicPr>
          <p:cNvPr id="6" name="Picture 5">
            <a:extLst>
              <a:ext uri="{FF2B5EF4-FFF2-40B4-BE49-F238E27FC236}">
                <a16:creationId xmlns:a16="http://schemas.microsoft.com/office/drawing/2014/main" id="{304AC341-7BF6-E47C-67B9-F65F3F1E7E7E}"/>
              </a:ext>
            </a:extLst>
          </p:cNvPr>
          <p:cNvPicPr>
            <a:picLocks noChangeAspect="1"/>
          </p:cNvPicPr>
          <p:nvPr/>
        </p:nvPicPr>
        <p:blipFill>
          <a:blip r:embed="rId3"/>
          <a:stretch>
            <a:fillRect/>
          </a:stretch>
        </p:blipFill>
        <p:spPr>
          <a:xfrm>
            <a:off x="581192" y="1861379"/>
            <a:ext cx="8834657" cy="4391868"/>
          </a:xfrm>
          <a:prstGeom prst="rect">
            <a:avLst/>
          </a:prstGeom>
        </p:spPr>
      </p:pic>
      <p:sp>
        <p:nvSpPr>
          <p:cNvPr id="10" name="TextBox 9">
            <a:extLst>
              <a:ext uri="{FF2B5EF4-FFF2-40B4-BE49-F238E27FC236}">
                <a16:creationId xmlns:a16="http://schemas.microsoft.com/office/drawing/2014/main" id="{FFF013FC-C2A9-3C51-C21F-E993A07E4093}"/>
              </a:ext>
            </a:extLst>
          </p:cNvPr>
          <p:cNvSpPr txBox="1"/>
          <p:nvPr/>
        </p:nvSpPr>
        <p:spPr>
          <a:xfrm>
            <a:off x="510139" y="6512040"/>
            <a:ext cx="7353701" cy="276999"/>
          </a:xfrm>
          <a:prstGeom prst="rect">
            <a:avLst/>
          </a:prstGeom>
          <a:noFill/>
        </p:spPr>
        <p:txBody>
          <a:bodyPr wrap="square">
            <a:spAutoFit/>
          </a:bodyPr>
          <a:lstStyle/>
          <a:p>
            <a:r>
              <a:rPr lang="en-NZ" sz="1200" dirty="0">
                <a:hlinkClick r:id="rId4"/>
              </a:rPr>
              <a:t>https://www.beehive.govt.nz/sites/default/files/2024-08/Traffic%2520Light%2520System%2520Stages.pdf</a:t>
            </a:r>
            <a:endParaRPr lang="en-NZ" sz="1200" dirty="0"/>
          </a:p>
        </p:txBody>
      </p:sp>
    </p:spTree>
    <p:extLst>
      <p:ext uri="{BB962C8B-B14F-4D97-AF65-F5344CB8AC3E}">
        <p14:creationId xmlns:p14="http://schemas.microsoft.com/office/powerpoint/2010/main" val="4138636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97D4B-87C7-8004-EA5F-19F66121528B}"/>
              </a:ext>
            </a:extLst>
          </p:cNvPr>
          <p:cNvSpPr>
            <a:spLocks noGrp="1"/>
          </p:cNvSpPr>
          <p:nvPr>
            <p:ph type="title"/>
          </p:nvPr>
        </p:nvSpPr>
        <p:spPr>
          <a:xfrm>
            <a:off x="581192" y="702156"/>
            <a:ext cx="11029616" cy="558753"/>
          </a:xfrm>
        </p:spPr>
        <p:txBody>
          <a:bodyPr/>
          <a:lstStyle/>
          <a:p>
            <a:r>
              <a:rPr lang="en-NZ" dirty="0"/>
              <a:t>National’s Rationale for these changes</a:t>
            </a:r>
          </a:p>
        </p:txBody>
      </p:sp>
      <p:sp>
        <p:nvSpPr>
          <p:cNvPr id="3" name="Content Placeholder 2">
            <a:extLst>
              <a:ext uri="{FF2B5EF4-FFF2-40B4-BE49-F238E27FC236}">
                <a16:creationId xmlns:a16="http://schemas.microsoft.com/office/drawing/2014/main" id="{4C662EAB-785A-F57F-F2CA-2C5550226B78}"/>
              </a:ext>
            </a:extLst>
          </p:cNvPr>
          <p:cNvSpPr>
            <a:spLocks noGrp="1"/>
          </p:cNvSpPr>
          <p:nvPr>
            <p:ph idx="1"/>
          </p:nvPr>
        </p:nvSpPr>
        <p:spPr>
          <a:xfrm>
            <a:off x="581193" y="1413522"/>
            <a:ext cx="11029615" cy="5010391"/>
          </a:xfrm>
        </p:spPr>
        <p:txBody>
          <a:bodyPr anchor="t" anchorCtr="0">
            <a:normAutofit/>
          </a:bodyPr>
          <a:lstStyle/>
          <a:p>
            <a:r>
              <a:rPr lang="en-NZ" sz="2100" dirty="0"/>
              <a:t>Rapid increase in so-called “welfare dependency” under last Labour Government. </a:t>
            </a:r>
          </a:p>
          <a:p>
            <a:r>
              <a:rPr lang="en-NZ" sz="2100" dirty="0"/>
              <a:t>Due to alleged removal of clear consequences for jobseekers who do not meet their obligations.</a:t>
            </a:r>
          </a:p>
          <a:p>
            <a:r>
              <a:rPr lang="en-NZ" sz="2100" dirty="0"/>
              <a:t>National aims to “</a:t>
            </a:r>
            <a:r>
              <a:rPr lang="en-US" sz="2100" dirty="0"/>
              <a:t>refocus the welfare system so supporting people who can work into jobs is the number one priority, rather than entrenching benefit dependency at the expense of the taxpayer.”</a:t>
            </a:r>
          </a:p>
          <a:p>
            <a:pPr algn="l"/>
            <a:r>
              <a:rPr lang="en-NZ" sz="2100" dirty="0"/>
              <a:t>“</a:t>
            </a:r>
            <a:r>
              <a:rPr lang="en-US" sz="2100" b="0" i="0" u="none" strike="noStrike" baseline="0" dirty="0">
                <a:solidFill>
                  <a:srgbClr val="58595B"/>
                </a:solidFill>
              </a:rPr>
              <a:t>the welfare system should be there to support Kiwis who genuinely need help. But it must also be designed around the principle that those who can work, should. That means making it crystal clear for those receiving a jobseeker benefit exactly what their obligations are and exactly what consequences they will face if they refuse to do their bit.”</a:t>
            </a:r>
          </a:p>
          <a:p>
            <a:pPr algn="l"/>
            <a:r>
              <a:rPr lang="en-US" sz="2100" dirty="0">
                <a:solidFill>
                  <a:srgbClr val="58595B"/>
                </a:solidFill>
              </a:rPr>
              <a:t>Changes to the fixing of benefit rates are designed to increase work incentives.</a:t>
            </a:r>
            <a:endParaRPr lang="en-US" sz="2100" b="0" i="0" u="none" strike="noStrike" baseline="0" dirty="0">
              <a:solidFill>
                <a:srgbClr val="58595B"/>
              </a:solidFill>
            </a:endParaRPr>
          </a:p>
          <a:p>
            <a:pPr algn="l"/>
            <a:endParaRPr lang="en-NZ" sz="2100" dirty="0"/>
          </a:p>
        </p:txBody>
      </p:sp>
      <p:sp>
        <p:nvSpPr>
          <p:cNvPr id="4" name="Slide Number Placeholder 3">
            <a:extLst>
              <a:ext uri="{FF2B5EF4-FFF2-40B4-BE49-F238E27FC236}">
                <a16:creationId xmlns:a16="http://schemas.microsoft.com/office/drawing/2014/main" id="{58B571F2-B874-B9BC-2B6B-15990E36F6CE}"/>
              </a:ext>
            </a:extLst>
          </p:cNvPr>
          <p:cNvSpPr>
            <a:spLocks noGrp="1"/>
          </p:cNvSpPr>
          <p:nvPr>
            <p:ph type="sldNum" sz="quarter" idx="12"/>
          </p:nvPr>
        </p:nvSpPr>
        <p:spPr/>
        <p:txBody>
          <a:bodyPr/>
          <a:lstStyle/>
          <a:p>
            <a:fld id="{3A98EE3D-8CD1-4C3F-BD1C-C98C9596463C}" type="slidenum">
              <a:rPr lang="en-US" smtClean="0"/>
              <a:t>5</a:t>
            </a:fld>
            <a:endParaRPr lang="en-US" dirty="0"/>
          </a:p>
        </p:txBody>
      </p:sp>
      <p:sp>
        <p:nvSpPr>
          <p:cNvPr id="6" name="TextBox 5">
            <a:hlinkClick r:id="rId2"/>
            <a:extLst>
              <a:ext uri="{FF2B5EF4-FFF2-40B4-BE49-F238E27FC236}">
                <a16:creationId xmlns:a16="http://schemas.microsoft.com/office/drawing/2014/main" id="{CFB88642-045C-1479-AB45-FF88B5E6654C}"/>
              </a:ext>
            </a:extLst>
          </p:cNvPr>
          <p:cNvSpPr txBox="1"/>
          <p:nvPr/>
        </p:nvSpPr>
        <p:spPr>
          <a:xfrm>
            <a:off x="0" y="6488668"/>
            <a:ext cx="8183880" cy="276999"/>
          </a:xfrm>
          <a:prstGeom prst="rect">
            <a:avLst/>
          </a:prstGeom>
          <a:noFill/>
        </p:spPr>
        <p:txBody>
          <a:bodyPr wrap="square">
            <a:spAutoFit/>
          </a:bodyPr>
          <a:lstStyle/>
          <a:p>
            <a:r>
              <a:rPr lang="en-NZ" sz="1200" dirty="0">
                <a:hlinkClick r:id="rId2"/>
              </a:rPr>
              <a:t>https://www.national.org.nz/policies/reducing-benefit-dependency</a:t>
            </a:r>
            <a:endParaRPr lang="en-NZ" sz="1200" dirty="0"/>
          </a:p>
        </p:txBody>
      </p:sp>
    </p:spTree>
    <p:extLst>
      <p:ext uri="{BB962C8B-B14F-4D97-AF65-F5344CB8AC3E}">
        <p14:creationId xmlns:p14="http://schemas.microsoft.com/office/powerpoint/2010/main" val="4272887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F5E33-D1E3-B1DC-8EA3-FAE5B62B6FE2}"/>
              </a:ext>
            </a:extLst>
          </p:cNvPr>
          <p:cNvSpPr>
            <a:spLocks noGrp="1"/>
          </p:cNvSpPr>
          <p:nvPr>
            <p:ph type="title"/>
          </p:nvPr>
        </p:nvSpPr>
        <p:spPr>
          <a:xfrm>
            <a:off x="581192" y="702156"/>
            <a:ext cx="11029616" cy="616505"/>
          </a:xfrm>
        </p:spPr>
        <p:txBody>
          <a:bodyPr/>
          <a:lstStyle/>
          <a:p>
            <a:r>
              <a:rPr lang="en-NZ" dirty="0"/>
              <a:t>Likely impact of national’s changes (1)</a:t>
            </a:r>
          </a:p>
        </p:txBody>
      </p:sp>
      <p:sp>
        <p:nvSpPr>
          <p:cNvPr id="3" name="Content Placeholder 2">
            <a:extLst>
              <a:ext uri="{FF2B5EF4-FFF2-40B4-BE49-F238E27FC236}">
                <a16:creationId xmlns:a16="http://schemas.microsoft.com/office/drawing/2014/main" id="{54BF0015-E6D5-1452-B943-589A15B00E61}"/>
              </a:ext>
            </a:extLst>
          </p:cNvPr>
          <p:cNvSpPr>
            <a:spLocks noGrp="1"/>
          </p:cNvSpPr>
          <p:nvPr>
            <p:ph idx="1"/>
          </p:nvPr>
        </p:nvSpPr>
        <p:spPr>
          <a:xfrm>
            <a:off x="513814" y="1735107"/>
            <a:ext cx="11029615" cy="4688807"/>
          </a:xfrm>
        </p:spPr>
        <p:txBody>
          <a:bodyPr anchor="t" anchorCtr="0">
            <a:normAutofit lnSpcReduction="10000"/>
          </a:bodyPr>
          <a:lstStyle/>
          <a:p>
            <a:r>
              <a:rPr lang="en-NZ" sz="2100" dirty="0"/>
              <a:t>I think that a serious case can be made that, other than making beneficiaries already wretched lot somewhat more wretched, these changes will have little or no effect on the labour market as a whole. </a:t>
            </a:r>
          </a:p>
          <a:p>
            <a:r>
              <a:rPr lang="en-NZ" sz="2100" dirty="0"/>
              <a:t>It should be noted that total benefit cancellations numbers are quite low – 2643 in the September quarter of 2024 (MSD, 2024)</a:t>
            </a:r>
          </a:p>
          <a:p>
            <a:r>
              <a:rPr lang="en-NZ" sz="2100" dirty="0"/>
              <a:t>Essentially, at the margins, some people will be deterred from signing on to a benefit, some will be sanctioned off benefits (probably temporarily), and the majority will doggedly endure as they have no practical option.</a:t>
            </a:r>
          </a:p>
          <a:p>
            <a:r>
              <a:rPr lang="en-US" sz="2100" dirty="0"/>
              <a:t>Most jobseeker beneficiaries are on the benefit because they cannot</a:t>
            </a:r>
            <a:r>
              <a:rPr lang="en-NZ" sz="2100" dirty="0"/>
              <a:t> access suitable employment at their current location.</a:t>
            </a:r>
          </a:p>
          <a:p>
            <a:r>
              <a:rPr lang="en-NZ" sz="2100" dirty="0"/>
              <a:t>As soon as credible employment opportunities arise, most beneficiaries will take them – few choose to live in poverty if alternatives exist.</a:t>
            </a:r>
          </a:p>
        </p:txBody>
      </p:sp>
      <p:sp>
        <p:nvSpPr>
          <p:cNvPr id="4" name="Slide Number Placeholder 3">
            <a:extLst>
              <a:ext uri="{FF2B5EF4-FFF2-40B4-BE49-F238E27FC236}">
                <a16:creationId xmlns:a16="http://schemas.microsoft.com/office/drawing/2014/main" id="{F1734D37-B2BF-F26F-E166-0A1FC8DC8C03}"/>
              </a:ext>
            </a:extLst>
          </p:cNvPr>
          <p:cNvSpPr>
            <a:spLocks noGrp="1"/>
          </p:cNvSpPr>
          <p:nvPr>
            <p:ph type="sldNum" sz="quarter" idx="12"/>
          </p:nvPr>
        </p:nvSpPr>
        <p:spPr/>
        <p:txBody>
          <a:bodyPr/>
          <a:lstStyle/>
          <a:p>
            <a:fld id="{3A98EE3D-8CD1-4C3F-BD1C-C98C9596463C}" type="slidenum">
              <a:rPr lang="en-US" smtClean="0"/>
              <a:t>6</a:t>
            </a:fld>
            <a:endParaRPr lang="en-US" dirty="0"/>
          </a:p>
        </p:txBody>
      </p:sp>
    </p:spTree>
    <p:extLst>
      <p:ext uri="{BB962C8B-B14F-4D97-AF65-F5344CB8AC3E}">
        <p14:creationId xmlns:p14="http://schemas.microsoft.com/office/powerpoint/2010/main" val="48561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23A51-FE89-427A-9DBE-D2C5FF6FB2B1}"/>
              </a:ext>
            </a:extLst>
          </p:cNvPr>
          <p:cNvSpPr>
            <a:spLocks noGrp="1"/>
          </p:cNvSpPr>
          <p:nvPr>
            <p:ph type="title"/>
          </p:nvPr>
        </p:nvSpPr>
        <p:spPr>
          <a:xfrm>
            <a:off x="581192" y="702156"/>
            <a:ext cx="11029616" cy="697666"/>
          </a:xfrm>
        </p:spPr>
        <p:txBody>
          <a:bodyPr/>
          <a:lstStyle/>
          <a:p>
            <a:r>
              <a:rPr lang="en-US" dirty="0"/>
              <a:t>Likely impact of national’s changes (2)</a:t>
            </a:r>
            <a:endParaRPr lang="en-NZ" dirty="0"/>
          </a:p>
        </p:txBody>
      </p:sp>
      <p:sp>
        <p:nvSpPr>
          <p:cNvPr id="3" name="Content Placeholder 2">
            <a:extLst>
              <a:ext uri="{FF2B5EF4-FFF2-40B4-BE49-F238E27FC236}">
                <a16:creationId xmlns:a16="http://schemas.microsoft.com/office/drawing/2014/main" id="{CEE8B57F-ADBF-1B2D-2832-21442890F842}"/>
              </a:ext>
            </a:extLst>
          </p:cNvPr>
          <p:cNvSpPr>
            <a:spLocks noGrp="1"/>
          </p:cNvSpPr>
          <p:nvPr>
            <p:ph idx="1"/>
          </p:nvPr>
        </p:nvSpPr>
        <p:spPr>
          <a:xfrm>
            <a:off x="581192" y="1719974"/>
            <a:ext cx="11029615" cy="4601803"/>
          </a:xfrm>
        </p:spPr>
        <p:txBody>
          <a:bodyPr anchor="t" anchorCtr="0">
            <a:normAutofit/>
          </a:bodyPr>
          <a:lstStyle/>
          <a:p>
            <a:r>
              <a:rPr lang="en-NZ" sz="2100" dirty="0"/>
              <a:t>Supposing that these changes have any appreciable impact, there are several potential effects:</a:t>
            </a:r>
          </a:p>
          <a:p>
            <a:pPr lvl="1"/>
            <a:r>
              <a:rPr lang="en-NZ" sz="2100" dirty="0"/>
              <a:t>Productivity</a:t>
            </a:r>
            <a:r>
              <a:rPr lang="en-US" sz="2100" dirty="0"/>
              <a:t>—Jobseeker benefit recipients are likely to have worse </a:t>
            </a:r>
            <a:r>
              <a:rPr lang="en-US" sz="2100" dirty="0" err="1"/>
              <a:t>labour</a:t>
            </a:r>
            <a:r>
              <a:rPr lang="en-US" sz="2100" dirty="0"/>
              <a:t> market attributes than those currently in the </a:t>
            </a:r>
            <a:r>
              <a:rPr lang="en-US" sz="2100" dirty="0" err="1"/>
              <a:t>labour</a:t>
            </a:r>
            <a:r>
              <a:rPr lang="en-US" sz="2100" dirty="0"/>
              <a:t> market, implying that they will have lower productivity. Hence, introducing any significant number of such persons to the </a:t>
            </a:r>
            <a:r>
              <a:rPr lang="en-US" sz="2100" dirty="0" err="1"/>
              <a:t>labour</a:t>
            </a:r>
            <a:r>
              <a:rPr lang="en-US" sz="2100" dirty="0"/>
              <a:t> market will lower aggregate productivity in the short to medium term. In</a:t>
            </a:r>
            <a:r>
              <a:rPr lang="en-NZ" sz="2100" dirty="0"/>
              <a:t> the long run, ex-beneficiaries' productivity may rise as they acquire skills and experience.</a:t>
            </a:r>
          </a:p>
          <a:p>
            <a:pPr lvl="1"/>
            <a:r>
              <a:rPr lang="en-NZ" sz="2100" dirty="0"/>
              <a:t>Productivity – Firms may choose to substitute labour for capital if the cost of labour is low enough – it could be expected that Jobseeker benefit recipients entering the job market would command lower wages than existing job holders; this could suppress the rate of technical innovation in labour-intensive industries and hence lower productivity growth.</a:t>
            </a:r>
          </a:p>
          <a:p>
            <a:pPr lvl="1"/>
            <a:endParaRPr lang="en-NZ" sz="2100" dirty="0"/>
          </a:p>
        </p:txBody>
      </p:sp>
      <p:sp>
        <p:nvSpPr>
          <p:cNvPr id="4" name="Slide Number Placeholder 3">
            <a:extLst>
              <a:ext uri="{FF2B5EF4-FFF2-40B4-BE49-F238E27FC236}">
                <a16:creationId xmlns:a16="http://schemas.microsoft.com/office/drawing/2014/main" id="{CB021E3C-21D5-A681-7B01-CAD9C48786B5}"/>
              </a:ext>
            </a:extLst>
          </p:cNvPr>
          <p:cNvSpPr>
            <a:spLocks noGrp="1"/>
          </p:cNvSpPr>
          <p:nvPr>
            <p:ph type="sldNum" sz="quarter" idx="12"/>
          </p:nvPr>
        </p:nvSpPr>
        <p:spPr/>
        <p:txBody>
          <a:bodyPr/>
          <a:lstStyle/>
          <a:p>
            <a:fld id="{3A98EE3D-8CD1-4C3F-BD1C-C98C9596463C}" type="slidenum">
              <a:rPr lang="en-US" smtClean="0"/>
              <a:t>7</a:t>
            </a:fld>
            <a:endParaRPr lang="en-US" dirty="0"/>
          </a:p>
        </p:txBody>
      </p:sp>
    </p:spTree>
    <p:extLst>
      <p:ext uri="{BB962C8B-B14F-4D97-AF65-F5344CB8AC3E}">
        <p14:creationId xmlns:p14="http://schemas.microsoft.com/office/powerpoint/2010/main" val="1004505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C5F31-167B-0FF5-643E-E789526DB8FD}"/>
              </a:ext>
            </a:extLst>
          </p:cNvPr>
          <p:cNvSpPr>
            <a:spLocks noGrp="1"/>
          </p:cNvSpPr>
          <p:nvPr>
            <p:ph type="title"/>
          </p:nvPr>
        </p:nvSpPr>
        <p:spPr>
          <a:xfrm>
            <a:off x="581192" y="702156"/>
            <a:ext cx="11029616" cy="708955"/>
          </a:xfrm>
        </p:spPr>
        <p:txBody>
          <a:bodyPr/>
          <a:lstStyle/>
          <a:p>
            <a:r>
              <a:rPr lang="en-US" dirty="0"/>
              <a:t>Likely impact of national’s changes (3)</a:t>
            </a:r>
            <a:endParaRPr lang="en-NZ" dirty="0"/>
          </a:p>
        </p:txBody>
      </p:sp>
      <p:sp>
        <p:nvSpPr>
          <p:cNvPr id="3" name="Content Placeholder 2">
            <a:extLst>
              <a:ext uri="{FF2B5EF4-FFF2-40B4-BE49-F238E27FC236}">
                <a16:creationId xmlns:a16="http://schemas.microsoft.com/office/drawing/2014/main" id="{42460409-E72C-E5D5-FE65-F60CCC33D000}"/>
              </a:ext>
            </a:extLst>
          </p:cNvPr>
          <p:cNvSpPr>
            <a:spLocks noGrp="1"/>
          </p:cNvSpPr>
          <p:nvPr>
            <p:ph idx="1"/>
          </p:nvPr>
        </p:nvSpPr>
        <p:spPr>
          <a:xfrm>
            <a:off x="581192" y="1772356"/>
            <a:ext cx="11029615" cy="4202994"/>
          </a:xfrm>
        </p:spPr>
        <p:txBody>
          <a:bodyPr anchor="t" anchorCtr="0">
            <a:normAutofit lnSpcReduction="10000"/>
          </a:bodyPr>
          <a:lstStyle/>
          <a:p>
            <a:pPr lvl="1"/>
            <a:r>
              <a:rPr lang="en-NZ" sz="2100" dirty="0"/>
              <a:t>Competition</a:t>
            </a:r>
            <a:r>
              <a:rPr lang="en-US" sz="2100" dirty="0"/>
              <a:t> — If the number of ex-jobseekers entering the job market due to the new benefits regime is appreciable, this will depress wages through competition with existing employees. This is most likely to occur in the low-wage/low-skill sector, and as noted, it may also lower productivity growth and exacerbate in-work poverty. It should be noted that competition in the low-wage</a:t>
            </a:r>
            <a:r>
              <a:rPr lang="en-NZ" sz="2100" dirty="0"/>
              <a:t> labour market will interact with the changes to minimum wage fixing.</a:t>
            </a:r>
          </a:p>
          <a:p>
            <a:pPr lvl="1"/>
            <a:r>
              <a:rPr lang="en-NZ" sz="2100" dirty="0"/>
              <a:t>Stepping Stones – One recurring argument is that securing </a:t>
            </a:r>
            <a:r>
              <a:rPr lang="en-US" sz="2100" dirty="0"/>
              <a:t>low-wage employment is a steppingstone to higher-paid</a:t>
            </a:r>
            <a:r>
              <a:rPr lang="en-NZ" sz="2100" dirty="0"/>
              <a:t> and more secure employment. Evidence on this is mixed with the literature finding that </a:t>
            </a:r>
            <a:r>
              <a:rPr lang="en-US" sz="2100" dirty="0"/>
              <a:t>for unemployed individuals, taking a low-paid job significantly enhances their chances of moving to higher-paid jobs. Against this, there is substantial evidence of persistence in unemployment and low pay, along with methodological limitations that result in some studies overestimating the future likelihood of transitioning to higher-paid jobs  (See Plum, Pacheco &amp; Dasgupta, 2021).</a:t>
            </a:r>
            <a:endParaRPr lang="en-NZ" sz="2100" dirty="0"/>
          </a:p>
        </p:txBody>
      </p:sp>
      <p:sp>
        <p:nvSpPr>
          <p:cNvPr id="4" name="Slide Number Placeholder 3">
            <a:extLst>
              <a:ext uri="{FF2B5EF4-FFF2-40B4-BE49-F238E27FC236}">
                <a16:creationId xmlns:a16="http://schemas.microsoft.com/office/drawing/2014/main" id="{9BB3A3AA-DD3C-A801-0C29-664818485B21}"/>
              </a:ext>
            </a:extLst>
          </p:cNvPr>
          <p:cNvSpPr>
            <a:spLocks noGrp="1"/>
          </p:cNvSpPr>
          <p:nvPr>
            <p:ph type="sldNum" sz="quarter" idx="12"/>
          </p:nvPr>
        </p:nvSpPr>
        <p:spPr/>
        <p:txBody>
          <a:bodyPr/>
          <a:lstStyle/>
          <a:p>
            <a:fld id="{3A98EE3D-8CD1-4C3F-BD1C-C98C9596463C}" type="slidenum">
              <a:rPr lang="en-US" smtClean="0"/>
              <a:t>8</a:t>
            </a:fld>
            <a:endParaRPr lang="en-US" dirty="0"/>
          </a:p>
        </p:txBody>
      </p:sp>
    </p:spTree>
    <p:extLst>
      <p:ext uri="{BB962C8B-B14F-4D97-AF65-F5344CB8AC3E}">
        <p14:creationId xmlns:p14="http://schemas.microsoft.com/office/powerpoint/2010/main" val="2392519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31FEA-65C9-071B-EDB1-70E2A01A438F}"/>
              </a:ext>
            </a:extLst>
          </p:cNvPr>
          <p:cNvSpPr>
            <a:spLocks noGrp="1"/>
          </p:cNvSpPr>
          <p:nvPr>
            <p:ph type="title"/>
          </p:nvPr>
        </p:nvSpPr>
        <p:spPr/>
        <p:txBody>
          <a:bodyPr/>
          <a:lstStyle/>
          <a:p>
            <a:r>
              <a:rPr lang="en-US" dirty="0"/>
              <a:t>Likely impact of nationals changes (4)</a:t>
            </a:r>
            <a:endParaRPr lang="en-NZ" dirty="0"/>
          </a:p>
        </p:txBody>
      </p:sp>
      <p:sp>
        <p:nvSpPr>
          <p:cNvPr id="3" name="Content Placeholder 2">
            <a:extLst>
              <a:ext uri="{FF2B5EF4-FFF2-40B4-BE49-F238E27FC236}">
                <a16:creationId xmlns:a16="http://schemas.microsoft.com/office/drawing/2014/main" id="{EC1AC031-7BC9-7DC9-6AB8-6BCA5416E5F9}"/>
              </a:ext>
            </a:extLst>
          </p:cNvPr>
          <p:cNvSpPr>
            <a:spLocks noGrp="1"/>
          </p:cNvSpPr>
          <p:nvPr>
            <p:ph idx="1"/>
          </p:nvPr>
        </p:nvSpPr>
        <p:spPr/>
        <p:txBody>
          <a:bodyPr anchor="t" anchorCtr="0">
            <a:normAutofit/>
          </a:bodyPr>
          <a:lstStyle/>
          <a:p>
            <a:r>
              <a:rPr lang="en-NZ" sz="2100" dirty="0"/>
              <a:t>Precarity</a:t>
            </a:r>
            <a:r>
              <a:rPr lang="en-US" sz="2100" dirty="0"/>
              <a:t> —If the welfare changes achieve their goals, they will move beneficiaries into mostly low-wage employment. Considering the characteristics of beneficiaries, many of these jobs will be insecure, resulting in the proliferation of insecure employment (exacerbated by the 90-day</a:t>
            </a:r>
            <a:r>
              <a:rPr lang="en-NZ" sz="2100" dirty="0"/>
              <a:t> provisions).</a:t>
            </a:r>
          </a:p>
          <a:p>
            <a:r>
              <a:rPr lang="en-NZ" sz="2100" dirty="0"/>
              <a:t>Morale Effects – The changes have a psychological purpose, aiming to terrify beneficiaries and making their lives so unpleasant that any option is better than remaining on the benefit</a:t>
            </a:r>
          </a:p>
        </p:txBody>
      </p:sp>
      <p:sp>
        <p:nvSpPr>
          <p:cNvPr id="4" name="Slide Number Placeholder 3">
            <a:extLst>
              <a:ext uri="{FF2B5EF4-FFF2-40B4-BE49-F238E27FC236}">
                <a16:creationId xmlns:a16="http://schemas.microsoft.com/office/drawing/2014/main" id="{5A5455C7-099D-60FA-18AD-1110207D3CE1}"/>
              </a:ext>
            </a:extLst>
          </p:cNvPr>
          <p:cNvSpPr>
            <a:spLocks noGrp="1"/>
          </p:cNvSpPr>
          <p:nvPr>
            <p:ph type="sldNum" sz="quarter" idx="12"/>
          </p:nvPr>
        </p:nvSpPr>
        <p:spPr/>
        <p:txBody>
          <a:bodyPr/>
          <a:lstStyle/>
          <a:p>
            <a:fld id="{3A98EE3D-8CD1-4C3F-BD1C-C98C9596463C}" type="slidenum">
              <a:rPr lang="en-US" smtClean="0"/>
              <a:t>9</a:t>
            </a:fld>
            <a:endParaRPr lang="en-US" dirty="0"/>
          </a:p>
        </p:txBody>
      </p:sp>
    </p:spTree>
    <p:extLst>
      <p:ext uri="{BB962C8B-B14F-4D97-AF65-F5344CB8AC3E}">
        <p14:creationId xmlns:p14="http://schemas.microsoft.com/office/powerpoint/2010/main" val="2567864948"/>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927BD4C1-B6B1-4715-ABF9-E660A51A4EA0}">
  <ds:schemaRefs>
    <ds:schemaRef ds:uri="http://schemas.microsoft.com/sharepoint/v3/contenttype/forms"/>
  </ds:schemaRefs>
</ds:datastoreItem>
</file>

<file path=customXml/itemProps2.xml><?xml version="1.0" encoding="utf-8"?>
<ds:datastoreItem xmlns:ds="http://schemas.openxmlformats.org/officeDocument/2006/customXml" ds:itemID="{41E7CA09-9778-4414-AE97-8064B12DA3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289AE2-D2AE-49D1-AFAC-3A79F6794255}">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{E8EA7C1C-3761-4C7F-9C75-CF1148E52EC9}tf33552983_win32</Template>
  <TotalTime>574</TotalTime>
  <Words>1206</Words>
  <Application>Microsoft Office PowerPoint</Application>
  <PresentationFormat>Widescreen</PresentationFormat>
  <Paragraphs>56</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vt:lpstr>
      <vt:lpstr>Franklin Gothic Book</vt:lpstr>
      <vt:lpstr>Franklin Gothic Demi</vt:lpstr>
      <vt:lpstr>Wingdings 2</vt:lpstr>
      <vt:lpstr>DividendVTI</vt:lpstr>
      <vt:lpstr>Recent Changes to welfare policy &amp; the Labour market    Symposium: The National-led Government’s First Year: Public Policy Changes And Their Employment Relations Issues, Trends &amp; Implications, AIRAANZ Conference, February 3-5, 2025 Victoria University, Wellington, NZ </vt:lpstr>
      <vt:lpstr>introduction</vt:lpstr>
      <vt:lpstr>Nationals changes: a Brief overview</vt:lpstr>
      <vt:lpstr>The much vaunted traffic light system</vt:lpstr>
      <vt:lpstr>National’s Rationale for these changes</vt:lpstr>
      <vt:lpstr>Likely impact of national’s changes (1)</vt:lpstr>
      <vt:lpstr>Likely impact of national’s changes (2)</vt:lpstr>
      <vt:lpstr>Likely impact of national’s changes (3)</vt:lpstr>
      <vt:lpstr>Likely impact of nationals changes (4)</vt:lpstr>
      <vt:lpstr>Would labour have been any different?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Bill Cochrane</dc:creator>
  <cp:lastModifiedBy>Lynda Brahne</cp:lastModifiedBy>
  <cp:revision>2</cp:revision>
  <dcterms:created xsi:type="dcterms:W3CDTF">2025-01-12T20:20:07Z</dcterms:created>
  <dcterms:modified xsi:type="dcterms:W3CDTF">2025-02-20T22:33:06Z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