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3"/>
  </p:notesMasterIdLst>
  <p:sldIdLst>
    <p:sldId id="311" r:id="rId2"/>
    <p:sldId id="329" r:id="rId3"/>
    <p:sldId id="315" r:id="rId4"/>
    <p:sldId id="313" r:id="rId5"/>
    <p:sldId id="312" r:id="rId6"/>
    <p:sldId id="290" r:id="rId7"/>
    <p:sldId id="259" r:id="rId8"/>
    <p:sldId id="269" r:id="rId9"/>
    <p:sldId id="323" r:id="rId10"/>
    <p:sldId id="330" r:id="rId11"/>
    <p:sldId id="331" r:id="rId12"/>
    <p:sldId id="332" r:id="rId13"/>
    <p:sldId id="284" r:id="rId14"/>
    <p:sldId id="258" r:id="rId15"/>
    <p:sldId id="280" r:id="rId16"/>
    <p:sldId id="324" r:id="rId17"/>
    <p:sldId id="270" r:id="rId18"/>
    <p:sldId id="271" r:id="rId19"/>
    <p:sldId id="272" r:id="rId20"/>
    <p:sldId id="273" r:id="rId21"/>
    <p:sldId id="285" r:id="rId22"/>
    <p:sldId id="325" r:id="rId23"/>
    <p:sldId id="297" r:id="rId24"/>
    <p:sldId id="298" r:id="rId25"/>
    <p:sldId id="299" r:id="rId26"/>
    <p:sldId id="300" r:id="rId27"/>
    <p:sldId id="327" r:id="rId28"/>
    <p:sldId id="289" r:id="rId29"/>
    <p:sldId id="256" r:id="rId30"/>
    <p:sldId id="257" r:id="rId31"/>
    <p:sldId id="274" r:id="rId32"/>
    <p:sldId id="276" r:id="rId33"/>
    <p:sldId id="328" r:id="rId34"/>
    <p:sldId id="263" r:id="rId35"/>
    <p:sldId id="261" r:id="rId36"/>
    <p:sldId id="260" r:id="rId37"/>
    <p:sldId id="320" r:id="rId38"/>
    <p:sldId id="314" r:id="rId39"/>
    <p:sldId id="322" r:id="rId40"/>
    <p:sldId id="318" r:id="rId41"/>
    <p:sldId id="31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80" d="100"/>
          <a:sy n="80" d="100"/>
        </p:scale>
        <p:origin x="-1512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47FE6-2DA6-4963-83D2-8C39EB4BD98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29EB3-42D8-442F-B0E2-DBB4E5487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40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9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9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9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29EB3-42D8-442F-B0E2-DBB4E54879B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6F0657-D569-449C-81E0-CECA212D5D98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31322D-1178-483F-8760-C5FE308DA7B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788" y="1556792"/>
            <a:ext cx="742543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3200" b="1" dirty="0"/>
              <a:t>E-learning </a:t>
            </a:r>
            <a:r>
              <a:rPr lang="en-NZ" sz="3200" b="1" dirty="0" smtClean="0"/>
              <a:t>for </a:t>
            </a:r>
            <a:endParaRPr lang="en-NZ" sz="3200" b="1" dirty="0" smtClean="0"/>
          </a:p>
          <a:p>
            <a:pPr algn="ctr"/>
            <a:r>
              <a:rPr lang="en-NZ" sz="3200" b="1" dirty="0" smtClean="0"/>
              <a:t>Continuing </a:t>
            </a:r>
            <a:r>
              <a:rPr lang="en-NZ" sz="3200" b="1" dirty="0"/>
              <a:t>Professional Development</a:t>
            </a:r>
            <a:endParaRPr lang="en-NZ" sz="3200" b="1" dirty="0" smtClean="0"/>
          </a:p>
          <a:p>
            <a:pPr algn="ctr"/>
            <a:endParaRPr lang="en-NZ" dirty="0" smtClean="0"/>
          </a:p>
          <a:p>
            <a:pPr algn="ctr"/>
            <a:endParaRPr lang="en-NZ" dirty="0" smtClean="0"/>
          </a:p>
          <a:p>
            <a:pPr algn="ctr"/>
            <a:endParaRPr lang="en-NZ" dirty="0"/>
          </a:p>
          <a:p>
            <a:pPr algn="ctr"/>
            <a:r>
              <a:rPr lang="en-NZ" sz="2400" dirty="0" smtClean="0"/>
              <a:t>Howell Round</a:t>
            </a:r>
          </a:p>
          <a:p>
            <a:pPr algn="ctr"/>
            <a:r>
              <a:rPr lang="en-NZ" sz="2400" dirty="0" smtClean="0"/>
              <a:t>University of Waikato, New </a:t>
            </a:r>
            <a:r>
              <a:rPr lang="en-NZ" sz="2400" dirty="0"/>
              <a:t>Z</a:t>
            </a:r>
            <a:r>
              <a:rPr lang="en-NZ" sz="2400" dirty="0" smtClean="0"/>
              <a:t>ealand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7760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9" t="11806" r="32891" b="40139"/>
          <a:stretch/>
        </p:blipFill>
        <p:spPr bwMode="auto">
          <a:xfrm>
            <a:off x="1547664" y="809624"/>
            <a:ext cx="6634311" cy="512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049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5" t="10556" r="25000" b="38194"/>
          <a:stretch/>
        </p:blipFill>
        <p:spPr bwMode="auto">
          <a:xfrm>
            <a:off x="107504" y="980728"/>
            <a:ext cx="8892480" cy="506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075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6" r="47500" b="28750"/>
          <a:stretch/>
        </p:blipFill>
        <p:spPr bwMode="auto">
          <a:xfrm>
            <a:off x="0" y="260648"/>
            <a:ext cx="91440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755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65402"/>
            <a:ext cx="874846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Open Access Journals</a:t>
            </a:r>
          </a:p>
          <a:p>
            <a:endParaRPr lang="en-NZ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Journal of Applied </a:t>
            </a:r>
            <a:r>
              <a:rPr lang="en-NZ" sz="2200" dirty="0" smtClean="0"/>
              <a:t>Clinical </a:t>
            </a:r>
            <a:r>
              <a:rPr lang="en-NZ" sz="2200" dirty="0" smtClean="0"/>
              <a:t>Medical Physics		(USA)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err="1" smtClean="0"/>
              <a:t>BioMed</a:t>
            </a:r>
            <a:r>
              <a:rPr lang="en-NZ" sz="2200" dirty="0" smtClean="0"/>
              <a:t> Central Medical Physics				(USA)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Medical Physics  (some open access)			(USA)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International Journal of Medical Physics, Clinical </a:t>
            </a:r>
          </a:p>
          <a:p>
            <a:r>
              <a:rPr lang="en-NZ" sz="2200" dirty="0"/>
              <a:t>	Engineering and Radiation Oncology		(USA)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Health Physics					</a:t>
            </a:r>
            <a:r>
              <a:rPr lang="en-NZ" sz="2200" dirty="0" smtClean="0"/>
              <a:t>            (Europe)</a:t>
            </a:r>
            <a:endParaRPr lang="en-NZ" sz="2200" dirty="0"/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Physics in Medicine and Biology (some open access)	(UK)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Polish Journal of Medical Physics and Engineering	(Poland)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Biomedical Imaging and Intervention Journal	 </a:t>
            </a:r>
            <a:r>
              <a:rPr lang="en-NZ" sz="2200" dirty="0" smtClean="0"/>
              <a:t>           (</a:t>
            </a:r>
            <a:r>
              <a:rPr lang="en-NZ" sz="2200" dirty="0"/>
              <a:t>Malaysia)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Iranian Journal of Medical Physics			</a:t>
            </a:r>
            <a:r>
              <a:rPr lang="en-NZ" sz="2200" dirty="0" smtClean="0"/>
              <a:t>	(</a:t>
            </a:r>
            <a:r>
              <a:rPr lang="en-NZ" sz="2200" dirty="0"/>
              <a:t>Iran)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Journal </a:t>
            </a:r>
            <a:r>
              <a:rPr lang="en-NZ" sz="2200" dirty="0"/>
              <a:t>of Biomedical Physics and </a:t>
            </a:r>
            <a:r>
              <a:rPr lang="en-NZ" sz="2200" dirty="0" smtClean="0"/>
              <a:t>Engineering	</a:t>
            </a:r>
            <a:r>
              <a:rPr lang="en-NZ" sz="2200" dirty="0"/>
              <a:t>	</a:t>
            </a:r>
            <a:r>
              <a:rPr lang="en-NZ" sz="2200" dirty="0" smtClean="0"/>
              <a:t>(</a:t>
            </a:r>
            <a:r>
              <a:rPr lang="en-NZ" sz="2200" dirty="0"/>
              <a:t>Iran)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Journal of Medical Physics  				(India)</a:t>
            </a:r>
            <a:endParaRPr lang="en-NZ" sz="2200" dirty="0"/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 smtClean="0"/>
              <a:t>African </a:t>
            </a:r>
            <a:r>
              <a:rPr lang="en-NZ" sz="2200" dirty="0"/>
              <a:t>Journal of Medical Physics, Biomedical </a:t>
            </a:r>
            <a:endParaRPr lang="en-NZ" sz="2200" dirty="0" smtClean="0"/>
          </a:p>
          <a:p>
            <a:r>
              <a:rPr lang="en-NZ" sz="2200" dirty="0"/>
              <a:t>	</a:t>
            </a:r>
            <a:r>
              <a:rPr lang="en-NZ" sz="2200" dirty="0" smtClean="0"/>
              <a:t>Engineering </a:t>
            </a:r>
            <a:r>
              <a:rPr lang="en-NZ" sz="2200" dirty="0"/>
              <a:t>and </a:t>
            </a:r>
            <a:r>
              <a:rPr lang="en-NZ" sz="2200" dirty="0" smtClean="0"/>
              <a:t>Sciences			</a:t>
            </a:r>
            <a:r>
              <a:rPr lang="en-NZ" sz="2200" dirty="0"/>
              <a:t> </a:t>
            </a:r>
            <a:r>
              <a:rPr lang="en-NZ" sz="2200" dirty="0" smtClean="0"/>
              <a:t>           (Nigeria)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200" dirty="0"/>
              <a:t>Bangladesh Journal of Medical </a:t>
            </a:r>
            <a:r>
              <a:rPr lang="en-NZ" sz="2200" dirty="0" smtClean="0"/>
              <a:t>Physics		       (Bangladesh)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200" dirty="0" smtClean="0"/>
              <a:t>Revista </a:t>
            </a:r>
            <a:r>
              <a:rPr lang="es-ES" sz="2200" dirty="0"/>
              <a:t>Mexicana de Medicina </a:t>
            </a:r>
            <a:r>
              <a:rPr lang="es-ES" sz="2200" dirty="0" err="1"/>
              <a:t>Fisicay</a:t>
            </a:r>
            <a:r>
              <a:rPr lang="es-ES" sz="2200" dirty="0"/>
              <a:t> </a:t>
            </a:r>
            <a:r>
              <a:rPr lang="es-ES" sz="2200" dirty="0" err="1"/>
              <a:t>Rehabilitacion</a:t>
            </a:r>
            <a:r>
              <a:rPr lang="es-ES" sz="2200" dirty="0"/>
              <a:t>  </a:t>
            </a:r>
            <a:r>
              <a:rPr lang="es-ES" sz="2200" dirty="0" smtClean="0"/>
              <a:t>    (</a:t>
            </a:r>
            <a:r>
              <a:rPr lang="es-ES" sz="2200" dirty="0" err="1" smtClean="0"/>
              <a:t>Mexico</a:t>
            </a:r>
            <a:r>
              <a:rPr lang="es-ES" sz="22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200" dirty="0" smtClean="0"/>
              <a:t>Revista de </a:t>
            </a:r>
            <a:r>
              <a:rPr lang="es-ES" sz="2200" dirty="0" err="1" smtClean="0"/>
              <a:t>Fisica</a:t>
            </a:r>
            <a:r>
              <a:rPr lang="es-ES" sz="2200" dirty="0" smtClean="0"/>
              <a:t> Medica					(</a:t>
            </a:r>
            <a:r>
              <a:rPr lang="es-ES" sz="2200" dirty="0" err="1" smtClean="0"/>
              <a:t>Spain</a:t>
            </a:r>
            <a:r>
              <a:rPr lang="es-ES" sz="2200" dirty="0" smtClean="0"/>
              <a:t>)</a:t>
            </a:r>
            <a:endParaRPr lang="en-NZ" sz="2200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04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2" y="0"/>
            <a:ext cx="8920974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9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0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1840" y="2204863"/>
            <a:ext cx="33843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Quizzes</a:t>
            </a:r>
          </a:p>
          <a:p>
            <a:endParaRPr lang="en-NZ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6375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6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22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594019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b="1" dirty="0" smtClean="0"/>
              <a:t>Advantages of e-learning for CPD</a:t>
            </a:r>
          </a:p>
          <a:p>
            <a:endParaRPr lang="en-NZ" dirty="0" smtClean="0"/>
          </a:p>
          <a:p>
            <a:endParaRPr lang="en-NZ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Most material available anywhere, anytime if you </a:t>
            </a:r>
          </a:p>
          <a:p>
            <a:pPr lvl="1">
              <a:lnSpc>
                <a:spcPct val="150000"/>
              </a:lnSpc>
            </a:pPr>
            <a:r>
              <a:rPr lang="en-NZ" sz="2400" dirty="0" smtClean="0"/>
              <a:t>	have an internet connection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/>
              <a:t>Often modularised, so can do bits when you have the time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Doesn’t cost a lot to produce </a:t>
            </a:r>
            <a:r>
              <a:rPr lang="en-NZ" sz="2400" dirty="0"/>
              <a:t>&amp;</a:t>
            </a:r>
            <a:r>
              <a:rPr lang="en-NZ" sz="2400" dirty="0" smtClean="0"/>
              <a:t> maintain if using volunteers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Easily updated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03724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3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1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132856"/>
            <a:ext cx="874846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/>
              <a:t>On-line Teaching Modules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274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0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5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140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1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005236"/>
            <a:ext cx="59766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b="1" dirty="0" smtClean="0"/>
              <a:t>Conference &amp; Workshop Recordings/Proceedings</a:t>
            </a:r>
          </a:p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667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9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0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161209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b="1" dirty="0" smtClean="0"/>
              <a:t>Advantages of e-learning for CPD</a:t>
            </a:r>
          </a:p>
          <a:p>
            <a:endParaRPr lang="en-NZ" sz="3200" b="1" dirty="0" smtClean="0"/>
          </a:p>
          <a:p>
            <a:endParaRPr lang="en-NZ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Can get the “top guns” in the field to front presentations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Can access the papers/speakers for the conferences </a:t>
            </a:r>
          </a:p>
          <a:p>
            <a:pPr>
              <a:lnSpc>
                <a:spcPct val="150000"/>
              </a:lnSpc>
            </a:pPr>
            <a:r>
              <a:rPr lang="en-NZ" sz="2400" dirty="0"/>
              <a:t>	</a:t>
            </a:r>
            <a:r>
              <a:rPr lang="en-NZ" sz="2400" dirty="0" smtClean="0"/>
              <a:t>you couldn’t get to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Available even to financially-challenged physicists/</a:t>
            </a:r>
          </a:p>
          <a:p>
            <a:pPr>
              <a:lnSpc>
                <a:spcPct val="150000"/>
              </a:lnSpc>
            </a:pPr>
            <a:r>
              <a:rPr lang="en-NZ" sz="2400" dirty="0"/>
              <a:t>	</a:t>
            </a:r>
            <a:r>
              <a:rPr lang="en-NZ" sz="2400" dirty="0" smtClean="0"/>
              <a:t>institutions/countries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/>
              <a:t>Can record your progress if it is assessed for CPD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4741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54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6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" y="0"/>
            <a:ext cx="89209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6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2780928"/>
            <a:ext cx="25202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Webinars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410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5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1"/>
            <a:ext cx="8892480" cy="68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131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6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t="23766" r="17641" b="7787"/>
          <a:stretch/>
        </p:blipFill>
        <p:spPr bwMode="auto">
          <a:xfrm>
            <a:off x="3778" y="0"/>
            <a:ext cx="9126174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3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7849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/>
              <a:t>Access issues</a:t>
            </a:r>
          </a:p>
          <a:p>
            <a:endParaRPr lang="en-NZ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NZ" sz="2400" dirty="0" smtClean="0"/>
              <a:t>Scattered around the web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sz="2400" dirty="0" smtClean="0"/>
              <a:t>Mostly exists on just a few sites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NZ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NZ" sz="2400" dirty="0" smtClean="0"/>
              <a:t>No central directory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sz="2400" dirty="0" smtClean="0"/>
              <a:t>How do you find out what is available?</a:t>
            </a:r>
          </a:p>
          <a:p>
            <a:pPr marL="285750" indent="-285750">
              <a:buFont typeface="Arial" pitchFamily="34" charset="0"/>
              <a:buChar char="•"/>
            </a:pPr>
            <a:endParaRPr lang="en-NZ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NZ" sz="2400" dirty="0" smtClean="0"/>
              <a:t>Restrictions on who can access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sz="2400" dirty="0" smtClean="0"/>
              <a:t>Often only to medical physics society members (even for newsletters!)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sz="2400" dirty="0" smtClean="0"/>
              <a:t>Access for fee for non-members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NZ" sz="2400" dirty="0" smtClean="0"/>
              <a:t>If you can’t check it out, how do you know if it’s what you want?</a:t>
            </a:r>
          </a:p>
        </p:txBody>
      </p:sp>
    </p:spTree>
    <p:extLst>
      <p:ext uri="{BB962C8B-B14F-4D97-AF65-F5344CB8AC3E}">
        <p14:creationId xmlns:p14="http://schemas.microsoft.com/office/powerpoint/2010/main" val="263784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784976" cy="3034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/>
              <a:t>Access issues</a:t>
            </a:r>
          </a:p>
          <a:p>
            <a:pPr lvl="1"/>
            <a:endParaRPr lang="en-NZ" sz="2200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Language</a:t>
            </a:r>
          </a:p>
          <a:p>
            <a:pPr marL="742950" lvl="1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Sometimes in local language</a:t>
            </a:r>
          </a:p>
          <a:p>
            <a:pPr marL="742950" lvl="1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On-line translators do not translate everything on a page</a:t>
            </a:r>
          </a:p>
          <a:p>
            <a:pPr marL="742950" lvl="1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On-line translations can be poor</a:t>
            </a:r>
          </a:p>
          <a:p>
            <a:pPr marL="285750" indent="-285750">
              <a:buFont typeface="Arial" pitchFamily="34" charset="0"/>
              <a:buChar char="•"/>
            </a:pPr>
            <a:endParaRPr lang="en-NZ" sz="2200" dirty="0" smtClean="0"/>
          </a:p>
        </p:txBody>
      </p:sp>
    </p:spTree>
    <p:extLst>
      <p:ext uri="{BB962C8B-B14F-4D97-AF65-F5344CB8AC3E}">
        <p14:creationId xmlns:p14="http://schemas.microsoft.com/office/powerpoint/2010/main" val="33002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274748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 smtClean="0"/>
              <a:t>What resources are needed to produce </a:t>
            </a:r>
          </a:p>
          <a:p>
            <a:r>
              <a:rPr lang="en-NZ" sz="3200" dirty="0"/>
              <a:t>	</a:t>
            </a:r>
            <a:r>
              <a:rPr lang="en-NZ" sz="3200" dirty="0" smtClean="0"/>
              <a:t>on-line material?</a:t>
            </a:r>
          </a:p>
          <a:p>
            <a:endParaRPr lang="en-NZ" sz="2400" dirty="0" smtClean="0"/>
          </a:p>
          <a:p>
            <a:endParaRPr lang="en-NZ" sz="2400" dirty="0"/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Enthusiasm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Time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People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Technical skills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Finance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1508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888" y="332656"/>
            <a:ext cx="812594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b="1" dirty="0" smtClean="0"/>
              <a:t>Concluding remarks</a:t>
            </a:r>
          </a:p>
          <a:p>
            <a:endParaRPr lang="en-NZ" sz="2200" dirty="0"/>
          </a:p>
          <a:p>
            <a:r>
              <a:rPr lang="en-NZ" sz="2400" dirty="0" smtClean="0"/>
              <a:t>Medical physicists have an ethical duty to keep their CPD </a:t>
            </a:r>
            <a:endParaRPr lang="en-NZ" sz="2400" dirty="0"/>
          </a:p>
          <a:p>
            <a:r>
              <a:rPr lang="en-NZ" sz="2400" dirty="0" smtClean="0"/>
              <a:t>up-to-date to ensure that they are competent to practice</a:t>
            </a:r>
          </a:p>
          <a:p>
            <a:endParaRPr lang="en-NZ" sz="2400" dirty="0"/>
          </a:p>
          <a:p>
            <a:pPr>
              <a:lnSpc>
                <a:spcPct val="150000"/>
              </a:lnSpc>
            </a:pPr>
            <a:r>
              <a:rPr lang="en-NZ" sz="2400" dirty="0" smtClean="0"/>
              <a:t>As it is a safety issue, we must aim to make material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Available </a:t>
            </a:r>
            <a:r>
              <a:rPr lang="en-NZ" sz="2400" dirty="0"/>
              <a:t>f</a:t>
            </a:r>
            <a:r>
              <a:rPr lang="en-NZ" sz="2400" dirty="0" smtClean="0"/>
              <a:t>or zero cost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Easy to find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Easy to access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User-friendly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Comprehensive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Record all conferences and workshops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NZ" sz="2400" dirty="0" smtClean="0"/>
              <a:t>In all languages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NZ" sz="2200" dirty="0"/>
          </a:p>
        </p:txBody>
      </p:sp>
    </p:spTree>
    <p:extLst>
      <p:ext uri="{BB962C8B-B14F-4D97-AF65-F5344CB8AC3E}">
        <p14:creationId xmlns:p14="http://schemas.microsoft.com/office/powerpoint/2010/main" val="7360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/>
          <a:lstStyle/>
          <a:p>
            <a:r>
              <a:rPr lang="en-NZ" dirty="0" smtClean="0"/>
              <a:t>Thank You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06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272808" cy="4620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NZ" sz="3200" dirty="0" smtClean="0"/>
              <a:t>Search the internet for very good sites</a:t>
            </a:r>
          </a:p>
          <a:p>
            <a:pPr>
              <a:lnSpc>
                <a:spcPct val="114000"/>
              </a:lnSpc>
            </a:pPr>
            <a:endParaRPr lang="en-NZ" sz="2400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err="1" smtClean="0"/>
              <a:t>Emitel</a:t>
            </a:r>
            <a:endParaRPr lang="en-NZ" sz="2400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Emerald</a:t>
            </a:r>
            <a:endParaRPr lang="en-NZ" sz="2400" dirty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AAPM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/>
              <a:t>BIIJ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ACPSEM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endParaRPr lang="en-NZ" sz="2400" dirty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endParaRPr lang="en-NZ" sz="2400" dirty="0" smtClean="0"/>
          </a:p>
          <a:p>
            <a:pPr>
              <a:lnSpc>
                <a:spcPct val="120000"/>
              </a:lnSpc>
            </a:pPr>
            <a:r>
              <a:rPr lang="en-NZ" sz="2400" dirty="0" smtClean="0"/>
              <a:t>But after those there doesn’t seem to be a lot…..</a:t>
            </a:r>
          </a:p>
        </p:txBody>
      </p:sp>
    </p:spTree>
    <p:extLst>
      <p:ext uri="{BB962C8B-B14F-4D97-AF65-F5344CB8AC3E}">
        <p14:creationId xmlns:p14="http://schemas.microsoft.com/office/powerpoint/2010/main" val="395951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11173" r="8224" b="6460"/>
          <a:stretch/>
        </p:blipFill>
        <p:spPr bwMode="auto">
          <a:xfrm>
            <a:off x="-36512" y="0"/>
            <a:ext cx="9180512" cy="684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7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3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" y="0"/>
            <a:ext cx="892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7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704856" cy="417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NZ" sz="3200" dirty="0" smtClean="0"/>
              <a:t>Types of on-line resources for CPD</a:t>
            </a:r>
          </a:p>
          <a:p>
            <a:pPr>
              <a:lnSpc>
                <a:spcPct val="114000"/>
              </a:lnSpc>
            </a:pPr>
            <a:endParaRPr lang="en-NZ" sz="2400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err="1" smtClean="0"/>
              <a:t>Emitel</a:t>
            </a:r>
            <a:endParaRPr lang="en-NZ" sz="2400" dirty="0" smtClean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Emerald</a:t>
            </a:r>
            <a:endParaRPr lang="en-NZ" sz="2400" dirty="0"/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Open access journals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Quizzes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On-line teaching modules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Conference </a:t>
            </a:r>
            <a:r>
              <a:rPr lang="en-NZ" sz="2400" dirty="0" smtClean="0"/>
              <a:t>and workshop recordings/proceedings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en-NZ" sz="2400" dirty="0" smtClean="0"/>
              <a:t>Webinars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7383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617</TotalTime>
  <Words>265</Words>
  <Application>Microsoft Office PowerPoint</Application>
  <PresentationFormat>On-screen Show (4:3)</PresentationFormat>
  <Paragraphs>113</Paragraphs>
  <Slides>41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Howell Round</dc:creator>
  <cp:lastModifiedBy>Howell Round</cp:lastModifiedBy>
  <cp:revision>52</cp:revision>
  <dcterms:created xsi:type="dcterms:W3CDTF">2013-07-24T02:45:32Z</dcterms:created>
  <dcterms:modified xsi:type="dcterms:W3CDTF">2013-11-01T01:57:46Z</dcterms:modified>
</cp:coreProperties>
</file>