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60" r:id="rId6"/>
    <p:sldId id="265" r:id="rId7"/>
    <p:sldId id="271" r:id="rId8"/>
    <p:sldId id="262" r:id="rId9"/>
    <p:sldId id="266" r:id="rId10"/>
    <p:sldId id="268"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D19986-4F16-1988-963C-2A9CEBE9D497}" v="99" dt="2023-11-22T05:59:46.064"/>
    <p1510:client id="{E0E4F939-FB56-5E6D-439C-DD6BE7DF9621}" v="10" dt="2023-11-14T01:54:22.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1" d="100"/>
          <a:sy n="71" d="100"/>
        </p:scale>
        <p:origin x="4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FC531-6D5B-5110-3A37-79E6AFA8BF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NZ"/>
          </a:p>
        </p:txBody>
      </p:sp>
      <p:sp>
        <p:nvSpPr>
          <p:cNvPr id="3" name="Subtitle 2">
            <a:extLst>
              <a:ext uri="{FF2B5EF4-FFF2-40B4-BE49-F238E27FC236}">
                <a16:creationId xmlns:a16="http://schemas.microsoft.com/office/drawing/2014/main" id="{D53A7E38-AA58-8749-790B-A74FAC3B55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NZ"/>
          </a:p>
        </p:txBody>
      </p:sp>
      <p:sp>
        <p:nvSpPr>
          <p:cNvPr id="4" name="Date Placeholder 3">
            <a:extLst>
              <a:ext uri="{FF2B5EF4-FFF2-40B4-BE49-F238E27FC236}">
                <a16:creationId xmlns:a16="http://schemas.microsoft.com/office/drawing/2014/main" id="{45BF125C-9351-0751-BD42-A69340C1B3CF}"/>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5" name="Footer Placeholder 4">
            <a:extLst>
              <a:ext uri="{FF2B5EF4-FFF2-40B4-BE49-F238E27FC236}">
                <a16:creationId xmlns:a16="http://schemas.microsoft.com/office/drawing/2014/main" id="{39EBC2A3-73CB-C0DC-E42A-C47CDD3B38C2}"/>
              </a:ext>
            </a:extLst>
          </p:cNvPr>
          <p:cNvSpPr>
            <a:spLocks noGrp="1"/>
          </p:cNvSpPr>
          <p:nvPr>
            <p:ph type="ftr" sz="quarter" idx="11"/>
          </p:nvPr>
        </p:nvSpPr>
        <p:spPr/>
        <p:txBody>
          <a:bodyPr/>
          <a:lstStyle/>
          <a:p>
            <a:endParaRPr lang="en-NZ"/>
          </a:p>
        </p:txBody>
      </p:sp>
      <p:sp>
        <p:nvSpPr>
          <p:cNvPr id="6" name="Slide Number Placeholder 5">
            <a:extLst>
              <a:ext uri="{FF2B5EF4-FFF2-40B4-BE49-F238E27FC236}">
                <a16:creationId xmlns:a16="http://schemas.microsoft.com/office/drawing/2014/main" id="{05157CCE-C508-EF9F-B71B-DE9A902E3920}"/>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2180174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7AAF-EC92-43D3-F026-62B53138F5A6}"/>
              </a:ext>
            </a:extLst>
          </p:cNvPr>
          <p:cNvSpPr>
            <a:spLocks noGrp="1"/>
          </p:cNvSpPr>
          <p:nvPr>
            <p:ph type="title"/>
          </p:nvPr>
        </p:nvSpPr>
        <p:spPr/>
        <p:txBody>
          <a:bodyPr/>
          <a:lstStyle/>
          <a:p>
            <a:r>
              <a:rPr lang="en-US"/>
              <a:t>Click to edit Master title style</a:t>
            </a:r>
            <a:endParaRPr lang="en-NZ"/>
          </a:p>
        </p:txBody>
      </p:sp>
      <p:sp>
        <p:nvSpPr>
          <p:cNvPr id="3" name="Content Placeholder 2">
            <a:extLst>
              <a:ext uri="{FF2B5EF4-FFF2-40B4-BE49-F238E27FC236}">
                <a16:creationId xmlns:a16="http://schemas.microsoft.com/office/drawing/2014/main" id="{57222E33-3D41-5B89-AFB8-BEAF38DAE4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4" name="Date Placeholder 3">
            <a:extLst>
              <a:ext uri="{FF2B5EF4-FFF2-40B4-BE49-F238E27FC236}">
                <a16:creationId xmlns:a16="http://schemas.microsoft.com/office/drawing/2014/main" id="{E3A456CA-E6DC-3083-27E1-2D09A04FFFD0}"/>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5" name="Footer Placeholder 4">
            <a:extLst>
              <a:ext uri="{FF2B5EF4-FFF2-40B4-BE49-F238E27FC236}">
                <a16:creationId xmlns:a16="http://schemas.microsoft.com/office/drawing/2014/main" id="{05AD1A00-9243-C723-05CC-DEA189412840}"/>
              </a:ext>
            </a:extLst>
          </p:cNvPr>
          <p:cNvSpPr>
            <a:spLocks noGrp="1"/>
          </p:cNvSpPr>
          <p:nvPr>
            <p:ph type="ftr" sz="quarter" idx="11"/>
          </p:nvPr>
        </p:nvSpPr>
        <p:spPr/>
        <p:txBody>
          <a:bodyPr/>
          <a:lstStyle/>
          <a:p>
            <a:endParaRPr lang="en-NZ"/>
          </a:p>
        </p:txBody>
      </p:sp>
      <p:sp>
        <p:nvSpPr>
          <p:cNvPr id="6" name="Slide Number Placeholder 5">
            <a:extLst>
              <a:ext uri="{FF2B5EF4-FFF2-40B4-BE49-F238E27FC236}">
                <a16:creationId xmlns:a16="http://schemas.microsoft.com/office/drawing/2014/main" id="{29F19F16-D192-17C8-70D8-BE515B131411}"/>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3892016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D802E-C435-8D45-18C6-ABD35EBEA6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NZ"/>
          </a:p>
        </p:txBody>
      </p:sp>
      <p:sp>
        <p:nvSpPr>
          <p:cNvPr id="3" name="Text Placeholder 2">
            <a:extLst>
              <a:ext uri="{FF2B5EF4-FFF2-40B4-BE49-F238E27FC236}">
                <a16:creationId xmlns:a16="http://schemas.microsoft.com/office/drawing/2014/main" id="{F88D13CB-D1FD-6DCB-7220-0E423E22BD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3E1A00-7C72-CA4E-9BCF-6AA929471945}"/>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5" name="Footer Placeholder 4">
            <a:extLst>
              <a:ext uri="{FF2B5EF4-FFF2-40B4-BE49-F238E27FC236}">
                <a16:creationId xmlns:a16="http://schemas.microsoft.com/office/drawing/2014/main" id="{FB0A21E8-F152-AB37-17D7-D799A64A0140}"/>
              </a:ext>
            </a:extLst>
          </p:cNvPr>
          <p:cNvSpPr>
            <a:spLocks noGrp="1"/>
          </p:cNvSpPr>
          <p:nvPr>
            <p:ph type="ftr" sz="quarter" idx="11"/>
          </p:nvPr>
        </p:nvSpPr>
        <p:spPr/>
        <p:txBody>
          <a:bodyPr/>
          <a:lstStyle/>
          <a:p>
            <a:endParaRPr lang="en-NZ"/>
          </a:p>
        </p:txBody>
      </p:sp>
      <p:sp>
        <p:nvSpPr>
          <p:cNvPr id="6" name="Slide Number Placeholder 5">
            <a:extLst>
              <a:ext uri="{FF2B5EF4-FFF2-40B4-BE49-F238E27FC236}">
                <a16:creationId xmlns:a16="http://schemas.microsoft.com/office/drawing/2014/main" id="{515AA818-E58B-79C1-AE78-3392F5AF094D}"/>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2381294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64F6A-F7C4-A1B9-568E-729C733A1E4C}"/>
              </a:ext>
            </a:extLst>
          </p:cNvPr>
          <p:cNvSpPr>
            <a:spLocks noGrp="1"/>
          </p:cNvSpPr>
          <p:nvPr>
            <p:ph type="title"/>
          </p:nvPr>
        </p:nvSpPr>
        <p:spPr/>
        <p:txBody>
          <a:bodyPr/>
          <a:lstStyle/>
          <a:p>
            <a:r>
              <a:rPr lang="en-US"/>
              <a:t>Click to edit Master title style</a:t>
            </a:r>
            <a:endParaRPr lang="en-NZ"/>
          </a:p>
        </p:txBody>
      </p:sp>
      <p:sp>
        <p:nvSpPr>
          <p:cNvPr id="3" name="Content Placeholder 2">
            <a:extLst>
              <a:ext uri="{FF2B5EF4-FFF2-40B4-BE49-F238E27FC236}">
                <a16:creationId xmlns:a16="http://schemas.microsoft.com/office/drawing/2014/main" id="{1D8C5943-1429-F929-BA97-A6266DD5AA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4" name="Content Placeholder 3">
            <a:extLst>
              <a:ext uri="{FF2B5EF4-FFF2-40B4-BE49-F238E27FC236}">
                <a16:creationId xmlns:a16="http://schemas.microsoft.com/office/drawing/2014/main" id="{87D70085-C34A-1677-BD02-1EF82B59B9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5" name="Date Placeholder 4">
            <a:extLst>
              <a:ext uri="{FF2B5EF4-FFF2-40B4-BE49-F238E27FC236}">
                <a16:creationId xmlns:a16="http://schemas.microsoft.com/office/drawing/2014/main" id="{AF286F3B-95DB-60FD-9735-8609D93323D4}"/>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6" name="Footer Placeholder 5">
            <a:extLst>
              <a:ext uri="{FF2B5EF4-FFF2-40B4-BE49-F238E27FC236}">
                <a16:creationId xmlns:a16="http://schemas.microsoft.com/office/drawing/2014/main" id="{EFB2C670-466B-7752-0AEB-D65780A6C3AE}"/>
              </a:ext>
            </a:extLst>
          </p:cNvPr>
          <p:cNvSpPr>
            <a:spLocks noGrp="1"/>
          </p:cNvSpPr>
          <p:nvPr>
            <p:ph type="ftr" sz="quarter" idx="11"/>
          </p:nvPr>
        </p:nvSpPr>
        <p:spPr/>
        <p:txBody>
          <a:bodyPr/>
          <a:lstStyle/>
          <a:p>
            <a:endParaRPr lang="en-NZ"/>
          </a:p>
        </p:txBody>
      </p:sp>
      <p:sp>
        <p:nvSpPr>
          <p:cNvPr id="7" name="Slide Number Placeholder 6">
            <a:extLst>
              <a:ext uri="{FF2B5EF4-FFF2-40B4-BE49-F238E27FC236}">
                <a16:creationId xmlns:a16="http://schemas.microsoft.com/office/drawing/2014/main" id="{C9E76B8A-F002-3BB8-40DB-34434BA0EB9A}"/>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2555575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FDF18-F0F1-6D9C-12ED-9E680B217B51}"/>
              </a:ext>
            </a:extLst>
          </p:cNvPr>
          <p:cNvSpPr>
            <a:spLocks noGrp="1"/>
          </p:cNvSpPr>
          <p:nvPr>
            <p:ph type="title"/>
          </p:nvPr>
        </p:nvSpPr>
        <p:spPr>
          <a:xfrm>
            <a:off x="839788" y="365125"/>
            <a:ext cx="10515600" cy="1325563"/>
          </a:xfrm>
        </p:spPr>
        <p:txBody>
          <a:bodyPr/>
          <a:lstStyle/>
          <a:p>
            <a:r>
              <a:rPr lang="en-US"/>
              <a:t>Click to edit Master title style</a:t>
            </a:r>
            <a:endParaRPr lang="en-NZ"/>
          </a:p>
        </p:txBody>
      </p:sp>
      <p:sp>
        <p:nvSpPr>
          <p:cNvPr id="3" name="Text Placeholder 2">
            <a:extLst>
              <a:ext uri="{FF2B5EF4-FFF2-40B4-BE49-F238E27FC236}">
                <a16:creationId xmlns:a16="http://schemas.microsoft.com/office/drawing/2014/main" id="{512ECA7D-C143-B297-CCAE-295C4C1D9C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23AF5B-A32E-23CC-5A04-6BEF78F55A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5" name="Text Placeholder 4">
            <a:extLst>
              <a:ext uri="{FF2B5EF4-FFF2-40B4-BE49-F238E27FC236}">
                <a16:creationId xmlns:a16="http://schemas.microsoft.com/office/drawing/2014/main" id="{CD29A731-7841-4104-1ABD-DD0FF8A3F8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54A05D-821C-D1BA-0202-2F07D83DB7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7" name="Date Placeholder 6">
            <a:extLst>
              <a:ext uri="{FF2B5EF4-FFF2-40B4-BE49-F238E27FC236}">
                <a16:creationId xmlns:a16="http://schemas.microsoft.com/office/drawing/2014/main" id="{AC15F7B3-0794-B7A8-89A7-092808CDB304}"/>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8" name="Footer Placeholder 7">
            <a:extLst>
              <a:ext uri="{FF2B5EF4-FFF2-40B4-BE49-F238E27FC236}">
                <a16:creationId xmlns:a16="http://schemas.microsoft.com/office/drawing/2014/main" id="{CAC575ED-2F5F-0974-13F8-3F715467A7A0}"/>
              </a:ext>
            </a:extLst>
          </p:cNvPr>
          <p:cNvSpPr>
            <a:spLocks noGrp="1"/>
          </p:cNvSpPr>
          <p:nvPr>
            <p:ph type="ftr" sz="quarter" idx="11"/>
          </p:nvPr>
        </p:nvSpPr>
        <p:spPr/>
        <p:txBody>
          <a:bodyPr/>
          <a:lstStyle/>
          <a:p>
            <a:endParaRPr lang="en-NZ"/>
          </a:p>
        </p:txBody>
      </p:sp>
      <p:sp>
        <p:nvSpPr>
          <p:cNvPr id="9" name="Slide Number Placeholder 8">
            <a:extLst>
              <a:ext uri="{FF2B5EF4-FFF2-40B4-BE49-F238E27FC236}">
                <a16:creationId xmlns:a16="http://schemas.microsoft.com/office/drawing/2014/main" id="{CE807181-A41D-9B1F-8F7D-879D9F150AFF}"/>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2824885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F867A-3A22-2B7C-A9B7-1CBD2C4C3882}"/>
              </a:ext>
            </a:extLst>
          </p:cNvPr>
          <p:cNvSpPr>
            <a:spLocks noGrp="1"/>
          </p:cNvSpPr>
          <p:nvPr>
            <p:ph type="title"/>
          </p:nvPr>
        </p:nvSpPr>
        <p:spPr/>
        <p:txBody>
          <a:bodyPr/>
          <a:lstStyle/>
          <a:p>
            <a:r>
              <a:rPr lang="en-US"/>
              <a:t>Click to edit Master title style</a:t>
            </a:r>
            <a:endParaRPr lang="en-NZ"/>
          </a:p>
        </p:txBody>
      </p:sp>
      <p:sp>
        <p:nvSpPr>
          <p:cNvPr id="3" name="Date Placeholder 2">
            <a:extLst>
              <a:ext uri="{FF2B5EF4-FFF2-40B4-BE49-F238E27FC236}">
                <a16:creationId xmlns:a16="http://schemas.microsoft.com/office/drawing/2014/main" id="{0BD204F6-8220-4642-9A36-FC9D7D88A348}"/>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4" name="Footer Placeholder 3">
            <a:extLst>
              <a:ext uri="{FF2B5EF4-FFF2-40B4-BE49-F238E27FC236}">
                <a16:creationId xmlns:a16="http://schemas.microsoft.com/office/drawing/2014/main" id="{7518B581-7C05-9B88-CDDF-753163F04D3C}"/>
              </a:ext>
            </a:extLst>
          </p:cNvPr>
          <p:cNvSpPr>
            <a:spLocks noGrp="1"/>
          </p:cNvSpPr>
          <p:nvPr>
            <p:ph type="ftr" sz="quarter" idx="11"/>
          </p:nvPr>
        </p:nvSpPr>
        <p:spPr/>
        <p:txBody>
          <a:bodyPr/>
          <a:lstStyle/>
          <a:p>
            <a:endParaRPr lang="en-NZ"/>
          </a:p>
        </p:txBody>
      </p:sp>
      <p:sp>
        <p:nvSpPr>
          <p:cNvPr id="5" name="Slide Number Placeholder 4">
            <a:extLst>
              <a:ext uri="{FF2B5EF4-FFF2-40B4-BE49-F238E27FC236}">
                <a16:creationId xmlns:a16="http://schemas.microsoft.com/office/drawing/2014/main" id="{431387F7-B89D-F537-555D-7820AB11D372}"/>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1285928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0F26E0-0839-2D2A-AC66-A5276C86ED9B}"/>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3" name="Footer Placeholder 2">
            <a:extLst>
              <a:ext uri="{FF2B5EF4-FFF2-40B4-BE49-F238E27FC236}">
                <a16:creationId xmlns:a16="http://schemas.microsoft.com/office/drawing/2014/main" id="{C9EF6F5B-FD1C-3F8B-6788-370EDF5E94D0}"/>
              </a:ext>
            </a:extLst>
          </p:cNvPr>
          <p:cNvSpPr>
            <a:spLocks noGrp="1"/>
          </p:cNvSpPr>
          <p:nvPr>
            <p:ph type="ftr" sz="quarter" idx="11"/>
          </p:nvPr>
        </p:nvSpPr>
        <p:spPr/>
        <p:txBody>
          <a:bodyPr/>
          <a:lstStyle/>
          <a:p>
            <a:endParaRPr lang="en-NZ"/>
          </a:p>
        </p:txBody>
      </p:sp>
      <p:sp>
        <p:nvSpPr>
          <p:cNvPr id="4" name="Slide Number Placeholder 3">
            <a:extLst>
              <a:ext uri="{FF2B5EF4-FFF2-40B4-BE49-F238E27FC236}">
                <a16:creationId xmlns:a16="http://schemas.microsoft.com/office/drawing/2014/main" id="{92A0586F-0F8F-6781-5345-EDF0EB798084}"/>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3609531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25B5-9514-3C86-3467-3B586D8CE4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NZ"/>
          </a:p>
        </p:txBody>
      </p:sp>
      <p:sp>
        <p:nvSpPr>
          <p:cNvPr id="3" name="Content Placeholder 2">
            <a:extLst>
              <a:ext uri="{FF2B5EF4-FFF2-40B4-BE49-F238E27FC236}">
                <a16:creationId xmlns:a16="http://schemas.microsoft.com/office/drawing/2014/main" id="{0A9B7A86-0214-5CEE-F219-CE9C4B5921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4" name="Text Placeholder 3">
            <a:extLst>
              <a:ext uri="{FF2B5EF4-FFF2-40B4-BE49-F238E27FC236}">
                <a16:creationId xmlns:a16="http://schemas.microsoft.com/office/drawing/2014/main" id="{DADCB651-6DE9-6C79-625E-AE4ABA5511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F7C5D0-A15F-031D-06F3-D15C31F470B1}"/>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6" name="Footer Placeholder 5">
            <a:extLst>
              <a:ext uri="{FF2B5EF4-FFF2-40B4-BE49-F238E27FC236}">
                <a16:creationId xmlns:a16="http://schemas.microsoft.com/office/drawing/2014/main" id="{5184A6B6-3462-6DF6-0FEB-16E7C6BE2486}"/>
              </a:ext>
            </a:extLst>
          </p:cNvPr>
          <p:cNvSpPr>
            <a:spLocks noGrp="1"/>
          </p:cNvSpPr>
          <p:nvPr>
            <p:ph type="ftr" sz="quarter" idx="11"/>
          </p:nvPr>
        </p:nvSpPr>
        <p:spPr/>
        <p:txBody>
          <a:bodyPr/>
          <a:lstStyle/>
          <a:p>
            <a:endParaRPr lang="en-NZ"/>
          </a:p>
        </p:txBody>
      </p:sp>
      <p:sp>
        <p:nvSpPr>
          <p:cNvPr id="7" name="Slide Number Placeholder 6">
            <a:extLst>
              <a:ext uri="{FF2B5EF4-FFF2-40B4-BE49-F238E27FC236}">
                <a16:creationId xmlns:a16="http://schemas.microsoft.com/office/drawing/2014/main" id="{A5A8D047-FC96-3522-C1AD-AB9691C9166A}"/>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1275966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4E909-F9EF-5753-66CB-4443C251D6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NZ"/>
          </a:p>
        </p:txBody>
      </p:sp>
      <p:sp>
        <p:nvSpPr>
          <p:cNvPr id="3" name="Picture Placeholder 2">
            <a:extLst>
              <a:ext uri="{FF2B5EF4-FFF2-40B4-BE49-F238E27FC236}">
                <a16:creationId xmlns:a16="http://schemas.microsoft.com/office/drawing/2014/main" id="{6FAB6C7A-2031-15E6-0B20-E767F90894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NZ"/>
          </a:p>
        </p:txBody>
      </p:sp>
      <p:sp>
        <p:nvSpPr>
          <p:cNvPr id="4" name="Text Placeholder 3">
            <a:extLst>
              <a:ext uri="{FF2B5EF4-FFF2-40B4-BE49-F238E27FC236}">
                <a16:creationId xmlns:a16="http://schemas.microsoft.com/office/drawing/2014/main" id="{D7D5F2B6-598E-E522-DB6A-65E379D685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5E55E2-3F2D-EEFD-300C-68206FDA92F3}"/>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6" name="Footer Placeholder 5">
            <a:extLst>
              <a:ext uri="{FF2B5EF4-FFF2-40B4-BE49-F238E27FC236}">
                <a16:creationId xmlns:a16="http://schemas.microsoft.com/office/drawing/2014/main" id="{B5ABE3A6-4502-B871-8046-BC84D1E6A00B}"/>
              </a:ext>
            </a:extLst>
          </p:cNvPr>
          <p:cNvSpPr>
            <a:spLocks noGrp="1"/>
          </p:cNvSpPr>
          <p:nvPr>
            <p:ph type="ftr" sz="quarter" idx="11"/>
          </p:nvPr>
        </p:nvSpPr>
        <p:spPr/>
        <p:txBody>
          <a:bodyPr/>
          <a:lstStyle/>
          <a:p>
            <a:endParaRPr lang="en-NZ"/>
          </a:p>
        </p:txBody>
      </p:sp>
      <p:sp>
        <p:nvSpPr>
          <p:cNvPr id="7" name="Slide Number Placeholder 6">
            <a:extLst>
              <a:ext uri="{FF2B5EF4-FFF2-40B4-BE49-F238E27FC236}">
                <a16:creationId xmlns:a16="http://schemas.microsoft.com/office/drawing/2014/main" id="{3ACFDEA0-EDA8-F90F-353D-BFCA3D048F87}"/>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1680635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25AA7-92A3-20C8-14F7-83E4A5BE25EF}"/>
              </a:ext>
            </a:extLst>
          </p:cNvPr>
          <p:cNvSpPr>
            <a:spLocks noGrp="1"/>
          </p:cNvSpPr>
          <p:nvPr>
            <p:ph type="title"/>
          </p:nvPr>
        </p:nvSpPr>
        <p:spPr/>
        <p:txBody>
          <a:bodyPr/>
          <a:lstStyle/>
          <a:p>
            <a:r>
              <a:rPr lang="en-US"/>
              <a:t>Click to edit Master title style</a:t>
            </a:r>
            <a:endParaRPr lang="en-NZ"/>
          </a:p>
        </p:txBody>
      </p:sp>
      <p:sp>
        <p:nvSpPr>
          <p:cNvPr id="3" name="Vertical Text Placeholder 2">
            <a:extLst>
              <a:ext uri="{FF2B5EF4-FFF2-40B4-BE49-F238E27FC236}">
                <a16:creationId xmlns:a16="http://schemas.microsoft.com/office/drawing/2014/main" id="{D596D7FE-8C7B-7CDB-DF41-9A3055A0BB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4" name="Date Placeholder 3">
            <a:extLst>
              <a:ext uri="{FF2B5EF4-FFF2-40B4-BE49-F238E27FC236}">
                <a16:creationId xmlns:a16="http://schemas.microsoft.com/office/drawing/2014/main" id="{B172722F-D4A2-75B8-A1D7-82CA7F0AE954}"/>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5" name="Footer Placeholder 4">
            <a:extLst>
              <a:ext uri="{FF2B5EF4-FFF2-40B4-BE49-F238E27FC236}">
                <a16:creationId xmlns:a16="http://schemas.microsoft.com/office/drawing/2014/main" id="{CB10113C-4E95-2E41-F43E-7FD915A65616}"/>
              </a:ext>
            </a:extLst>
          </p:cNvPr>
          <p:cNvSpPr>
            <a:spLocks noGrp="1"/>
          </p:cNvSpPr>
          <p:nvPr>
            <p:ph type="ftr" sz="quarter" idx="11"/>
          </p:nvPr>
        </p:nvSpPr>
        <p:spPr/>
        <p:txBody>
          <a:bodyPr/>
          <a:lstStyle/>
          <a:p>
            <a:endParaRPr lang="en-NZ"/>
          </a:p>
        </p:txBody>
      </p:sp>
      <p:sp>
        <p:nvSpPr>
          <p:cNvPr id="6" name="Slide Number Placeholder 5">
            <a:extLst>
              <a:ext uri="{FF2B5EF4-FFF2-40B4-BE49-F238E27FC236}">
                <a16:creationId xmlns:a16="http://schemas.microsoft.com/office/drawing/2014/main" id="{780191B8-9BFA-8E8D-7ACE-A3DB4025C5D7}"/>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1844876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E6E722-5B97-AFC1-E70F-296FC9241F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NZ"/>
          </a:p>
        </p:txBody>
      </p:sp>
      <p:sp>
        <p:nvSpPr>
          <p:cNvPr id="3" name="Vertical Text Placeholder 2">
            <a:extLst>
              <a:ext uri="{FF2B5EF4-FFF2-40B4-BE49-F238E27FC236}">
                <a16:creationId xmlns:a16="http://schemas.microsoft.com/office/drawing/2014/main" id="{D2F01CE7-B1DF-164F-1D21-E6A568CED9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4" name="Date Placeholder 3">
            <a:extLst>
              <a:ext uri="{FF2B5EF4-FFF2-40B4-BE49-F238E27FC236}">
                <a16:creationId xmlns:a16="http://schemas.microsoft.com/office/drawing/2014/main" id="{444BC4B3-FB08-8352-04A1-117CB9D655C1}"/>
              </a:ext>
            </a:extLst>
          </p:cNvPr>
          <p:cNvSpPr>
            <a:spLocks noGrp="1"/>
          </p:cNvSpPr>
          <p:nvPr>
            <p:ph type="dt" sz="half" idx="10"/>
          </p:nvPr>
        </p:nvSpPr>
        <p:spPr/>
        <p:txBody>
          <a:bodyPr/>
          <a:lstStyle/>
          <a:p>
            <a:fld id="{BE04CF89-5455-4058-AC6F-5F86525DA5A9}" type="datetimeFigureOut">
              <a:rPr lang="en-NZ" smtClean="0"/>
              <a:t>25/07/2025</a:t>
            </a:fld>
            <a:endParaRPr lang="en-NZ"/>
          </a:p>
        </p:txBody>
      </p:sp>
      <p:sp>
        <p:nvSpPr>
          <p:cNvPr id="5" name="Footer Placeholder 4">
            <a:extLst>
              <a:ext uri="{FF2B5EF4-FFF2-40B4-BE49-F238E27FC236}">
                <a16:creationId xmlns:a16="http://schemas.microsoft.com/office/drawing/2014/main" id="{C708C1C6-7FC2-BF99-B5F7-F6A9BA678542}"/>
              </a:ext>
            </a:extLst>
          </p:cNvPr>
          <p:cNvSpPr>
            <a:spLocks noGrp="1"/>
          </p:cNvSpPr>
          <p:nvPr>
            <p:ph type="ftr" sz="quarter" idx="11"/>
          </p:nvPr>
        </p:nvSpPr>
        <p:spPr/>
        <p:txBody>
          <a:bodyPr/>
          <a:lstStyle/>
          <a:p>
            <a:endParaRPr lang="en-NZ"/>
          </a:p>
        </p:txBody>
      </p:sp>
      <p:sp>
        <p:nvSpPr>
          <p:cNvPr id="6" name="Slide Number Placeholder 5">
            <a:extLst>
              <a:ext uri="{FF2B5EF4-FFF2-40B4-BE49-F238E27FC236}">
                <a16:creationId xmlns:a16="http://schemas.microsoft.com/office/drawing/2014/main" id="{EDE47478-5D4E-50BB-0632-A7D172EF46F1}"/>
              </a:ext>
            </a:extLst>
          </p:cNvPr>
          <p:cNvSpPr>
            <a:spLocks noGrp="1"/>
          </p:cNvSpPr>
          <p:nvPr>
            <p:ph type="sldNum" sz="quarter" idx="12"/>
          </p:nvPr>
        </p:nvSpPr>
        <p:spPr/>
        <p:txBody>
          <a:bodyPr/>
          <a:lstStyle/>
          <a:p>
            <a:fld id="{3CCA1BC9-D8B2-4D7C-A998-D0E904AC040F}" type="slidenum">
              <a:rPr lang="en-NZ" smtClean="0"/>
              <a:t>‹#›</a:t>
            </a:fld>
            <a:endParaRPr lang="en-NZ"/>
          </a:p>
        </p:txBody>
      </p:sp>
    </p:spTree>
    <p:extLst>
      <p:ext uri="{BB962C8B-B14F-4D97-AF65-F5344CB8AC3E}">
        <p14:creationId xmlns:p14="http://schemas.microsoft.com/office/powerpoint/2010/main" val="2932741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461A74-AC97-8AA3-6931-9835BAE8D9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NZ"/>
          </a:p>
        </p:txBody>
      </p:sp>
      <p:sp>
        <p:nvSpPr>
          <p:cNvPr id="3" name="Text Placeholder 2">
            <a:extLst>
              <a:ext uri="{FF2B5EF4-FFF2-40B4-BE49-F238E27FC236}">
                <a16:creationId xmlns:a16="http://schemas.microsoft.com/office/drawing/2014/main" id="{35DCE72F-10CE-476B-9A5E-48895064AA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Z"/>
          </a:p>
        </p:txBody>
      </p:sp>
      <p:sp>
        <p:nvSpPr>
          <p:cNvPr id="4" name="Date Placeholder 3">
            <a:extLst>
              <a:ext uri="{FF2B5EF4-FFF2-40B4-BE49-F238E27FC236}">
                <a16:creationId xmlns:a16="http://schemas.microsoft.com/office/drawing/2014/main" id="{2948B6B0-F441-4748-3840-0E981A94CA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04CF89-5455-4058-AC6F-5F86525DA5A9}" type="datetimeFigureOut">
              <a:rPr lang="en-NZ" smtClean="0"/>
              <a:t>25/07/2025</a:t>
            </a:fld>
            <a:endParaRPr lang="en-NZ"/>
          </a:p>
        </p:txBody>
      </p:sp>
      <p:sp>
        <p:nvSpPr>
          <p:cNvPr id="5" name="Footer Placeholder 4">
            <a:extLst>
              <a:ext uri="{FF2B5EF4-FFF2-40B4-BE49-F238E27FC236}">
                <a16:creationId xmlns:a16="http://schemas.microsoft.com/office/drawing/2014/main" id="{0B86132B-AEA0-DC76-AE3A-F362ED3635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NZ"/>
          </a:p>
        </p:txBody>
      </p:sp>
      <p:sp>
        <p:nvSpPr>
          <p:cNvPr id="6" name="Slide Number Placeholder 5">
            <a:extLst>
              <a:ext uri="{FF2B5EF4-FFF2-40B4-BE49-F238E27FC236}">
                <a16:creationId xmlns:a16="http://schemas.microsoft.com/office/drawing/2014/main" id="{893F5CF2-E3F4-8A02-C9F5-A4960399CE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CA1BC9-D8B2-4D7C-A998-D0E904AC040F}" type="slidenum">
              <a:rPr lang="en-NZ" smtClean="0"/>
              <a:t>‹#›</a:t>
            </a:fld>
            <a:endParaRPr lang="en-NZ"/>
          </a:p>
        </p:txBody>
      </p:sp>
    </p:spTree>
    <p:extLst>
      <p:ext uri="{BB962C8B-B14F-4D97-AF65-F5344CB8AC3E}">
        <p14:creationId xmlns:p14="http://schemas.microsoft.com/office/powerpoint/2010/main" val="19789114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9157F-FF26-D538-7FA9-CD922DA56FC8}"/>
              </a:ext>
            </a:extLst>
          </p:cNvPr>
          <p:cNvSpPr>
            <a:spLocks noGrp="1"/>
          </p:cNvSpPr>
          <p:nvPr>
            <p:ph type="ctrTitle"/>
          </p:nvPr>
        </p:nvSpPr>
        <p:spPr>
          <a:xfrm>
            <a:off x="3501896" y="1271675"/>
            <a:ext cx="5505441" cy="2387600"/>
          </a:xfrm>
        </p:spPr>
        <p:txBody>
          <a:bodyPr>
            <a:normAutofit/>
          </a:bodyPr>
          <a:lstStyle/>
          <a:p>
            <a:r>
              <a:rPr lang="mi-NZ" sz="4200">
                <a:solidFill>
                  <a:schemeClr val="bg1"/>
                </a:solidFill>
              </a:rPr>
              <a:t>Empowering Pacific and Māori students via Zoom</a:t>
            </a:r>
            <a:endParaRPr lang="en-NZ" sz="4200">
              <a:solidFill>
                <a:schemeClr val="bg1"/>
              </a:solidFill>
            </a:endParaRPr>
          </a:p>
        </p:txBody>
      </p:sp>
      <p:sp>
        <p:nvSpPr>
          <p:cNvPr id="3" name="Subtitle 2">
            <a:extLst>
              <a:ext uri="{FF2B5EF4-FFF2-40B4-BE49-F238E27FC236}">
                <a16:creationId xmlns:a16="http://schemas.microsoft.com/office/drawing/2014/main" id="{7646C294-7543-207D-4B8E-7FD3D8B5B2DE}"/>
              </a:ext>
            </a:extLst>
          </p:cNvPr>
          <p:cNvSpPr>
            <a:spLocks noGrp="1"/>
          </p:cNvSpPr>
          <p:nvPr>
            <p:ph type="subTitle" idx="1"/>
          </p:nvPr>
        </p:nvSpPr>
        <p:spPr>
          <a:xfrm>
            <a:off x="3501896" y="3751350"/>
            <a:ext cx="5505449" cy="1655762"/>
          </a:xfrm>
        </p:spPr>
        <p:txBody>
          <a:bodyPr>
            <a:normAutofit/>
          </a:bodyPr>
          <a:lstStyle/>
          <a:p>
            <a:endParaRPr lang="mi-NZ" sz="2000">
              <a:solidFill>
                <a:schemeClr val="bg1"/>
              </a:solidFill>
            </a:endParaRPr>
          </a:p>
          <a:p>
            <a:r>
              <a:rPr lang="mi-NZ" sz="2000">
                <a:solidFill>
                  <a:schemeClr val="bg1"/>
                </a:solidFill>
              </a:rPr>
              <a:t>Georgia Brown</a:t>
            </a:r>
          </a:p>
          <a:p>
            <a:r>
              <a:rPr lang="mi-NZ" sz="2000">
                <a:solidFill>
                  <a:schemeClr val="bg1"/>
                </a:solidFill>
              </a:rPr>
              <a:t>Tineka Wymer</a:t>
            </a:r>
          </a:p>
          <a:p>
            <a:r>
              <a:rPr lang="mi-NZ" sz="2000">
                <a:solidFill>
                  <a:schemeClr val="bg1"/>
                </a:solidFill>
              </a:rPr>
              <a:t>Stephanie Gibbons</a:t>
            </a:r>
            <a:endParaRPr lang="en-NZ" sz="2000">
              <a:solidFill>
                <a:schemeClr val="bg1"/>
              </a:solidFill>
            </a:endParaRPr>
          </a:p>
        </p:txBody>
      </p:sp>
      <p:cxnSp>
        <p:nvCxnSpPr>
          <p:cNvPr id="10" name="Straight Connector 9">
            <a:extLst>
              <a:ext uri="{FF2B5EF4-FFF2-40B4-BE49-F238E27FC236}">
                <a16:creationId xmlns:a16="http://schemas.microsoft.com/office/drawing/2014/main" id="{FEA8332D-EA74-40A2-8709-00EDB23792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240" y="3429000"/>
            <a:ext cx="0" cy="3164872"/>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9358801C-1E89-48FF-B14F-D76A2EA14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4797" y="816429"/>
            <a:ext cx="8239647" cy="522514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AB88284F-ED00-40CA-B57D-89C49E8EC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00357" y="272979"/>
            <a:ext cx="0" cy="2906211"/>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428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66A52-371F-E529-454D-03BE46044781}"/>
              </a:ext>
            </a:extLst>
          </p:cNvPr>
          <p:cNvSpPr>
            <a:spLocks noGrp="1"/>
          </p:cNvSpPr>
          <p:nvPr>
            <p:ph type="title"/>
          </p:nvPr>
        </p:nvSpPr>
        <p:spPr>
          <a:xfrm>
            <a:off x="761803" y="350196"/>
            <a:ext cx="4646904" cy="1624520"/>
          </a:xfrm>
        </p:spPr>
        <p:txBody>
          <a:bodyPr anchor="ctr">
            <a:normAutofit/>
          </a:bodyPr>
          <a:lstStyle/>
          <a:p>
            <a:r>
              <a:rPr lang="mi-NZ" sz="4000" dirty="0" err="1"/>
              <a:t>Beyond</a:t>
            </a:r>
            <a:r>
              <a:rPr lang="mi-NZ" sz="4000" dirty="0"/>
              <a:t> </a:t>
            </a:r>
            <a:br>
              <a:rPr lang="en-US" dirty="0"/>
            </a:br>
            <a:r>
              <a:rPr lang="mi-NZ" sz="4000" dirty="0"/>
              <a:t>kanohi ki te kanohi</a:t>
            </a:r>
            <a:endParaRPr lang="en-NZ" sz="4000" dirty="0"/>
          </a:p>
        </p:txBody>
      </p:sp>
      <p:sp>
        <p:nvSpPr>
          <p:cNvPr id="3" name="Content Placeholder 2">
            <a:extLst>
              <a:ext uri="{FF2B5EF4-FFF2-40B4-BE49-F238E27FC236}">
                <a16:creationId xmlns:a16="http://schemas.microsoft.com/office/drawing/2014/main" id="{D9836F68-0258-AE7A-E39D-B9944E88F7C5}"/>
              </a:ext>
            </a:extLst>
          </p:cNvPr>
          <p:cNvSpPr>
            <a:spLocks noGrp="1"/>
          </p:cNvSpPr>
          <p:nvPr>
            <p:ph idx="1"/>
          </p:nvPr>
        </p:nvSpPr>
        <p:spPr>
          <a:xfrm>
            <a:off x="761802" y="2743200"/>
            <a:ext cx="4646905" cy="3613149"/>
          </a:xfrm>
        </p:spPr>
        <p:txBody>
          <a:bodyPr anchor="ctr">
            <a:normAutofit/>
          </a:bodyPr>
          <a:lstStyle/>
          <a:p>
            <a:pPr marL="0" indent="0">
              <a:buNone/>
            </a:pPr>
            <a:r>
              <a:rPr lang="en-NZ" sz="1700" b="0" i="0">
                <a:effectLst/>
                <a:latin typeface="Segoe UI" panose="020B0502040204020203" pitchFamily="34" charset="0"/>
              </a:rPr>
              <a:t>In the context of online education, there's a prevailing notion that online learning may not align with the traditional learning preferences of Pacific and Māori students, who thrive in face-to-face environments.</a:t>
            </a:r>
          </a:p>
          <a:p>
            <a:pPr marL="0" indent="0">
              <a:buNone/>
            </a:pPr>
            <a:endParaRPr lang="en-NZ" sz="1700">
              <a:latin typeface="Segoe UI" panose="020B0502040204020203" pitchFamily="34" charset="0"/>
            </a:endParaRPr>
          </a:p>
          <a:p>
            <a:pPr marL="0" indent="0">
              <a:buNone/>
            </a:pPr>
            <a:r>
              <a:rPr lang="en-NZ" sz="1700">
                <a:latin typeface="Segoe UI" panose="020B0502040204020203" pitchFamily="34" charset="0"/>
              </a:rPr>
              <a:t>We present comments from Pacific and Māori students about a successful zoom learning experience.</a:t>
            </a:r>
          </a:p>
          <a:p>
            <a:r>
              <a:rPr lang="en-NZ" sz="1700">
                <a:latin typeface="Segoe UI" panose="020B0502040204020203" pitchFamily="34" charset="0"/>
              </a:rPr>
              <a:t>What did they like about it?</a:t>
            </a:r>
          </a:p>
          <a:p>
            <a:r>
              <a:rPr lang="en-NZ" sz="1700">
                <a:latin typeface="Segoe UI" panose="020B0502040204020203" pitchFamily="34" charset="0"/>
              </a:rPr>
              <a:t>What made it work?</a:t>
            </a:r>
            <a:endParaRPr lang="en-NZ" sz="1700"/>
          </a:p>
        </p:txBody>
      </p:sp>
    </p:spTree>
    <p:extLst>
      <p:ext uri="{BB962C8B-B14F-4D97-AF65-F5344CB8AC3E}">
        <p14:creationId xmlns:p14="http://schemas.microsoft.com/office/powerpoint/2010/main" val="2489907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CD46A-4076-E615-A106-D99BB328AE5F}"/>
              </a:ext>
            </a:extLst>
          </p:cNvPr>
          <p:cNvSpPr>
            <a:spLocks noGrp="1"/>
          </p:cNvSpPr>
          <p:nvPr>
            <p:ph type="title"/>
          </p:nvPr>
        </p:nvSpPr>
        <p:spPr/>
        <p:txBody>
          <a:bodyPr/>
          <a:lstStyle/>
          <a:p>
            <a:r>
              <a:rPr lang="mi-NZ" dirty="0" err="1"/>
              <a:t>The</a:t>
            </a:r>
            <a:r>
              <a:rPr lang="mi-NZ" dirty="0"/>
              <a:t> </a:t>
            </a:r>
            <a:r>
              <a:rPr lang="mi-NZ" dirty="0" err="1"/>
              <a:t>tutorial</a:t>
            </a:r>
            <a:endParaRPr lang="en-NZ" dirty="0"/>
          </a:p>
        </p:txBody>
      </p:sp>
      <p:sp>
        <p:nvSpPr>
          <p:cNvPr id="3" name="Content Placeholder 2">
            <a:extLst>
              <a:ext uri="{FF2B5EF4-FFF2-40B4-BE49-F238E27FC236}">
                <a16:creationId xmlns:a16="http://schemas.microsoft.com/office/drawing/2014/main" id="{B65C5A04-18CB-76F3-051F-FC6DBB2F64AC}"/>
              </a:ext>
            </a:extLst>
          </p:cNvPr>
          <p:cNvSpPr>
            <a:spLocks noGrp="1"/>
          </p:cNvSpPr>
          <p:nvPr>
            <p:ph idx="1"/>
          </p:nvPr>
        </p:nvSpPr>
        <p:spPr>
          <a:xfrm>
            <a:off x="838200" y="1560582"/>
            <a:ext cx="10515600" cy="4732337"/>
          </a:xfrm>
        </p:spPr>
        <p:txBody>
          <a:bodyPr>
            <a:normAutofit fontScale="92500" lnSpcReduction="20000"/>
          </a:bodyPr>
          <a:lstStyle/>
          <a:p>
            <a:r>
              <a:rPr lang="mi-NZ" dirty="0" err="1"/>
              <a:t>Our</a:t>
            </a:r>
            <a:r>
              <a:rPr lang="mi-NZ" dirty="0"/>
              <a:t> </a:t>
            </a:r>
            <a:r>
              <a:rPr lang="mi-NZ" dirty="0" err="1"/>
              <a:t>first</a:t>
            </a:r>
            <a:r>
              <a:rPr lang="mi-NZ" dirty="0"/>
              <a:t> </a:t>
            </a:r>
            <a:r>
              <a:rPr lang="mi-NZ" dirty="0" err="1"/>
              <a:t>year</a:t>
            </a:r>
            <a:r>
              <a:rPr lang="mi-NZ" dirty="0"/>
              <a:t> </a:t>
            </a:r>
            <a:r>
              <a:rPr lang="mi-NZ" dirty="0" err="1"/>
              <a:t>Foundations</a:t>
            </a:r>
            <a:r>
              <a:rPr lang="mi-NZ" dirty="0"/>
              <a:t> </a:t>
            </a:r>
            <a:r>
              <a:rPr lang="mi-NZ" dirty="0" err="1"/>
              <a:t>paper</a:t>
            </a:r>
            <a:r>
              <a:rPr lang="mi-NZ" dirty="0"/>
              <a:t> “</a:t>
            </a:r>
            <a:r>
              <a:rPr lang="mi-NZ" dirty="0" err="1"/>
              <a:t>Rights</a:t>
            </a:r>
            <a:r>
              <a:rPr lang="mi-NZ" dirty="0"/>
              <a:t> and </a:t>
            </a:r>
            <a:r>
              <a:rPr lang="mi-NZ" dirty="0" err="1"/>
              <a:t>Reasons</a:t>
            </a:r>
            <a:r>
              <a:rPr lang="mi-NZ" dirty="0"/>
              <a:t>” </a:t>
            </a:r>
            <a:r>
              <a:rPr lang="mi-NZ" dirty="0" err="1"/>
              <a:t>trialed</a:t>
            </a:r>
            <a:r>
              <a:rPr lang="mi-NZ" dirty="0"/>
              <a:t> a </a:t>
            </a:r>
            <a:r>
              <a:rPr lang="mi-NZ" dirty="0" err="1"/>
              <a:t>tutorial</a:t>
            </a:r>
            <a:r>
              <a:rPr lang="mi-NZ" dirty="0"/>
              <a:t> for </a:t>
            </a:r>
            <a:r>
              <a:rPr lang="mi-NZ" dirty="0" err="1"/>
              <a:t>Pacific</a:t>
            </a:r>
            <a:r>
              <a:rPr lang="mi-NZ" dirty="0"/>
              <a:t> </a:t>
            </a:r>
            <a:r>
              <a:rPr lang="mi-NZ" dirty="0" err="1"/>
              <a:t>students</a:t>
            </a:r>
            <a:r>
              <a:rPr lang="mi-NZ" dirty="0"/>
              <a:t> </a:t>
            </a:r>
            <a:r>
              <a:rPr lang="mi-NZ" dirty="0" err="1"/>
              <a:t>in</a:t>
            </a:r>
            <a:r>
              <a:rPr lang="mi-NZ" dirty="0"/>
              <a:t> 2022B</a:t>
            </a:r>
          </a:p>
          <a:p>
            <a:pPr lvl="1"/>
            <a:r>
              <a:rPr lang="mi-NZ" dirty="0" err="1"/>
              <a:t>Rights</a:t>
            </a:r>
            <a:r>
              <a:rPr lang="mi-NZ" dirty="0"/>
              <a:t> and </a:t>
            </a:r>
            <a:r>
              <a:rPr lang="mi-NZ" dirty="0" err="1"/>
              <a:t>Reasons</a:t>
            </a:r>
            <a:r>
              <a:rPr lang="mi-NZ" dirty="0"/>
              <a:t> </a:t>
            </a:r>
            <a:r>
              <a:rPr lang="mi-NZ" dirty="0" err="1"/>
              <a:t>has</a:t>
            </a:r>
            <a:r>
              <a:rPr lang="mi-NZ" dirty="0"/>
              <a:t> “</a:t>
            </a:r>
            <a:r>
              <a:rPr lang="mi-NZ" dirty="0" err="1"/>
              <a:t>lectures</a:t>
            </a:r>
            <a:r>
              <a:rPr lang="mi-NZ" dirty="0"/>
              <a:t>” </a:t>
            </a:r>
            <a:r>
              <a:rPr lang="mi-NZ" dirty="0" err="1"/>
              <a:t>in</a:t>
            </a:r>
            <a:r>
              <a:rPr lang="mi-NZ" dirty="0"/>
              <a:t> </a:t>
            </a:r>
            <a:r>
              <a:rPr lang="mi-NZ" dirty="0" err="1"/>
              <a:t>the</a:t>
            </a:r>
            <a:r>
              <a:rPr lang="mi-NZ" dirty="0"/>
              <a:t> </a:t>
            </a:r>
            <a:r>
              <a:rPr lang="mi-NZ" dirty="0" err="1"/>
              <a:t>form</a:t>
            </a:r>
            <a:r>
              <a:rPr lang="mi-NZ" dirty="0"/>
              <a:t> </a:t>
            </a:r>
            <a:r>
              <a:rPr lang="mi-NZ" dirty="0" err="1"/>
              <a:t>of</a:t>
            </a:r>
            <a:r>
              <a:rPr lang="mi-NZ" dirty="0"/>
              <a:t> </a:t>
            </a:r>
            <a:r>
              <a:rPr lang="mi-NZ" dirty="0" err="1"/>
              <a:t>Moodle</a:t>
            </a:r>
            <a:r>
              <a:rPr lang="mi-NZ" dirty="0"/>
              <a:t> </a:t>
            </a:r>
            <a:r>
              <a:rPr lang="mi-NZ" dirty="0" err="1"/>
              <a:t>lessons</a:t>
            </a:r>
            <a:r>
              <a:rPr lang="mi-NZ" dirty="0"/>
              <a:t>, </a:t>
            </a:r>
            <a:r>
              <a:rPr lang="mi-NZ" dirty="0" err="1"/>
              <a:t>face</a:t>
            </a:r>
            <a:r>
              <a:rPr lang="mi-NZ" dirty="0"/>
              <a:t>-to-</a:t>
            </a:r>
            <a:r>
              <a:rPr lang="mi-NZ" dirty="0" err="1"/>
              <a:t>face</a:t>
            </a:r>
            <a:r>
              <a:rPr lang="mi-NZ" dirty="0"/>
              <a:t> </a:t>
            </a:r>
            <a:r>
              <a:rPr lang="mi-NZ" dirty="0" err="1"/>
              <a:t>tutorials</a:t>
            </a:r>
            <a:r>
              <a:rPr lang="mi-NZ" dirty="0"/>
              <a:t>, and (</a:t>
            </a:r>
            <a:r>
              <a:rPr lang="mi-NZ" dirty="0" err="1"/>
              <a:t>since</a:t>
            </a:r>
            <a:r>
              <a:rPr lang="mi-NZ" dirty="0"/>
              <a:t> 2020) </a:t>
            </a:r>
            <a:r>
              <a:rPr lang="mi-NZ" dirty="0" err="1"/>
              <a:t>zoom</a:t>
            </a:r>
            <a:r>
              <a:rPr lang="mi-NZ" dirty="0"/>
              <a:t> and </a:t>
            </a:r>
            <a:r>
              <a:rPr lang="mi-NZ" dirty="0" err="1"/>
              <a:t>asynchronous</a:t>
            </a:r>
            <a:r>
              <a:rPr lang="mi-NZ" dirty="0"/>
              <a:t> </a:t>
            </a:r>
            <a:r>
              <a:rPr lang="mi-NZ" dirty="0" err="1"/>
              <a:t>tutorial</a:t>
            </a:r>
            <a:r>
              <a:rPr lang="mi-NZ" dirty="0"/>
              <a:t> </a:t>
            </a:r>
            <a:r>
              <a:rPr lang="mi-NZ" dirty="0" err="1"/>
              <a:t>options</a:t>
            </a:r>
            <a:r>
              <a:rPr lang="mi-NZ" dirty="0"/>
              <a:t>.</a:t>
            </a:r>
          </a:p>
          <a:p>
            <a:pPr lvl="1"/>
            <a:r>
              <a:rPr lang="mi-NZ" dirty="0"/>
              <a:t>I </a:t>
            </a:r>
            <a:r>
              <a:rPr lang="mi-NZ" dirty="0" err="1"/>
              <a:t>received</a:t>
            </a:r>
            <a:r>
              <a:rPr lang="mi-NZ" dirty="0"/>
              <a:t> </a:t>
            </a:r>
            <a:r>
              <a:rPr lang="mi-NZ" dirty="0" err="1"/>
              <a:t>several</a:t>
            </a:r>
            <a:r>
              <a:rPr lang="mi-NZ" dirty="0"/>
              <a:t> </a:t>
            </a:r>
            <a:r>
              <a:rPr lang="mi-NZ" dirty="0" err="1"/>
              <a:t>inquires</a:t>
            </a:r>
            <a:r>
              <a:rPr lang="mi-NZ" dirty="0"/>
              <a:t> </a:t>
            </a:r>
            <a:r>
              <a:rPr lang="mi-NZ" dirty="0" err="1"/>
              <a:t>from</a:t>
            </a:r>
            <a:r>
              <a:rPr lang="mi-NZ" dirty="0"/>
              <a:t> </a:t>
            </a:r>
            <a:r>
              <a:rPr lang="mi-NZ" dirty="0" err="1"/>
              <a:t>Pacific</a:t>
            </a:r>
            <a:r>
              <a:rPr lang="mi-NZ" dirty="0"/>
              <a:t> </a:t>
            </a:r>
            <a:r>
              <a:rPr lang="mi-NZ" dirty="0" err="1"/>
              <a:t>students</a:t>
            </a:r>
            <a:r>
              <a:rPr lang="mi-NZ" dirty="0"/>
              <a:t> </a:t>
            </a:r>
            <a:r>
              <a:rPr lang="mi-NZ" dirty="0" err="1"/>
              <a:t>asking</a:t>
            </a:r>
            <a:r>
              <a:rPr lang="mi-NZ" dirty="0"/>
              <a:t> </a:t>
            </a:r>
            <a:r>
              <a:rPr lang="mi-NZ" dirty="0" err="1"/>
              <a:t>if</a:t>
            </a:r>
            <a:r>
              <a:rPr lang="mi-NZ" dirty="0"/>
              <a:t> </a:t>
            </a:r>
            <a:r>
              <a:rPr lang="mi-NZ" dirty="0" err="1"/>
              <a:t>there</a:t>
            </a:r>
            <a:r>
              <a:rPr lang="mi-NZ" dirty="0"/>
              <a:t> </a:t>
            </a:r>
            <a:r>
              <a:rPr lang="mi-NZ" dirty="0" err="1"/>
              <a:t>was</a:t>
            </a:r>
            <a:r>
              <a:rPr lang="mi-NZ" dirty="0"/>
              <a:t> a </a:t>
            </a:r>
            <a:r>
              <a:rPr lang="mi-NZ" dirty="0" err="1"/>
              <a:t>zoom</a:t>
            </a:r>
            <a:r>
              <a:rPr lang="mi-NZ" dirty="0"/>
              <a:t> </a:t>
            </a:r>
            <a:r>
              <a:rPr lang="mi-NZ" dirty="0" err="1"/>
              <a:t>option</a:t>
            </a:r>
            <a:r>
              <a:rPr lang="mi-NZ" dirty="0"/>
              <a:t> for </a:t>
            </a:r>
            <a:r>
              <a:rPr lang="mi-NZ" dirty="0" err="1"/>
              <a:t>the</a:t>
            </a:r>
            <a:r>
              <a:rPr lang="mi-NZ" dirty="0"/>
              <a:t> </a:t>
            </a:r>
            <a:r>
              <a:rPr lang="mi-NZ" dirty="0" err="1"/>
              <a:t>Pacific</a:t>
            </a:r>
            <a:r>
              <a:rPr lang="mi-NZ" dirty="0"/>
              <a:t> </a:t>
            </a:r>
            <a:r>
              <a:rPr lang="mi-NZ" dirty="0" err="1"/>
              <a:t>tutorial</a:t>
            </a:r>
            <a:r>
              <a:rPr lang="mi-NZ" dirty="0"/>
              <a:t>. </a:t>
            </a:r>
          </a:p>
          <a:p>
            <a:r>
              <a:rPr lang="mi-NZ" dirty="0" err="1"/>
              <a:t>In</a:t>
            </a:r>
            <a:r>
              <a:rPr lang="mi-NZ" dirty="0"/>
              <a:t> 2023A </a:t>
            </a:r>
            <a:r>
              <a:rPr lang="mi-NZ" dirty="0" err="1"/>
              <a:t>we</a:t>
            </a:r>
            <a:r>
              <a:rPr lang="mi-NZ" dirty="0"/>
              <a:t> </a:t>
            </a:r>
            <a:r>
              <a:rPr lang="mi-NZ" dirty="0" err="1"/>
              <a:t>trialed</a:t>
            </a:r>
            <a:r>
              <a:rPr lang="mi-NZ" dirty="0"/>
              <a:t> a </a:t>
            </a:r>
            <a:r>
              <a:rPr lang="mi-NZ" dirty="0" err="1"/>
              <a:t>zoom</a:t>
            </a:r>
            <a:r>
              <a:rPr lang="mi-NZ" dirty="0"/>
              <a:t> </a:t>
            </a:r>
            <a:r>
              <a:rPr lang="mi-NZ" dirty="0" err="1"/>
              <a:t>version</a:t>
            </a:r>
            <a:r>
              <a:rPr lang="mi-NZ" dirty="0"/>
              <a:t>.</a:t>
            </a:r>
          </a:p>
          <a:p>
            <a:r>
              <a:rPr lang="mi-NZ" dirty="0" err="1"/>
              <a:t>Pacific</a:t>
            </a:r>
            <a:r>
              <a:rPr lang="mi-NZ" dirty="0"/>
              <a:t> </a:t>
            </a:r>
            <a:r>
              <a:rPr lang="mi-NZ" dirty="0" err="1"/>
              <a:t>students</a:t>
            </a:r>
            <a:r>
              <a:rPr lang="mi-NZ" dirty="0"/>
              <a:t> were </a:t>
            </a:r>
            <a:r>
              <a:rPr lang="mi-NZ" dirty="0" err="1"/>
              <a:t>invited</a:t>
            </a:r>
            <a:r>
              <a:rPr lang="mi-NZ" dirty="0"/>
              <a:t> to </a:t>
            </a:r>
            <a:r>
              <a:rPr lang="mi-NZ" dirty="0" err="1"/>
              <a:t>attend</a:t>
            </a:r>
            <a:r>
              <a:rPr lang="mi-NZ" dirty="0"/>
              <a:t>, and </a:t>
            </a:r>
            <a:r>
              <a:rPr lang="mi-NZ" dirty="0" err="1"/>
              <a:t>some</a:t>
            </a:r>
            <a:r>
              <a:rPr lang="mi-NZ" dirty="0"/>
              <a:t> </a:t>
            </a:r>
            <a:r>
              <a:rPr lang="mi-NZ" dirty="0" err="1"/>
              <a:t>other</a:t>
            </a:r>
            <a:r>
              <a:rPr lang="mi-NZ" dirty="0"/>
              <a:t> </a:t>
            </a:r>
            <a:r>
              <a:rPr lang="mi-NZ" dirty="0" err="1"/>
              <a:t>students</a:t>
            </a:r>
            <a:r>
              <a:rPr lang="mi-NZ" dirty="0"/>
              <a:t> </a:t>
            </a:r>
            <a:r>
              <a:rPr lang="mi-NZ" dirty="0" err="1"/>
              <a:t>joined</a:t>
            </a:r>
            <a:r>
              <a:rPr lang="mi-NZ" dirty="0"/>
              <a:t> </a:t>
            </a:r>
            <a:r>
              <a:rPr lang="mi-NZ" dirty="0" err="1"/>
              <a:t>at</a:t>
            </a:r>
            <a:r>
              <a:rPr lang="mi-NZ" dirty="0"/>
              <a:t> </a:t>
            </a:r>
            <a:r>
              <a:rPr lang="mi-NZ" dirty="0" err="1"/>
              <a:t>various</a:t>
            </a:r>
            <a:r>
              <a:rPr lang="mi-NZ" dirty="0"/>
              <a:t> </a:t>
            </a:r>
            <a:r>
              <a:rPr lang="mi-NZ" dirty="0" err="1"/>
              <a:t>points</a:t>
            </a:r>
            <a:r>
              <a:rPr lang="mi-NZ" dirty="0"/>
              <a:t>.</a:t>
            </a:r>
          </a:p>
          <a:p>
            <a:endParaRPr lang="mi-NZ" dirty="0"/>
          </a:p>
          <a:p>
            <a:r>
              <a:rPr lang="mi-NZ" dirty="0"/>
              <a:t>Here </a:t>
            </a:r>
            <a:r>
              <a:rPr lang="mi-NZ" dirty="0" err="1"/>
              <a:t>we’ve</a:t>
            </a:r>
            <a:r>
              <a:rPr lang="mi-NZ" dirty="0"/>
              <a:t> </a:t>
            </a:r>
            <a:r>
              <a:rPr lang="mi-NZ" dirty="0" err="1"/>
              <a:t>collected</a:t>
            </a:r>
            <a:r>
              <a:rPr lang="mi-NZ" dirty="0"/>
              <a:t> </a:t>
            </a:r>
            <a:r>
              <a:rPr lang="mi-NZ" dirty="0" err="1"/>
              <a:t>some</a:t>
            </a:r>
            <a:r>
              <a:rPr lang="mi-NZ" dirty="0"/>
              <a:t> </a:t>
            </a:r>
            <a:r>
              <a:rPr lang="mi-NZ" dirty="0" err="1"/>
              <a:t>feedback</a:t>
            </a:r>
            <a:r>
              <a:rPr lang="mi-NZ" dirty="0"/>
              <a:t>, </a:t>
            </a:r>
            <a:r>
              <a:rPr lang="mi-NZ" dirty="0" err="1"/>
              <a:t>collected</a:t>
            </a:r>
            <a:r>
              <a:rPr lang="mi-NZ" dirty="0"/>
              <a:t> </a:t>
            </a:r>
            <a:r>
              <a:rPr lang="mi-NZ" dirty="0" err="1"/>
              <a:t>through</a:t>
            </a:r>
            <a:r>
              <a:rPr lang="mi-NZ" dirty="0"/>
              <a:t> </a:t>
            </a:r>
            <a:r>
              <a:rPr lang="mi-NZ" dirty="0" err="1"/>
              <a:t>interviews</a:t>
            </a:r>
            <a:r>
              <a:rPr lang="mi-NZ" dirty="0"/>
              <a:t>, </a:t>
            </a:r>
            <a:r>
              <a:rPr lang="mi-NZ" dirty="0" err="1"/>
              <a:t>from</a:t>
            </a:r>
            <a:r>
              <a:rPr lang="mi-NZ" dirty="0"/>
              <a:t> </a:t>
            </a:r>
            <a:r>
              <a:rPr lang="mi-NZ" dirty="0" err="1"/>
              <a:t>students</a:t>
            </a:r>
            <a:r>
              <a:rPr lang="mi-NZ" dirty="0"/>
              <a:t> </a:t>
            </a:r>
            <a:r>
              <a:rPr lang="mi-NZ" dirty="0" err="1"/>
              <a:t>who</a:t>
            </a:r>
            <a:r>
              <a:rPr lang="mi-NZ" dirty="0"/>
              <a:t> </a:t>
            </a:r>
            <a:r>
              <a:rPr lang="mi-NZ" dirty="0" err="1"/>
              <a:t>attended</a:t>
            </a:r>
            <a:r>
              <a:rPr lang="mi-NZ" dirty="0"/>
              <a:t> </a:t>
            </a:r>
            <a:r>
              <a:rPr lang="mi-NZ" dirty="0" err="1"/>
              <a:t>the</a:t>
            </a:r>
            <a:r>
              <a:rPr lang="mi-NZ" dirty="0"/>
              <a:t> </a:t>
            </a:r>
            <a:r>
              <a:rPr lang="mi-NZ" dirty="0" err="1"/>
              <a:t>Pacific</a:t>
            </a:r>
            <a:r>
              <a:rPr lang="mi-NZ" dirty="0"/>
              <a:t> </a:t>
            </a:r>
            <a:r>
              <a:rPr lang="mi-NZ" dirty="0" err="1"/>
              <a:t>zoom</a:t>
            </a:r>
            <a:r>
              <a:rPr lang="mi-NZ" dirty="0"/>
              <a:t> </a:t>
            </a:r>
            <a:r>
              <a:rPr lang="mi-NZ" dirty="0" err="1"/>
              <a:t>tutorial</a:t>
            </a:r>
            <a:r>
              <a:rPr lang="mi-NZ" dirty="0"/>
              <a:t>.</a:t>
            </a:r>
          </a:p>
          <a:p>
            <a:r>
              <a:rPr lang="mi-NZ" dirty="0" err="1"/>
              <a:t>It</a:t>
            </a:r>
            <a:r>
              <a:rPr lang="mi-NZ" dirty="0"/>
              <a:t> </a:t>
            </a:r>
            <a:r>
              <a:rPr lang="mi-NZ" dirty="0" err="1"/>
              <a:t>shows</a:t>
            </a:r>
            <a:r>
              <a:rPr lang="mi-NZ" dirty="0"/>
              <a:t> </a:t>
            </a:r>
            <a:r>
              <a:rPr lang="mi-NZ" dirty="0" err="1"/>
              <a:t>that</a:t>
            </a:r>
            <a:r>
              <a:rPr lang="mi-NZ" dirty="0"/>
              <a:t> </a:t>
            </a:r>
            <a:r>
              <a:rPr lang="mi-NZ" dirty="0" err="1"/>
              <a:t>Pacific</a:t>
            </a:r>
            <a:r>
              <a:rPr lang="mi-NZ" dirty="0"/>
              <a:t> and Māori </a:t>
            </a:r>
            <a:r>
              <a:rPr lang="mi-NZ" dirty="0" err="1"/>
              <a:t>students</a:t>
            </a:r>
            <a:r>
              <a:rPr lang="mi-NZ" dirty="0"/>
              <a:t> </a:t>
            </a:r>
            <a:r>
              <a:rPr lang="mi-NZ" dirty="0" err="1"/>
              <a:t>value</a:t>
            </a:r>
            <a:r>
              <a:rPr lang="mi-NZ" dirty="0"/>
              <a:t> </a:t>
            </a:r>
            <a:r>
              <a:rPr lang="mi-NZ" dirty="0" err="1"/>
              <a:t>online</a:t>
            </a:r>
            <a:r>
              <a:rPr lang="mi-NZ" dirty="0"/>
              <a:t> </a:t>
            </a:r>
            <a:r>
              <a:rPr lang="mi-NZ" dirty="0" err="1"/>
              <a:t>options</a:t>
            </a:r>
            <a:r>
              <a:rPr lang="mi-NZ" dirty="0"/>
              <a:t>, and </a:t>
            </a:r>
            <a:r>
              <a:rPr lang="mi-NZ" dirty="0" err="1"/>
              <a:t>that</a:t>
            </a:r>
            <a:r>
              <a:rPr lang="mi-NZ" dirty="0"/>
              <a:t> </a:t>
            </a:r>
            <a:r>
              <a:rPr lang="mi-NZ" dirty="0" err="1"/>
              <a:t>those</a:t>
            </a:r>
            <a:r>
              <a:rPr lang="mi-NZ" dirty="0"/>
              <a:t> </a:t>
            </a:r>
            <a:r>
              <a:rPr lang="mi-NZ" dirty="0" err="1"/>
              <a:t>options</a:t>
            </a:r>
            <a:r>
              <a:rPr lang="mi-NZ" dirty="0"/>
              <a:t> </a:t>
            </a:r>
            <a:r>
              <a:rPr lang="mi-NZ" dirty="0" err="1"/>
              <a:t>can</a:t>
            </a:r>
            <a:r>
              <a:rPr lang="mi-NZ" dirty="0"/>
              <a:t> </a:t>
            </a:r>
            <a:r>
              <a:rPr lang="mi-NZ" dirty="0" err="1"/>
              <a:t>succeed</a:t>
            </a:r>
            <a:r>
              <a:rPr lang="mi-NZ" dirty="0"/>
              <a:t> for </a:t>
            </a:r>
            <a:r>
              <a:rPr lang="mi-NZ" dirty="0" err="1"/>
              <a:t>these</a:t>
            </a:r>
            <a:r>
              <a:rPr lang="mi-NZ" dirty="0"/>
              <a:t> </a:t>
            </a:r>
            <a:r>
              <a:rPr lang="mi-NZ" dirty="0" err="1"/>
              <a:t>students</a:t>
            </a:r>
            <a:endParaRPr lang="en-NZ" dirty="0"/>
          </a:p>
        </p:txBody>
      </p:sp>
    </p:spTree>
    <p:extLst>
      <p:ext uri="{BB962C8B-B14F-4D97-AF65-F5344CB8AC3E}">
        <p14:creationId xmlns:p14="http://schemas.microsoft.com/office/powerpoint/2010/main" val="3105003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10F8FFA-A848-547C-9B3F-15147EF34C28}"/>
              </a:ext>
            </a:extLst>
          </p:cNvPr>
          <p:cNvSpPr>
            <a:spLocks noGrp="1"/>
          </p:cNvSpPr>
          <p:nvPr>
            <p:ph type="title"/>
          </p:nvPr>
        </p:nvSpPr>
        <p:spPr>
          <a:xfrm>
            <a:off x="838200" y="448721"/>
            <a:ext cx="4707671" cy="1225650"/>
          </a:xfrm>
        </p:spPr>
        <p:txBody>
          <a:bodyPr anchor="b">
            <a:normAutofit/>
          </a:bodyPr>
          <a:lstStyle/>
          <a:p>
            <a:r>
              <a:rPr lang="mi-NZ" sz="3800">
                <a:solidFill>
                  <a:schemeClr val="bg1"/>
                </a:solidFill>
              </a:rPr>
              <a:t>Fitting with other obligations</a:t>
            </a:r>
            <a:endParaRPr lang="en-NZ" sz="3800">
              <a:solidFill>
                <a:schemeClr val="bg1"/>
              </a:solidFill>
            </a:endParaRPr>
          </a:p>
        </p:txBody>
      </p:sp>
      <p:cxnSp>
        <p:nvCxnSpPr>
          <p:cNvPr id="27" name="Straight Connector 2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8FB966-BBFC-77B6-C37A-F3784DB31D4E}"/>
              </a:ext>
            </a:extLst>
          </p:cNvPr>
          <p:cNvSpPr>
            <a:spLocks noGrp="1"/>
          </p:cNvSpPr>
          <p:nvPr>
            <p:ph idx="1"/>
          </p:nvPr>
        </p:nvSpPr>
        <p:spPr>
          <a:xfrm>
            <a:off x="897769" y="1909192"/>
            <a:ext cx="4586513" cy="3647710"/>
          </a:xfrm>
        </p:spPr>
        <p:txBody>
          <a:bodyPr>
            <a:normAutofit/>
          </a:bodyPr>
          <a:lstStyle/>
          <a:p>
            <a:r>
              <a:rPr lang="en-NZ" sz="1400">
                <a:solidFill>
                  <a:schemeClr val="bg1"/>
                </a:solidFill>
                <a:latin typeface="Calibri" panose="020F0502020204030204" pitchFamily="34" charset="0"/>
              </a:rPr>
              <a:t>Why have a zoom class?</a:t>
            </a:r>
          </a:p>
          <a:p>
            <a:r>
              <a:rPr lang="en-NZ" sz="1400">
                <a:solidFill>
                  <a:schemeClr val="bg1"/>
                </a:solidFill>
                <a:latin typeface="Calibri" panose="020F0502020204030204" pitchFamily="34" charset="0"/>
              </a:rPr>
              <a:t>Māori and Pacific students are in as much need of flexible and inclusive options as other students, and for the same sorts of reasons.</a:t>
            </a:r>
            <a:endParaRPr lang="en-NZ" sz="1400" i="0">
              <a:solidFill>
                <a:schemeClr val="bg1"/>
              </a:solidFill>
              <a:effectLst/>
              <a:latin typeface="Calibri" panose="020F0502020204030204" pitchFamily="34" charset="0"/>
            </a:endParaRPr>
          </a:p>
          <a:p>
            <a:pPr lvl="1"/>
            <a:r>
              <a:rPr lang="en-NZ" sz="1400" i="0">
                <a:solidFill>
                  <a:schemeClr val="bg1"/>
                </a:solidFill>
                <a:effectLst/>
                <a:latin typeface="Calibri" panose="020F0502020204030204" pitchFamily="34" charset="0"/>
              </a:rPr>
              <a:t>“Just speaking with the people I connect with, there are a lot of Māori that are really busy…. Working Māori, around the people I'm around, most of us are at kaupapa constantly, at marae, or on boards or committees. </a:t>
            </a:r>
            <a:r>
              <a:rPr lang="en-NZ" sz="1400" b="0" i="0">
                <a:solidFill>
                  <a:schemeClr val="bg1"/>
                </a:solidFill>
                <a:effectLst/>
                <a:latin typeface="Calibri" panose="020F0502020204030204" pitchFamily="34" charset="0"/>
              </a:rPr>
              <a:t>…realistically zoom is my preference because I need my weekends free because kaupapa comes up real quick. This is why I prefer the zoom because if I get it done in the day and my normal time: I scheduled it, that's when I’m going to do it…”</a:t>
            </a:r>
          </a:p>
          <a:p>
            <a:endParaRPr lang="en-NZ" sz="1400">
              <a:solidFill>
                <a:schemeClr val="bg1"/>
              </a:solidFill>
            </a:endParaRPr>
          </a:p>
        </p:txBody>
      </p:sp>
      <p:cxnSp>
        <p:nvCxnSpPr>
          <p:cNvPr id="29" name="Straight Connector 2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being busy">
            <a:hlinkClick r:id="" action="ppaction://media"/>
            <a:extLst>
              <a:ext uri="{FF2B5EF4-FFF2-40B4-BE49-F238E27FC236}">
                <a16:creationId xmlns:a16="http://schemas.microsoft.com/office/drawing/2014/main" id="{2B50B1C4-E580-B709-B397-CB83326CC32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525453" y="1835284"/>
            <a:ext cx="5666547" cy="3187432"/>
          </a:xfrm>
          <a:prstGeom prst="rect">
            <a:avLst/>
          </a:prstGeom>
        </p:spPr>
      </p:pic>
    </p:spTree>
    <p:extLst>
      <p:ext uri="{BB962C8B-B14F-4D97-AF65-F5344CB8AC3E}">
        <p14:creationId xmlns:p14="http://schemas.microsoft.com/office/powerpoint/2010/main" val="892740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D23F2D4-0D53-B3A6-4C75-896D201A05D4}"/>
              </a:ext>
            </a:extLst>
          </p:cNvPr>
          <p:cNvSpPr>
            <a:spLocks noGrp="1"/>
          </p:cNvSpPr>
          <p:nvPr>
            <p:ph type="title"/>
          </p:nvPr>
        </p:nvSpPr>
        <p:spPr>
          <a:xfrm>
            <a:off x="838200" y="448721"/>
            <a:ext cx="4707671" cy="1225650"/>
          </a:xfrm>
        </p:spPr>
        <p:txBody>
          <a:bodyPr anchor="b">
            <a:normAutofit/>
          </a:bodyPr>
          <a:lstStyle/>
          <a:p>
            <a:r>
              <a:rPr lang="mi-NZ" sz="2400">
                <a:solidFill>
                  <a:schemeClr val="bg1"/>
                </a:solidFill>
              </a:rPr>
              <a:t>Question: if circumstances allowed it, would you prefer a zoom tutorial or an in person class?</a:t>
            </a:r>
            <a:endParaRPr lang="en-NZ" sz="2400">
              <a:solidFill>
                <a:schemeClr val="bg1"/>
              </a:solidFill>
              <a:cs typeface="Calibri Light"/>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5C186C-D821-AE13-55F1-CCD202283884}"/>
              </a:ext>
            </a:extLst>
          </p:cNvPr>
          <p:cNvSpPr>
            <a:spLocks noGrp="1"/>
          </p:cNvSpPr>
          <p:nvPr>
            <p:ph idx="1"/>
          </p:nvPr>
        </p:nvSpPr>
        <p:spPr>
          <a:xfrm>
            <a:off x="897769" y="1909192"/>
            <a:ext cx="4586513" cy="3647710"/>
          </a:xfrm>
        </p:spPr>
        <p:txBody>
          <a:bodyPr vert="horz" lIns="91440" tIns="45720" rIns="91440" bIns="45720" rtlCol="0">
            <a:normAutofit/>
          </a:bodyPr>
          <a:lstStyle/>
          <a:p>
            <a:r>
              <a:rPr lang="mi-NZ" sz="1700">
                <a:solidFill>
                  <a:schemeClr val="bg1"/>
                </a:solidFill>
              </a:rPr>
              <a:t>Some, in ideal circumstances, would prefer to attend in person. </a:t>
            </a:r>
            <a:endParaRPr lang="mi-NZ" sz="1700">
              <a:solidFill>
                <a:schemeClr val="bg1"/>
              </a:solidFill>
              <a:cs typeface="Calibri"/>
            </a:endParaRPr>
          </a:p>
          <a:p>
            <a:pPr lvl="1"/>
            <a:r>
              <a:rPr lang="mi-NZ" sz="1700">
                <a:solidFill>
                  <a:schemeClr val="bg1"/>
                </a:solidFill>
              </a:rPr>
              <a:t>“</a:t>
            </a:r>
            <a:r>
              <a:rPr lang="en-NZ" sz="1700" i="0">
                <a:solidFill>
                  <a:schemeClr val="bg1"/>
                </a:solidFill>
                <a:effectLst/>
                <a:latin typeface="Calibri"/>
                <a:cs typeface="Calibri"/>
              </a:rPr>
              <a:t>if, in the world of greatness, and I didn't have to work full time I would love to go and connect with them in person.</a:t>
            </a:r>
            <a:r>
              <a:rPr lang="mi-NZ" sz="1700" i="0">
                <a:solidFill>
                  <a:schemeClr val="bg1"/>
                </a:solidFill>
                <a:effectLst/>
                <a:latin typeface="Calibri"/>
                <a:cs typeface="Calibri"/>
              </a:rPr>
              <a:t>.. </a:t>
            </a:r>
            <a:r>
              <a:rPr lang="en-NZ" sz="1700" i="0">
                <a:solidFill>
                  <a:schemeClr val="bg1"/>
                </a:solidFill>
                <a:effectLst/>
                <a:latin typeface="Calibri"/>
                <a:cs typeface="Calibri"/>
              </a:rPr>
              <a:t>If the world was lovely and I didn't have to work full time. [But] zoom is pretty much my survival line right now while working full time”</a:t>
            </a:r>
            <a:endParaRPr lang="mi-NZ" sz="1700">
              <a:solidFill>
                <a:schemeClr val="bg1"/>
              </a:solidFill>
              <a:latin typeface="Calibri"/>
              <a:cs typeface="Calibri"/>
            </a:endParaRPr>
          </a:p>
          <a:p>
            <a:r>
              <a:rPr lang="mi-NZ" sz="1700">
                <a:solidFill>
                  <a:schemeClr val="bg1"/>
                </a:solidFill>
              </a:rPr>
              <a:t>But not all...</a:t>
            </a:r>
            <a:endParaRPr lang="mi-NZ" sz="1700">
              <a:solidFill>
                <a:schemeClr val="bg1"/>
              </a:solidFill>
              <a:cs typeface="Calibri"/>
            </a:endParaRPr>
          </a:p>
          <a:p>
            <a:pPr lvl="1"/>
            <a:r>
              <a:rPr lang="mi-NZ" sz="1700">
                <a:solidFill>
                  <a:schemeClr val="bg1"/>
                </a:solidFill>
              </a:rPr>
              <a:t>“I think I would prefer to do zoom. I do see the advantages of tutorials in person, but I feel like I strive in zoom tutorials and prefer the flexibility and convenience.”</a:t>
            </a:r>
            <a:endParaRPr lang="en-NZ" sz="1700">
              <a:solidFill>
                <a:schemeClr val="bg1"/>
              </a:solidFill>
              <a:cs typeface="Calibri"/>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world of greatness">
            <a:hlinkClick r:id="" action="ppaction://media"/>
            <a:extLst>
              <a:ext uri="{FF2B5EF4-FFF2-40B4-BE49-F238E27FC236}">
                <a16:creationId xmlns:a16="http://schemas.microsoft.com/office/drawing/2014/main" id="{95994085-304F-B568-947A-804170AB000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525453" y="1835284"/>
            <a:ext cx="5666547" cy="3187432"/>
          </a:xfrm>
          <a:prstGeom prst="rect">
            <a:avLst/>
          </a:prstGeom>
        </p:spPr>
      </p:pic>
    </p:spTree>
    <p:extLst>
      <p:ext uri="{BB962C8B-B14F-4D97-AF65-F5344CB8AC3E}">
        <p14:creationId xmlns:p14="http://schemas.microsoft.com/office/powerpoint/2010/main" val="776930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2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1023B-25ED-6332-3A8D-80A5EEE9856D}"/>
              </a:ext>
            </a:extLst>
          </p:cNvPr>
          <p:cNvSpPr>
            <a:spLocks noGrp="1"/>
          </p:cNvSpPr>
          <p:nvPr>
            <p:ph type="title"/>
          </p:nvPr>
        </p:nvSpPr>
        <p:spPr/>
        <p:txBody>
          <a:bodyPr/>
          <a:lstStyle/>
          <a:p>
            <a:r>
              <a:rPr lang="mi-NZ" dirty="0" err="1"/>
              <a:t>What</a:t>
            </a:r>
            <a:r>
              <a:rPr lang="mi-NZ" dirty="0"/>
              <a:t> </a:t>
            </a:r>
            <a:r>
              <a:rPr lang="mi-NZ" dirty="0" err="1"/>
              <a:t>made</a:t>
            </a:r>
            <a:r>
              <a:rPr lang="mi-NZ" dirty="0"/>
              <a:t> </a:t>
            </a:r>
            <a:r>
              <a:rPr lang="mi-NZ" dirty="0" err="1"/>
              <a:t>the</a:t>
            </a:r>
            <a:r>
              <a:rPr lang="mi-NZ" dirty="0"/>
              <a:t> </a:t>
            </a:r>
            <a:r>
              <a:rPr lang="mi-NZ" dirty="0" err="1"/>
              <a:t>tutorial</a:t>
            </a:r>
            <a:r>
              <a:rPr lang="mi-NZ" dirty="0"/>
              <a:t> </a:t>
            </a:r>
            <a:r>
              <a:rPr lang="mi-NZ" dirty="0" err="1"/>
              <a:t>succeed</a:t>
            </a:r>
            <a:r>
              <a:rPr lang="mi-NZ" dirty="0"/>
              <a:t>?</a:t>
            </a:r>
            <a:endParaRPr lang="en-NZ" dirty="0"/>
          </a:p>
        </p:txBody>
      </p:sp>
      <p:sp>
        <p:nvSpPr>
          <p:cNvPr id="3" name="Text Placeholder 2">
            <a:extLst>
              <a:ext uri="{FF2B5EF4-FFF2-40B4-BE49-F238E27FC236}">
                <a16:creationId xmlns:a16="http://schemas.microsoft.com/office/drawing/2014/main" id="{645C6788-4923-E7DA-A9C2-479AE09E3FA8}"/>
              </a:ext>
            </a:extLst>
          </p:cNvPr>
          <p:cNvSpPr>
            <a:spLocks noGrp="1"/>
          </p:cNvSpPr>
          <p:nvPr>
            <p:ph type="body" idx="1"/>
          </p:nvPr>
        </p:nvSpPr>
        <p:spPr/>
        <p:txBody>
          <a:bodyPr/>
          <a:lstStyle/>
          <a:p>
            <a:endParaRPr lang="en-NZ"/>
          </a:p>
        </p:txBody>
      </p:sp>
    </p:spTree>
    <p:extLst>
      <p:ext uri="{BB962C8B-B14F-4D97-AF65-F5344CB8AC3E}">
        <p14:creationId xmlns:p14="http://schemas.microsoft.com/office/powerpoint/2010/main" val="3790409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E65D517-46E4-8037-A63D-629DE1253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A8DA6-1E75-D1F5-8023-2B0A54319FD4}"/>
              </a:ext>
            </a:extLst>
          </p:cNvPr>
          <p:cNvSpPr>
            <a:spLocks noGrp="1"/>
          </p:cNvSpPr>
          <p:nvPr>
            <p:ph type="title"/>
          </p:nvPr>
        </p:nvSpPr>
        <p:spPr>
          <a:xfrm>
            <a:off x="758952" y="276198"/>
            <a:ext cx="10477600" cy="1157242"/>
          </a:xfrm>
        </p:spPr>
        <p:txBody>
          <a:bodyPr>
            <a:normAutofit/>
          </a:bodyPr>
          <a:lstStyle/>
          <a:p>
            <a:r>
              <a:rPr lang="mi-NZ" sz="4000"/>
              <a:t>Students appreciated having a dedicated tutorial</a:t>
            </a:r>
            <a:endParaRPr lang="en-NZ" sz="4000"/>
          </a:p>
        </p:txBody>
      </p:sp>
      <p:sp>
        <p:nvSpPr>
          <p:cNvPr id="3" name="Content Placeholder 2">
            <a:extLst>
              <a:ext uri="{FF2B5EF4-FFF2-40B4-BE49-F238E27FC236}">
                <a16:creationId xmlns:a16="http://schemas.microsoft.com/office/drawing/2014/main" id="{51AF5FEE-DE6D-F96A-B20F-5BA6BAC95FDF}"/>
              </a:ext>
            </a:extLst>
          </p:cNvPr>
          <p:cNvSpPr>
            <a:spLocks/>
          </p:cNvSpPr>
          <p:nvPr/>
        </p:nvSpPr>
        <p:spPr>
          <a:xfrm>
            <a:off x="1741831" y="2391390"/>
            <a:ext cx="4615189" cy="3602458"/>
          </a:xfrm>
          <a:prstGeom prst="rect">
            <a:avLst/>
          </a:prstGeom>
        </p:spPr>
        <p:txBody>
          <a:bodyPr vert="horz" lIns="91440" tIns="45720" rIns="91440" bIns="45720" rtlCol="0" anchor="t">
            <a:normAutofit/>
          </a:bodyPr>
          <a:lstStyle/>
          <a:p>
            <a:pPr defTabSz="749808">
              <a:spcAft>
                <a:spcPts val="600"/>
              </a:spcAft>
            </a:pPr>
            <a:r>
              <a:rPr lang="mi-NZ" sz="1476" kern="1200">
                <a:solidFill>
                  <a:schemeClr val="tx1"/>
                </a:solidFill>
                <a:latin typeface="+mn-lt"/>
                <a:ea typeface="+mn-ea"/>
                <a:cs typeface="+mn-cs"/>
              </a:rPr>
              <a:t>“</a:t>
            </a:r>
            <a:r>
              <a:rPr lang="mi-NZ" sz="1476" kern="1200" err="1">
                <a:solidFill>
                  <a:schemeClr val="tx1"/>
                </a:solidFill>
                <a:latin typeface="+mn-lt"/>
                <a:ea typeface="+mn-ea"/>
                <a:cs typeface="+mn-cs"/>
              </a:rPr>
              <a:t>My</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initial</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motivation</a:t>
            </a:r>
            <a:r>
              <a:rPr lang="mi-NZ" sz="1476" kern="1200">
                <a:solidFill>
                  <a:schemeClr val="tx1"/>
                </a:solidFill>
                <a:latin typeface="+mn-lt"/>
                <a:ea typeface="+mn-ea"/>
                <a:cs typeface="+mn-cs"/>
              </a:rPr>
              <a:t> for </a:t>
            </a:r>
            <a:r>
              <a:rPr lang="mi-NZ" sz="1476" kern="1200" err="1">
                <a:solidFill>
                  <a:schemeClr val="tx1"/>
                </a:solidFill>
                <a:latin typeface="+mn-lt"/>
                <a:ea typeface="+mn-ea"/>
                <a:cs typeface="+mn-cs"/>
              </a:rPr>
              <a:t>joining</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Pacific</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tutorials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was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due</a:t>
            </a:r>
            <a:r>
              <a:rPr lang="mi-NZ" sz="1476" kern="1200">
                <a:solidFill>
                  <a:schemeClr val="tx1"/>
                </a:solidFill>
                <a:latin typeface="+mn-lt"/>
                <a:ea typeface="+mn-ea"/>
                <a:cs typeface="+mn-cs"/>
              </a:rPr>
              <a:t> to </a:t>
            </a:r>
            <a:r>
              <a:rPr lang="mi-NZ" sz="1476" kern="1200" err="1">
                <a:solidFill>
                  <a:schemeClr val="tx1"/>
                </a:solidFill>
                <a:latin typeface="+mn-lt"/>
                <a:ea typeface="+mn-ea"/>
                <a:cs typeface="+mn-cs"/>
              </a:rPr>
              <a:t>the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fact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that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it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was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conducted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online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which</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provided</a:t>
            </a:r>
            <a:r>
              <a:rPr lang="mi-NZ" sz="1476" kern="1200">
                <a:solidFill>
                  <a:schemeClr val="tx1"/>
                </a:solidFill>
                <a:latin typeface="+mn-lt"/>
                <a:ea typeface="+mn-ea"/>
                <a:cs typeface="+mn-cs"/>
              </a:rPr>
              <a:t> me </a:t>
            </a:r>
            <a:r>
              <a:rPr lang="mi-NZ" sz="1476" kern="1200" err="1">
                <a:solidFill>
                  <a:schemeClr val="tx1"/>
                </a:solidFill>
                <a:latin typeface="+mn-lt"/>
                <a:ea typeface="+mn-ea"/>
                <a:cs typeface="+mn-cs"/>
              </a:rPr>
              <a:t>with</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flexibility</a:t>
            </a:r>
            <a:r>
              <a:rPr lang="mi-NZ" sz="1476" kern="1200">
                <a:solidFill>
                  <a:schemeClr val="tx1"/>
                </a:solidFill>
                <a:latin typeface="+mn-lt"/>
                <a:ea typeface="+mn-ea"/>
                <a:cs typeface="+mn-cs"/>
              </a:rPr>
              <a:t> and </a:t>
            </a:r>
            <a:r>
              <a:rPr lang="mi-NZ" sz="1476" kern="1200" err="1">
                <a:solidFill>
                  <a:schemeClr val="tx1"/>
                </a:solidFill>
                <a:latin typeface="+mn-lt"/>
                <a:ea typeface="+mn-ea"/>
                <a:cs typeface="+mn-cs"/>
              </a:rPr>
              <a:t>convenience</a:t>
            </a:r>
            <a:r>
              <a:rPr lang="mi-NZ" sz="1476" kern="1200">
                <a:solidFill>
                  <a:schemeClr val="tx1"/>
                </a:solidFill>
                <a:latin typeface="+mn-lt"/>
                <a:ea typeface="+mn-ea"/>
                <a:cs typeface="+mn-cs"/>
              </a:rPr>
              <a:t> to </a:t>
            </a:r>
            <a:r>
              <a:rPr lang="mi-NZ" sz="1476" kern="1200" err="1">
                <a:solidFill>
                  <a:schemeClr val="tx1"/>
                </a:solidFill>
                <a:latin typeface="+mn-lt"/>
                <a:ea typeface="+mn-ea"/>
                <a:cs typeface="+mn-cs"/>
              </a:rPr>
              <a:t>participate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However</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as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continued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throughout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tutorials</a:t>
            </a:r>
            <a:r>
              <a:rPr lang="mi-NZ" sz="1476" kern="1200">
                <a:solidFill>
                  <a:schemeClr val="tx1"/>
                </a:solidFill>
                <a:latin typeface="+mn-lt"/>
                <a:ea typeface="+mn-ea"/>
                <a:cs typeface="+mn-cs"/>
              </a:rPr>
              <a:t>, I </a:t>
            </a:r>
            <a:r>
              <a:rPr lang="mi-NZ" sz="1476" kern="1200" err="1">
                <a:solidFill>
                  <a:schemeClr val="tx1"/>
                </a:solidFill>
                <a:latin typeface="+mn-lt"/>
                <a:ea typeface="+mn-ea"/>
                <a:cs typeface="+mn-cs"/>
              </a:rPr>
              <a:t>discovered</a:t>
            </a:r>
            <a:r>
              <a:rPr lang="mi-NZ" sz="1476" kern="1200">
                <a:solidFill>
                  <a:schemeClr val="tx1"/>
                </a:solidFill>
                <a:latin typeface="+mn-lt"/>
                <a:ea typeface="+mn-ea"/>
                <a:cs typeface="+mn-cs"/>
              </a:rPr>
              <a:t> more </a:t>
            </a:r>
            <a:r>
              <a:rPr lang="mi-NZ" sz="1476" kern="1200" err="1">
                <a:solidFill>
                  <a:schemeClr val="tx1"/>
                </a:solidFill>
                <a:latin typeface="+mn-lt"/>
                <a:ea typeface="+mn-ea"/>
                <a:cs typeface="+mn-cs"/>
              </a:rPr>
              <a:t>reasons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Being</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surrounded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by</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fellow</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Pacific</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Islander</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students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created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an</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environment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that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made</a:t>
            </a:r>
            <a:r>
              <a:rPr lang="mi-NZ" sz="1476" kern="1200">
                <a:solidFill>
                  <a:schemeClr val="tx1"/>
                </a:solidFill>
                <a:latin typeface="+mn-lt"/>
                <a:ea typeface="+mn-ea"/>
                <a:cs typeface="+mn-cs"/>
              </a:rPr>
              <a:t> me </a:t>
            </a:r>
            <a:r>
              <a:rPr lang="mi-NZ" sz="1476" kern="1200" err="1">
                <a:solidFill>
                  <a:schemeClr val="tx1"/>
                </a:solidFill>
                <a:latin typeface="+mn-lt"/>
                <a:ea typeface="+mn-ea"/>
                <a:cs typeface="+mn-cs"/>
              </a:rPr>
              <a:t>feel</a:t>
            </a:r>
            <a:r>
              <a:rPr lang="mi-NZ" sz="1476" kern="1200">
                <a:solidFill>
                  <a:schemeClr val="tx1"/>
                </a:solidFill>
                <a:latin typeface="+mn-lt"/>
                <a:ea typeface="+mn-ea"/>
                <a:cs typeface="+mn-cs"/>
              </a:rPr>
              <a:t> more </a:t>
            </a:r>
            <a:r>
              <a:rPr lang="mi-NZ" sz="1476" kern="1200" err="1">
                <a:solidFill>
                  <a:schemeClr val="tx1"/>
                </a:solidFill>
                <a:latin typeface="+mn-lt"/>
                <a:ea typeface="+mn-ea"/>
                <a:cs typeface="+mn-cs"/>
              </a:rPr>
              <a:t>comfortable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would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discuss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several</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topics</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throughout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paper</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that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could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all</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relate</a:t>
            </a:r>
            <a:r>
              <a:rPr lang="mi-NZ" sz="1476" kern="1200">
                <a:solidFill>
                  <a:schemeClr val="tx1"/>
                </a:solidFill>
                <a:latin typeface="+mn-lt"/>
                <a:ea typeface="+mn-ea"/>
                <a:cs typeface="+mn-cs"/>
              </a:rPr>
              <a:t> to. I </a:t>
            </a:r>
            <a:r>
              <a:rPr lang="mi-NZ" sz="1476" kern="1200" err="1">
                <a:solidFill>
                  <a:schemeClr val="tx1"/>
                </a:solidFill>
                <a:latin typeface="+mn-lt"/>
                <a:ea typeface="+mn-ea"/>
                <a:cs typeface="+mn-cs"/>
              </a:rPr>
              <a:t>understand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that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being</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in</a:t>
            </a:r>
            <a:r>
              <a:rPr lang="mi-NZ" sz="1476" kern="1200">
                <a:solidFill>
                  <a:schemeClr val="tx1"/>
                </a:solidFill>
                <a:latin typeface="+mn-lt"/>
                <a:ea typeface="+mn-ea"/>
                <a:cs typeface="+mn-cs"/>
              </a:rPr>
              <a:t> a </a:t>
            </a:r>
            <a:r>
              <a:rPr lang="mi-NZ" sz="1476" kern="1200" err="1">
                <a:solidFill>
                  <a:schemeClr val="tx1"/>
                </a:solidFill>
                <a:latin typeface="+mn-lt"/>
                <a:ea typeface="+mn-ea"/>
                <a:cs typeface="+mn-cs"/>
              </a:rPr>
              <a:t>different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environment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with</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other</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people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may</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have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forced</a:t>
            </a:r>
            <a:r>
              <a:rPr lang="mi-NZ" sz="1476" kern="1200">
                <a:solidFill>
                  <a:schemeClr val="tx1"/>
                </a:solidFill>
                <a:latin typeface="+mn-lt"/>
                <a:ea typeface="+mn-ea"/>
                <a:cs typeface="+mn-cs"/>
              </a:rPr>
              <a:t> me to “</a:t>
            </a:r>
            <a:r>
              <a:rPr lang="mi-NZ" sz="1476" kern="1200" err="1">
                <a:solidFill>
                  <a:schemeClr val="tx1"/>
                </a:solidFill>
                <a:latin typeface="+mn-lt"/>
                <a:ea typeface="+mn-ea"/>
                <a:cs typeface="+mn-cs"/>
              </a:rPr>
              <a:t>Code-switch</a:t>
            </a:r>
            <a:r>
              <a:rPr lang="mi-NZ" sz="1476" kern="1200">
                <a:solidFill>
                  <a:schemeClr val="tx1"/>
                </a:solidFill>
                <a:latin typeface="+mn-lt"/>
                <a:ea typeface="+mn-ea"/>
                <a:cs typeface="+mn-cs"/>
              </a:rPr>
              <a:t>” and </a:t>
            </a:r>
            <a:r>
              <a:rPr lang="mi-NZ" sz="1476" kern="1200" err="1">
                <a:solidFill>
                  <a:schemeClr val="tx1"/>
                </a:solidFill>
                <a:latin typeface="+mn-lt"/>
                <a:ea typeface="+mn-ea"/>
                <a:cs typeface="+mn-cs"/>
              </a:rPr>
              <a:t>act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in</a:t>
            </a:r>
            <a:r>
              <a:rPr lang="mi-NZ" sz="1476" kern="1200">
                <a:solidFill>
                  <a:schemeClr val="tx1"/>
                </a:solidFill>
                <a:latin typeface="+mn-lt"/>
                <a:ea typeface="+mn-ea"/>
                <a:cs typeface="+mn-cs"/>
              </a:rPr>
              <a:t> a </a:t>
            </a:r>
            <a:r>
              <a:rPr lang="mi-NZ" sz="1476" kern="1200" err="1">
                <a:solidFill>
                  <a:schemeClr val="tx1"/>
                </a:solidFill>
                <a:latin typeface="+mn-lt"/>
                <a:ea typeface="+mn-ea"/>
                <a:cs typeface="+mn-cs"/>
              </a:rPr>
              <a:t>certain</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way</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But</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with</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the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Pacific</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tutorials</a:t>
            </a:r>
            <a:r>
              <a:rPr lang="mi-NZ" sz="1476" kern="1200">
                <a:solidFill>
                  <a:schemeClr val="tx1"/>
                </a:solidFill>
                <a:latin typeface="+mn-lt"/>
                <a:ea typeface="+mn-ea"/>
                <a:cs typeface="+mn-cs"/>
              </a:rPr>
              <a:t>, I </a:t>
            </a:r>
            <a:r>
              <a:rPr lang="mi-NZ" sz="1476" kern="1200" err="1">
                <a:solidFill>
                  <a:schemeClr val="tx1"/>
                </a:solidFill>
                <a:latin typeface="+mn-lt"/>
                <a:ea typeface="+mn-ea"/>
                <a:cs typeface="+mn-cs"/>
              </a:rPr>
              <a:t>could</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be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my</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genuine</a:t>
            </a:r>
            <a:r>
              <a:rPr lang="mi-NZ" sz="1476" kern="1200">
                <a:solidFill>
                  <a:schemeClr val="tx1"/>
                </a:solidFill>
                <a:latin typeface="+mn-lt"/>
                <a:ea typeface="+mn-ea"/>
                <a:cs typeface="+mn-cs"/>
              </a:rPr>
              <a:t> </a:t>
            </a:r>
            <a:r>
              <a:rPr lang="mi-NZ" sz="1476" kern="1200" err="1">
                <a:solidFill>
                  <a:schemeClr val="tx1"/>
                </a:solidFill>
                <a:latin typeface="+mn-lt"/>
                <a:ea typeface="+mn-ea"/>
                <a:cs typeface="+mn-cs"/>
              </a:rPr>
              <a:t>self</a:t>
            </a:r>
            <a:r>
              <a:rPr lang="mi-NZ" sz="1476" kern="1200">
                <a:solidFill>
                  <a:schemeClr val="tx1"/>
                </a:solidFill>
                <a:latin typeface="+mn-lt"/>
                <a:ea typeface="+mn-ea"/>
                <a:cs typeface="+mn-cs"/>
              </a:rPr>
              <a:t>.”</a:t>
            </a:r>
            <a:endParaRPr lang="en-NZ">
              <a:cs typeface="Calibri" panose="020F0502020204030204"/>
            </a:endParaRPr>
          </a:p>
        </p:txBody>
      </p:sp>
      <p:sp>
        <p:nvSpPr>
          <p:cNvPr id="5" name="Content Placeholder 2">
            <a:extLst>
              <a:ext uri="{FF2B5EF4-FFF2-40B4-BE49-F238E27FC236}">
                <a16:creationId xmlns:a16="http://schemas.microsoft.com/office/drawing/2014/main" id="{D8A29045-0FFF-3884-1535-8F83D41CF7DB}"/>
              </a:ext>
            </a:extLst>
          </p:cNvPr>
          <p:cNvSpPr txBox="1">
            <a:spLocks/>
          </p:cNvSpPr>
          <p:nvPr/>
        </p:nvSpPr>
        <p:spPr>
          <a:xfrm>
            <a:off x="6881756" y="4348419"/>
            <a:ext cx="3568412" cy="164959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749808">
              <a:spcBef>
                <a:spcPts val="820"/>
              </a:spcBef>
              <a:buNone/>
            </a:pPr>
            <a:r>
              <a:rPr lang="mi-NZ" sz="1100" kern="1200">
                <a:solidFill>
                  <a:schemeClr val="tx1"/>
                </a:solidFill>
                <a:latin typeface="+mn-lt"/>
                <a:ea typeface="+mn-ea"/>
                <a:cs typeface="+mn-cs"/>
              </a:rPr>
              <a:t>“</a:t>
            </a:r>
            <a:r>
              <a:rPr lang="en-NZ" sz="1100" kern="1200">
                <a:solidFill>
                  <a:srgbClr val="000000"/>
                </a:solidFill>
                <a:latin typeface="+mn-lt"/>
                <a:ea typeface="+mn-ea"/>
                <a:cs typeface="+mn-cs"/>
              </a:rPr>
              <a:t>I just felt like we got each other in our little tutorial. You know we could have a laugh and I didn't feel so </a:t>
            </a:r>
            <a:r>
              <a:rPr lang="en-NZ" sz="1100" kern="1200" err="1">
                <a:solidFill>
                  <a:srgbClr val="000000"/>
                </a:solidFill>
                <a:latin typeface="+mn-lt"/>
                <a:ea typeface="+mn-ea"/>
                <a:cs typeface="+mn-cs"/>
              </a:rPr>
              <a:t>whakamā</a:t>
            </a:r>
            <a:r>
              <a:rPr lang="en-NZ" sz="1100" kern="1200">
                <a:solidFill>
                  <a:srgbClr val="000000"/>
                </a:solidFill>
                <a:latin typeface="+mn-lt"/>
                <a:ea typeface="+mn-ea"/>
                <a:cs typeface="+mn-cs"/>
              </a:rPr>
              <a:t> about delivering what I needed to deliver because I'm positive that we were all feeling their same nervousness about what we were about to deliver and it just didn't feel so, what's the word? ‘university’.”</a:t>
            </a:r>
            <a:endParaRPr lang="en-NZ" sz="1100">
              <a:cs typeface="Calibri" panose="020F0502020204030204"/>
            </a:endParaRPr>
          </a:p>
        </p:txBody>
      </p:sp>
      <p:pic>
        <p:nvPicPr>
          <p:cNvPr id="6" name="not so university">
            <a:hlinkClick r:id="" action="ppaction://media"/>
            <a:extLst>
              <a:ext uri="{FF2B5EF4-FFF2-40B4-BE49-F238E27FC236}">
                <a16:creationId xmlns:a16="http://schemas.microsoft.com/office/drawing/2014/main" id="{10ACE2B9-0EA3-9533-4A4D-B33A3623B05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881141" y="2122098"/>
            <a:ext cx="3463189" cy="1942606"/>
          </a:xfrm>
          <a:prstGeom prst="rect">
            <a:avLst/>
          </a:prstGeom>
        </p:spPr>
      </p:pic>
    </p:spTree>
    <p:extLst>
      <p:ext uri="{BB962C8B-B14F-4D97-AF65-F5344CB8AC3E}">
        <p14:creationId xmlns:p14="http://schemas.microsoft.com/office/powerpoint/2010/main" val="655779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B246027-2E32-DA5B-D055-DAB2B398914B}"/>
              </a:ext>
            </a:extLst>
          </p:cNvPr>
          <p:cNvSpPr>
            <a:spLocks noGrp="1"/>
          </p:cNvSpPr>
          <p:nvPr>
            <p:ph type="title"/>
          </p:nvPr>
        </p:nvSpPr>
        <p:spPr>
          <a:xfrm>
            <a:off x="1014141" y="1450655"/>
            <a:ext cx="3932030" cy="3956690"/>
          </a:xfrm>
        </p:spPr>
        <p:txBody>
          <a:bodyPr anchor="ctr">
            <a:normAutofit/>
          </a:bodyPr>
          <a:lstStyle/>
          <a:p>
            <a:r>
              <a:rPr lang="mi-NZ" sz="5600">
                <a:solidFill>
                  <a:schemeClr val="bg1"/>
                </a:solidFill>
              </a:rPr>
              <a:t>Creating a positive learning environment</a:t>
            </a:r>
            <a:endParaRPr lang="en-NZ" sz="56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102A58-31AC-3CD1-87A7-DA693C3DB124}"/>
              </a:ext>
            </a:extLst>
          </p:cNvPr>
          <p:cNvSpPr>
            <a:spLocks noGrp="1"/>
          </p:cNvSpPr>
          <p:nvPr>
            <p:ph idx="1"/>
          </p:nvPr>
        </p:nvSpPr>
        <p:spPr>
          <a:xfrm>
            <a:off x="6096000" y="1108061"/>
            <a:ext cx="5008901" cy="4571972"/>
          </a:xfrm>
        </p:spPr>
        <p:txBody>
          <a:bodyPr anchor="ctr">
            <a:normAutofit/>
          </a:bodyPr>
          <a:lstStyle/>
          <a:p>
            <a:r>
              <a:rPr lang="mi-NZ" sz="1700">
                <a:solidFill>
                  <a:schemeClr val="bg1"/>
                </a:solidFill>
              </a:rPr>
              <a:t>The students described the learning environment as safe and supportive</a:t>
            </a:r>
          </a:p>
          <a:p>
            <a:pPr lvl="1"/>
            <a:r>
              <a:rPr lang="mi-NZ" sz="1700">
                <a:solidFill>
                  <a:schemeClr val="bg1"/>
                </a:solidFill>
              </a:rPr>
              <a:t>“</a:t>
            </a:r>
            <a:r>
              <a:rPr lang="en-NZ" sz="1700" i="0">
                <a:solidFill>
                  <a:schemeClr val="bg1"/>
                </a:solidFill>
                <a:effectLst/>
                <a:latin typeface="Calibri" panose="020F0502020204030204" pitchFamily="34" charset="0"/>
              </a:rPr>
              <a:t>the space was safe and that's probably what I felt like for me was to be able to talk to be able to give feedback but also to be able to just sit in their space and listen”</a:t>
            </a:r>
          </a:p>
          <a:p>
            <a:pPr lvl="1"/>
            <a:r>
              <a:rPr lang="en-NZ" sz="1700">
                <a:solidFill>
                  <a:schemeClr val="bg1"/>
                </a:solidFill>
                <a:latin typeface="Calibri" panose="020F0502020204030204" pitchFamily="34" charset="0"/>
              </a:rPr>
              <a:t>“</a:t>
            </a:r>
            <a:r>
              <a:rPr lang="en-NZ" sz="1700" i="0">
                <a:solidFill>
                  <a:schemeClr val="bg1"/>
                </a:solidFill>
                <a:effectLst/>
                <a:latin typeface="Calibri" panose="020F0502020204030204" pitchFamily="34" charset="0"/>
              </a:rPr>
              <a:t>we didn't feel the pressure …to be the top of the class. …you know how normal structures are tiers…. The structure in that room was a safe horizontal one, we were all in the same level of discussion”</a:t>
            </a:r>
          </a:p>
          <a:p>
            <a:pPr lvl="1"/>
            <a:r>
              <a:rPr lang="en-NZ" sz="1700">
                <a:solidFill>
                  <a:schemeClr val="bg1"/>
                </a:solidFill>
                <a:latin typeface="Calibri" panose="020F0502020204030204" pitchFamily="34" charset="0"/>
              </a:rPr>
              <a:t>“I would recommend this tutorial to other students. The reasons being is due to the flexibility and convenience, and the comfortable environment created by being surrounded by peers who can relate to your own personal experiences as Pacific Islanders.”</a:t>
            </a:r>
            <a:endParaRPr lang="en-NZ" sz="1700" i="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1384188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C7B8F2D-7676-0C12-475E-8BC3D5E744B5}"/>
              </a:ext>
            </a:extLst>
          </p:cNvPr>
          <p:cNvSpPr>
            <a:spLocks noGrp="1"/>
          </p:cNvSpPr>
          <p:nvPr>
            <p:ph type="title"/>
          </p:nvPr>
        </p:nvSpPr>
        <p:spPr>
          <a:xfrm>
            <a:off x="6217919" y="669925"/>
            <a:ext cx="4635609" cy="1325563"/>
          </a:xfrm>
        </p:spPr>
        <p:txBody>
          <a:bodyPr anchor="b">
            <a:normAutofit/>
          </a:bodyPr>
          <a:lstStyle/>
          <a:p>
            <a:r>
              <a:rPr lang="mi-NZ" sz="3800">
                <a:solidFill>
                  <a:schemeClr val="bg1"/>
                </a:solidFill>
              </a:rPr>
              <a:t>Creating a positive learning environment</a:t>
            </a:r>
            <a:endParaRPr lang="en-NZ" sz="3800">
              <a:solidFill>
                <a:schemeClr val="bg1"/>
              </a:solidFill>
            </a:endParaRPr>
          </a:p>
        </p:txBody>
      </p:sp>
      <p:pic>
        <p:nvPicPr>
          <p:cNvPr id="4" name="Georgia on being open">
            <a:hlinkClick r:id="" action="ppaction://media"/>
            <a:extLst>
              <a:ext uri="{FF2B5EF4-FFF2-40B4-BE49-F238E27FC236}">
                <a16:creationId xmlns:a16="http://schemas.microsoft.com/office/drawing/2014/main" id="{4FB0A2F9-6423-92DB-B091-126ACDA5C29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810940"/>
            <a:ext cx="5753102" cy="3236119"/>
          </a:xfrm>
          <a:prstGeom prst="rect">
            <a:avLst/>
          </a:prstGeom>
        </p:spPr>
      </p:pic>
      <p:cxnSp>
        <p:nvCxnSpPr>
          <p:cNvPr id="11" name="Straight Connector 10">
            <a:extLst>
              <a:ext uri="{FF2B5EF4-FFF2-40B4-BE49-F238E27FC236}">
                <a16:creationId xmlns:a16="http://schemas.microsoft.com/office/drawing/2014/main" id="{CEA14AE1-71AB-4B18-826E-F563FF4288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2916"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17920" y="2026340"/>
            <a:ext cx="597408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80F2C2-DAA5-7C5B-4D69-DF29951275BC}"/>
              </a:ext>
            </a:extLst>
          </p:cNvPr>
          <p:cNvSpPr>
            <a:spLocks noGrp="1"/>
          </p:cNvSpPr>
          <p:nvPr>
            <p:ph idx="1"/>
          </p:nvPr>
        </p:nvSpPr>
        <p:spPr>
          <a:xfrm>
            <a:off x="6217919" y="2400304"/>
            <a:ext cx="4635609" cy="3441692"/>
          </a:xfrm>
        </p:spPr>
        <p:txBody>
          <a:bodyPr vert="horz" lIns="91440" tIns="45720" rIns="91440" bIns="45720" rtlCol="0">
            <a:normAutofit/>
          </a:bodyPr>
          <a:lstStyle/>
          <a:p>
            <a:pPr marL="0" indent="0">
              <a:buNone/>
            </a:pPr>
            <a:r>
              <a:rPr lang="en-NZ" sz="1400">
                <a:solidFill>
                  <a:schemeClr val="bg1"/>
                </a:solidFill>
                <a:latin typeface="Calibri" panose="020F0502020204030204" pitchFamily="34" charset="0"/>
              </a:rPr>
              <a:t>The approach from the teacher makes a huge difference:</a:t>
            </a:r>
            <a:endParaRPr lang="en-US" sz="1400">
              <a:solidFill>
                <a:schemeClr val="bg1"/>
              </a:solidFill>
            </a:endParaRPr>
          </a:p>
          <a:p>
            <a:pPr marL="0" indent="0">
              <a:buNone/>
            </a:pPr>
            <a:endParaRPr lang="en-NZ" sz="1400">
              <a:solidFill>
                <a:schemeClr val="bg1"/>
              </a:solidFill>
              <a:latin typeface="Calibri"/>
              <a:cs typeface="Calibri"/>
            </a:endParaRPr>
          </a:p>
          <a:p>
            <a:pPr marL="0" lvl="1" indent="0">
              <a:buNone/>
            </a:pPr>
            <a:r>
              <a:rPr lang="en-NZ" sz="1400">
                <a:solidFill>
                  <a:schemeClr val="bg1"/>
                </a:solidFill>
                <a:latin typeface="Calibri" panose="020F0502020204030204" pitchFamily="34" charset="0"/>
              </a:rPr>
              <a:t>“…</a:t>
            </a:r>
            <a:r>
              <a:rPr lang="en-NZ" sz="1400" i="0">
                <a:solidFill>
                  <a:schemeClr val="bg1"/>
                </a:solidFill>
                <a:effectLst/>
                <a:latin typeface="Calibri" panose="020F0502020204030204" pitchFamily="34" charset="0"/>
              </a:rPr>
              <a:t>I know that obviously some students there's stuff going on at home that they don't want to discuss they just want to come to class and just get on with the mahi. But on the other hand what sometimes can happen is the students are reluctant to talk or they don't want to share their ideas - maybe they're not prepared, and it’s not because they've been lazy they haven't done the work it's more because there's something else going on. And I've always been aware that those things can happen. So for me as a tutor I wanted to make sure that the environment was comfortable enough that even if a student was coming in didn't know what the answer was that's okay let's work through it together. Let's try and find the answer.” (Interview comment from the tutor)</a:t>
            </a:r>
            <a:endParaRPr lang="en-NZ" sz="1400">
              <a:solidFill>
                <a:schemeClr val="bg1"/>
              </a:solidFill>
              <a:cs typeface="Calibri" panose="020F0502020204030204"/>
            </a:endParaRPr>
          </a:p>
          <a:p>
            <a:endParaRPr lang="en-NZ" sz="1400">
              <a:solidFill>
                <a:schemeClr val="bg1"/>
              </a:solidFill>
            </a:endParaRPr>
          </a:p>
        </p:txBody>
      </p:sp>
    </p:spTree>
    <p:extLst>
      <p:ext uri="{BB962C8B-B14F-4D97-AF65-F5344CB8AC3E}">
        <p14:creationId xmlns:p14="http://schemas.microsoft.com/office/powerpoint/2010/main" val="15875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4E316-2773-31BD-E006-D624F7F70195}"/>
              </a:ext>
            </a:extLst>
          </p:cNvPr>
          <p:cNvSpPr>
            <a:spLocks noGrp="1"/>
          </p:cNvSpPr>
          <p:nvPr>
            <p:ph type="title"/>
          </p:nvPr>
        </p:nvSpPr>
        <p:spPr/>
        <p:txBody>
          <a:bodyPr/>
          <a:lstStyle/>
          <a:p>
            <a:r>
              <a:rPr lang="en-US" dirty="0">
                <a:cs typeface="Calibri Light"/>
              </a:rPr>
              <a:t>The benefits</a:t>
            </a:r>
            <a:endParaRPr lang="en-US" dirty="0"/>
          </a:p>
        </p:txBody>
      </p:sp>
      <p:sp>
        <p:nvSpPr>
          <p:cNvPr id="3" name="Content Placeholder 2">
            <a:extLst>
              <a:ext uri="{FF2B5EF4-FFF2-40B4-BE49-F238E27FC236}">
                <a16:creationId xmlns:a16="http://schemas.microsoft.com/office/drawing/2014/main" id="{ED9AB9BC-F481-DFEA-1E97-E9742244723C}"/>
              </a:ext>
            </a:extLst>
          </p:cNvPr>
          <p:cNvSpPr>
            <a:spLocks noGrp="1"/>
          </p:cNvSpPr>
          <p:nvPr>
            <p:ph idx="1"/>
          </p:nvPr>
        </p:nvSpPr>
        <p:spPr/>
        <p:txBody>
          <a:bodyPr/>
          <a:lstStyle/>
          <a:p>
            <a:endParaRPr lang="en-US"/>
          </a:p>
        </p:txBody>
      </p:sp>
      <p:pic>
        <p:nvPicPr>
          <p:cNvPr id="4" name="the benefits">
            <a:hlinkClick r:id="" action="ppaction://media"/>
            <a:extLst>
              <a:ext uri="{FF2B5EF4-FFF2-40B4-BE49-F238E27FC236}">
                <a16:creationId xmlns:a16="http://schemas.microsoft.com/office/drawing/2014/main" id="{52532A89-0506-4670-19AF-763F586078E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30166" y="1881352"/>
            <a:ext cx="7020911" cy="3949263"/>
          </a:xfrm>
          <a:prstGeom prst="rect">
            <a:avLst/>
          </a:prstGeom>
        </p:spPr>
      </p:pic>
    </p:spTree>
    <p:extLst>
      <p:ext uri="{BB962C8B-B14F-4D97-AF65-F5344CB8AC3E}">
        <p14:creationId xmlns:p14="http://schemas.microsoft.com/office/powerpoint/2010/main" val="174541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127D-CA21-F066-6D51-CB889889DC69}"/>
              </a:ext>
            </a:extLst>
          </p:cNvPr>
          <p:cNvSpPr>
            <a:spLocks noGrp="1"/>
          </p:cNvSpPr>
          <p:nvPr>
            <p:ph type="title"/>
          </p:nvPr>
        </p:nvSpPr>
        <p:spPr/>
        <p:txBody>
          <a:bodyPr/>
          <a:lstStyle/>
          <a:p>
            <a:r>
              <a:rPr lang="mi-NZ" dirty="0" err="1"/>
              <a:t>Conclusion</a:t>
            </a:r>
            <a:endParaRPr lang="en-NZ" dirty="0"/>
          </a:p>
        </p:txBody>
      </p:sp>
      <p:sp>
        <p:nvSpPr>
          <p:cNvPr id="3" name="Content Placeholder 2">
            <a:extLst>
              <a:ext uri="{FF2B5EF4-FFF2-40B4-BE49-F238E27FC236}">
                <a16:creationId xmlns:a16="http://schemas.microsoft.com/office/drawing/2014/main" id="{E532C059-A8BD-CBE6-F7C7-67CFFEAA0083}"/>
              </a:ext>
            </a:extLst>
          </p:cNvPr>
          <p:cNvSpPr>
            <a:spLocks noGrp="1"/>
          </p:cNvSpPr>
          <p:nvPr>
            <p:ph idx="1"/>
          </p:nvPr>
        </p:nvSpPr>
        <p:spPr/>
        <p:txBody>
          <a:bodyPr/>
          <a:lstStyle/>
          <a:p>
            <a:r>
              <a:rPr lang="mi-NZ" dirty="0" err="1"/>
              <a:t>Pacific</a:t>
            </a:r>
            <a:r>
              <a:rPr lang="mi-NZ" dirty="0"/>
              <a:t> and Māori </a:t>
            </a:r>
            <a:r>
              <a:rPr lang="mi-NZ" dirty="0" err="1"/>
              <a:t>students</a:t>
            </a:r>
            <a:r>
              <a:rPr lang="mi-NZ" dirty="0"/>
              <a:t> </a:t>
            </a:r>
            <a:r>
              <a:rPr lang="mi-NZ" dirty="0" err="1"/>
              <a:t>appreciate</a:t>
            </a:r>
            <a:r>
              <a:rPr lang="mi-NZ" dirty="0"/>
              <a:t> </a:t>
            </a:r>
            <a:r>
              <a:rPr lang="mi-NZ" dirty="0" err="1"/>
              <a:t>online</a:t>
            </a:r>
            <a:r>
              <a:rPr lang="mi-NZ" dirty="0"/>
              <a:t> </a:t>
            </a:r>
            <a:r>
              <a:rPr lang="mi-NZ" dirty="0" err="1"/>
              <a:t>options</a:t>
            </a:r>
            <a:r>
              <a:rPr lang="mi-NZ" dirty="0"/>
              <a:t> </a:t>
            </a:r>
            <a:r>
              <a:rPr lang="mi-NZ" dirty="0" err="1"/>
              <a:t>being</a:t>
            </a:r>
            <a:r>
              <a:rPr lang="mi-NZ" dirty="0"/>
              <a:t> </a:t>
            </a:r>
            <a:r>
              <a:rPr lang="mi-NZ" dirty="0" err="1"/>
              <a:t>made</a:t>
            </a:r>
            <a:r>
              <a:rPr lang="mi-NZ" dirty="0"/>
              <a:t> </a:t>
            </a:r>
            <a:r>
              <a:rPr lang="mi-NZ" dirty="0" err="1"/>
              <a:t>available</a:t>
            </a:r>
            <a:r>
              <a:rPr lang="mi-NZ" dirty="0"/>
              <a:t> for </a:t>
            </a:r>
            <a:r>
              <a:rPr lang="mi-NZ" dirty="0" err="1"/>
              <a:t>them</a:t>
            </a:r>
            <a:endParaRPr lang="mi-NZ" dirty="0"/>
          </a:p>
          <a:p>
            <a:r>
              <a:rPr lang="mi-NZ" dirty="0" err="1"/>
              <a:t>When</a:t>
            </a:r>
            <a:r>
              <a:rPr lang="mi-NZ" dirty="0"/>
              <a:t> </a:t>
            </a:r>
            <a:r>
              <a:rPr lang="mi-NZ" dirty="0" err="1"/>
              <a:t>done</a:t>
            </a:r>
            <a:r>
              <a:rPr lang="mi-NZ" dirty="0"/>
              <a:t> </a:t>
            </a:r>
            <a:r>
              <a:rPr lang="mi-NZ" dirty="0" err="1"/>
              <a:t>well</a:t>
            </a:r>
            <a:r>
              <a:rPr lang="mi-NZ" dirty="0"/>
              <a:t>, </a:t>
            </a:r>
            <a:r>
              <a:rPr lang="mi-NZ" dirty="0" err="1"/>
              <a:t>these</a:t>
            </a:r>
            <a:r>
              <a:rPr lang="mi-NZ" dirty="0"/>
              <a:t> </a:t>
            </a:r>
            <a:r>
              <a:rPr lang="mi-NZ" dirty="0" err="1"/>
              <a:t>students</a:t>
            </a:r>
            <a:r>
              <a:rPr lang="mi-NZ" dirty="0"/>
              <a:t> </a:t>
            </a:r>
            <a:r>
              <a:rPr lang="mi-NZ" dirty="0" err="1"/>
              <a:t>benefit</a:t>
            </a:r>
            <a:r>
              <a:rPr lang="mi-NZ" dirty="0"/>
              <a:t> </a:t>
            </a:r>
            <a:r>
              <a:rPr lang="mi-NZ" dirty="0" err="1"/>
              <a:t>from</a:t>
            </a:r>
            <a:r>
              <a:rPr lang="mi-NZ" dirty="0"/>
              <a:t> </a:t>
            </a:r>
            <a:r>
              <a:rPr lang="mi-NZ" dirty="0" err="1"/>
              <a:t>online</a:t>
            </a:r>
            <a:r>
              <a:rPr lang="mi-NZ" dirty="0"/>
              <a:t> </a:t>
            </a:r>
            <a:r>
              <a:rPr lang="mi-NZ" dirty="0" err="1"/>
              <a:t>learning</a:t>
            </a:r>
            <a:r>
              <a:rPr lang="mi-NZ" dirty="0"/>
              <a:t> </a:t>
            </a:r>
            <a:r>
              <a:rPr lang="mi-NZ" dirty="0" err="1"/>
              <a:t>experiences</a:t>
            </a:r>
            <a:endParaRPr lang="mi-NZ" dirty="0"/>
          </a:p>
          <a:p>
            <a:endParaRPr lang="mi-NZ" dirty="0"/>
          </a:p>
          <a:p>
            <a:r>
              <a:rPr lang="mi-NZ" dirty="0"/>
              <a:t>“I </a:t>
            </a:r>
            <a:r>
              <a:rPr lang="mi-NZ" dirty="0" err="1"/>
              <a:t>wholeheartedly</a:t>
            </a:r>
            <a:r>
              <a:rPr lang="mi-NZ" dirty="0"/>
              <a:t> </a:t>
            </a:r>
            <a:r>
              <a:rPr lang="mi-NZ" dirty="0" err="1"/>
              <a:t>agree</a:t>
            </a:r>
            <a:r>
              <a:rPr lang="mi-NZ" dirty="0"/>
              <a:t> </a:t>
            </a:r>
            <a:r>
              <a:rPr lang="mi-NZ" dirty="0" err="1"/>
              <a:t>that</a:t>
            </a:r>
            <a:r>
              <a:rPr lang="mi-NZ" dirty="0"/>
              <a:t> </a:t>
            </a:r>
            <a:r>
              <a:rPr lang="mi-NZ" dirty="0" err="1"/>
              <a:t>offering</a:t>
            </a:r>
            <a:r>
              <a:rPr lang="mi-NZ" dirty="0"/>
              <a:t> </a:t>
            </a:r>
            <a:r>
              <a:rPr lang="mi-NZ" dirty="0" err="1"/>
              <a:t>tutorial</a:t>
            </a:r>
            <a:r>
              <a:rPr lang="mi-NZ" dirty="0"/>
              <a:t> for </a:t>
            </a:r>
            <a:r>
              <a:rPr lang="mi-NZ" dirty="0" err="1"/>
              <a:t>Pasifika</a:t>
            </a:r>
            <a:r>
              <a:rPr lang="mi-NZ" dirty="0"/>
              <a:t> </a:t>
            </a:r>
            <a:r>
              <a:rPr lang="mi-NZ" dirty="0" err="1"/>
              <a:t>students</a:t>
            </a:r>
            <a:r>
              <a:rPr lang="mi-NZ" dirty="0"/>
              <a:t> </a:t>
            </a:r>
            <a:r>
              <a:rPr lang="mi-NZ" dirty="0" err="1"/>
              <a:t>is</a:t>
            </a:r>
            <a:r>
              <a:rPr lang="mi-NZ" dirty="0"/>
              <a:t> a </a:t>
            </a:r>
            <a:r>
              <a:rPr lang="mi-NZ" dirty="0" err="1"/>
              <a:t>remarkable</a:t>
            </a:r>
            <a:r>
              <a:rPr lang="mi-NZ" dirty="0"/>
              <a:t> </a:t>
            </a:r>
            <a:r>
              <a:rPr lang="mi-NZ" dirty="0" err="1"/>
              <a:t>initiative</a:t>
            </a:r>
            <a:r>
              <a:rPr lang="mi-NZ" dirty="0"/>
              <a:t>. </a:t>
            </a:r>
            <a:r>
              <a:rPr lang="mi-NZ" dirty="0" err="1"/>
              <a:t>It</a:t>
            </a:r>
            <a:r>
              <a:rPr lang="mi-NZ" dirty="0"/>
              <a:t> </a:t>
            </a:r>
            <a:r>
              <a:rPr lang="mi-NZ" dirty="0" err="1"/>
              <a:t>not</a:t>
            </a:r>
            <a:r>
              <a:rPr lang="mi-NZ" dirty="0"/>
              <a:t> </a:t>
            </a:r>
            <a:r>
              <a:rPr lang="mi-NZ" dirty="0" err="1"/>
              <a:t>only</a:t>
            </a:r>
            <a:r>
              <a:rPr lang="mi-NZ" dirty="0"/>
              <a:t> </a:t>
            </a:r>
            <a:r>
              <a:rPr lang="mi-NZ" dirty="0" err="1"/>
              <a:t>promotes</a:t>
            </a:r>
            <a:r>
              <a:rPr lang="mi-NZ" dirty="0"/>
              <a:t> </a:t>
            </a:r>
            <a:r>
              <a:rPr lang="mi-NZ" dirty="0" err="1"/>
              <a:t>inclusivity</a:t>
            </a:r>
            <a:r>
              <a:rPr lang="mi-NZ" dirty="0"/>
              <a:t> </a:t>
            </a:r>
            <a:r>
              <a:rPr lang="mi-NZ" dirty="0" err="1"/>
              <a:t>but</a:t>
            </a:r>
            <a:r>
              <a:rPr lang="mi-NZ" dirty="0"/>
              <a:t> </a:t>
            </a:r>
            <a:r>
              <a:rPr lang="mi-NZ" dirty="0" err="1"/>
              <a:t>also</a:t>
            </a:r>
            <a:r>
              <a:rPr lang="mi-NZ" dirty="0"/>
              <a:t> </a:t>
            </a:r>
            <a:r>
              <a:rPr lang="mi-NZ" dirty="0" err="1"/>
              <a:t>enhances</a:t>
            </a:r>
            <a:r>
              <a:rPr lang="mi-NZ" dirty="0"/>
              <a:t> </a:t>
            </a:r>
            <a:r>
              <a:rPr lang="mi-NZ" dirty="0" err="1"/>
              <a:t>the</a:t>
            </a:r>
            <a:r>
              <a:rPr lang="mi-NZ" dirty="0"/>
              <a:t> </a:t>
            </a:r>
            <a:r>
              <a:rPr lang="mi-NZ" dirty="0" err="1"/>
              <a:t>overall</a:t>
            </a:r>
            <a:r>
              <a:rPr lang="mi-NZ" dirty="0"/>
              <a:t> </a:t>
            </a:r>
            <a:r>
              <a:rPr lang="mi-NZ" dirty="0" err="1"/>
              <a:t>educational</a:t>
            </a:r>
            <a:r>
              <a:rPr lang="mi-NZ" dirty="0"/>
              <a:t> </a:t>
            </a:r>
            <a:r>
              <a:rPr lang="mi-NZ" dirty="0" err="1"/>
              <a:t>experience</a:t>
            </a:r>
            <a:r>
              <a:rPr lang="mi-NZ" dirty="0"/>
              <a:t>.”</a:t>
            </a:r>
            <a:endParaRPr lang="en-NZ" dirty="0"/>
          </a:p>
        </p:txBody>
      </p:sp>
    </p:spTree>
    <p:extLst>
      <p:ext uri="{BB962C8B-B14F-4D97-AF65-F5344CB8AC3E}">
        <p14:creationId xmlns:p14="http://schemas.microsoft.com/office/powerpoint/2010/main" val="889418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220f5dc3-9452-48e5-9b4f-888df42f7a2d}" enabled="0" method="" siteId="{220f5dc3-9452-48e5-9b4f-888df42f7a2d}" removed="1"/>
</clbl:labelList>
</file>

<file path=docProps/app.xml><?xml version="1.0" encoding="utf-8"?>
<Properties xmlns="http://schemas.openxmlformats.org/officeDocument/2006/extended-properties" xmlns:vt="http://schemas.openxmlformats.org/officeDocument/2006/docPropsVTypes">
  <TotalTime>196</TotalTime>
  <Words>1033</Words>
  <Application>Microsoft Office PowerPoint</Application>
  <PresentationFormat>Widescreen</PresentationFormat>
  <Paragraphs>48</Paragraphs>
  <Slides>11</Slides>
  <Notes>0</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Segoe UI</vt:lpstr>
      <vt:lpstr>Office Theme</vt:lpstr>
      <vt:lpstr>Empowering Pacific and Māori students via Zoom</vt:lpstr>
      <vt:lpstr>Beyond  kanohi ki te kanohi</vt:lpstr>
      <vt:lpstr>The tutorial</vt:lpstr>
      <vt:lpstr>Fitting with other obligations</vt:lpstr>
      <vt:lpstr>Question: if circumstances allowed it, would you prefer a zoom tutorial or an in person class?</vt:lpstr>
      <vt:lpstr>What made the tutorial succeed?</vt:lpstr>
      <vt:lpstr>Students appreciated having a dedicated tutorial</vt:lpstr>
      <vt:lpstr>Creating a positive learning environment</vt:lpstr>
      <vt:lpstr>Creating a positive learning environment</vt:lpstr>
      <vt:lpstr>The benefits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Pacific and Māori students via Zoom</dc:title>
  <dc:creator>Stephanie Gibbons</dc:creator>
  <cp:lastModifiedBy>Stephanie Gibbons</cp:lastModifiedBy>
  <cp:revision>93</cp:revision>
  <dcterms:created xsi:type="dcterms:W3CDTF">2023-10-18T21:05:27Z</dcterms:created>
  <dcterms:modified xsi:type="dcterms:W3CDTF">2025-07-25T02:55:44Z</dcterms:modified>
</cp:coreProperties>
</file>