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6.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7.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8.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9.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0.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11.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 id="2147483731" r:id="rId6"/>
    <p:sldMasterId id="2147483734" r:id="rId7"/>
    <p:sldMasterId id="2147483737" r:id="rId8"/>
    <p:sldMasterId id="2147483740" r:id="rId9"/>
    <p:sldMasterId id="2147483743" r:id="rId10"/>
    <p:sldMasterId id="2147483746" r:id="rId11"/>
    <p:sldMasterId id="2147483749" r:id="rId12"/>
    <p:sldMasterId id="2147483752" r:id="rId13"/>
    <p:sldMasterId id="2147483722" r:id="rId14"/>
    <p:sldMasterId id="2147483690" r:id="rId15"/>
    <p:sldMasterId id="2147483698" r:id="rId16"/>
  </p:sldMasterIdLst>
  <p:notesMasterIdLst>
    <p:notesMasterId r:id="rId47"/>
  </p:notesMasterIdLst>
  <p:handoutMasterIdLst>
    <p:handoutMasterId r:id="rId48"/>
  </p:handoutMasterIdLst>
  <p:sldIdLst>
    <p:sldId id="267" r:id="rId17"/>
    <p:sldId id="257" r:id="rId18"/>
    <p:sldId id="316" r:id="rId19"/>
    <p:sldId id="315" r:id="rId20"/>
    <p:sldId id="317" r:id="rId21"/>
    <p:sldId id="318" r:id="rId22"/>
    <p:sldId id="319" r:id="rId23"/>
    <p:sldId id="320" r:id="rId24"/>
    <p:sldId id="321" r:id="rId25"/>
    <p:sldId id="322" r:id="rId26"/>
    <p:sldId id="323" r:id="rId27"/>
    <p:sldId id="324" r:id="rId28"/>
    <p:sldId id="325" r:id="rId29"/>
    <p:sldId id="326" r:id="rId30"/>
    <p:sldId id="327" r:id="rId31"/>
    <p:sldId id="328" r:id="rId32"/>
    <p:sldId id="330" r:id="rId33"/>
    <p:sldId id="331" r:id="rId34"/>
    <p:sldId id="332" r:id="rId35"/>
    <p:sldId id="333" r:id="rId36"/>
    <p:sldId id="334" r:id="rId37"/>
    <p:sldId id="335" r:id="rId38"/>
    <p:sldId id="336" r:id="rId39"/>
    <p:sldId id="337" r:id="rId40"/>
    <p:sldId id="338" r:id="rId41"/>
    <p:sldId id="339" r:id="rId42"/>
    <p:sldId id="340" r:id="rId43"/>
    <p:sldId id="341" r:id="rId44"/>
    <p:sldId id="301" r:id="rId45"/>
    <p:sldId id="303" r:id="rId4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E336D58-83B6-4745-B72F-9CD6BF39EE02}">
          <p14:sldIdLst>
            <p14:sldId id="267"/>
            <p14:sldId id="257"/>
            <p14:sldId id="316"/>
            <p14:sldId id="315"/>
            <p14:sldId id="317"/>
            <p14:sldId id="318"/>
            <p14:sldId id="319"/>
            <p14:sldId id="320"/>
            <p14:sldId id="321"/>
            <p14:sldId id="322"/>
            <p14:sldId id="323"/>
            <p14:sldId id="324"/>
            <p14:sldId id="325"/>
            <p14:sldId id="326"/>
            <p14:sldId id="327"/>
            <p14:sldId id="328"/>
            <p14:sldId id="330"/>
            <p14:sldId id="331"/>
            <p14:sldId id="332"/>
            <p14:sldId id="333"/>
            <p14:sldId id="334"/>
            <p14:sldId id="335"/>
            <p14:sldId id="336"/>
            <p14:sldId id="337"/>
            <p14:sldId id="338"/>
            <p14:sldId id="339"/>
            <p14:sldId id="340"/>
            <p14:sldId id="341"/>
            <p14:sldId id="301"/>
            <p14:sldId id="30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1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88" autoAdjust="0"/>
    <p:restoredTop sz="94699"/>
  </p:normalViewPr>
  <p:slideViewPr>
    <p:cSldViewPr snapToGrid="0">
      <p:cViewPr varScale="1">
        <p:scale>
          <a:sx n="107" d="100"/>
          <a:sy n="107" d="100"/>
        </p:scale>
        <p:origin x="1088" y="6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9.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slide" Target="slides/slide26.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Master" Target="slideMasters/slideMaster12.xml"/><Relationship Id="rId29" Type="http://schemas.openxmlformats.org/officeDocument/2006/relationships/slide" Target="slides/slide13.xml"/><Relationship Id="rId11" Type="http://schemas.openxmlformats.org/officeDocument/2006/relationships/slideMaster" Target="slideMasters/slideMaster7.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slide" Target="slides/slide29.xml"/><Relationship Id="rId5" Type="http://schemas.openxmlformats.org/officeDocument/2006/relationships/slideMaster" Target="slideMasters/slideMaster1.xml"/><Relationship Id="rId15" Type="http://schemas.openxmlformats.org/officeDocument/2006/relationships/slideMaster" Target="slideMasters/slideMaster11.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presProps" Target="presProps.xml"/><Relationship Id="rId10" Type="http://schemas.openxmlformats.org/officeDocument/2006/relationships/slideMaster" Target="slideMasters/slideMaster6.xml"/><Relationship Id="rId19" Type="http://schemas.openxmlformats.org/officeDocument/2006/relationships/slide" Target="slides/slide3.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Master" Target="slideMasters/slideMaster10.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handoutMaster" Target="handoutMasters/handoutMaster1.xml"/><Relationship Id="rId8" Type="http://schemas.openxmlformats.org/officeDocument/2006/relationships/slideMaster" Target="slideMasters/slideMaster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Master" Target="slideMasters/slideMaster8.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20" Type="http://schemas.openxmlformats.org/officeDocument/2006/relationships/slide" Target="slides/slide4.xml"/><Relationship Id="rId41"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Master" Target="slideMasters/slideMaster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BA3A790-F0E7-4D5D-96D3-50AA714359C3}" type="datetimeFigureOut">
              <a:rPr lang="en-NZ" smtClean="0"/>
              <a:t>14/10/2024</a:t>
            </a:fld>
            <a:endParaRPr lang="en-NZ"/>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FF9DB87-F491-41E2-A2AE-4094EA7C92F5}" type="slidenum">
              <a:rPr lang="en-NZ" smtClean="0"/>
              <a:t>‹#›</a:t>
            </a:fld>
            <a:endParaRPr lang="en-NZ"/>
          </a:p>
        </p:txBody>
      </p:sp>
    </p:spTree>
    <p:extLst>
      <p:ext uri="{BB962C8B-B14F-4D97-AF65-F5344CB8AC3E}">
        <p14:creationId xmlns:p14="http://schemas.microsoft.com/office/powerpoint/2010/main" val="38491034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BF5C513-E85A-40A7-AFD0-35FEFA73FC32}" type="datetimeFigureOut">
              <a:rPr lang="en-NZ" smtClean="0"/>
              <a:t>14/10/2024</a:t>
            </a:fld>
            <a:endParaRPr lang="en-NZ"/>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761F012-6610-44FD-969C-BC6F65B32F53}" type="slidenum">
              <a:rPr lang="en-NZ" smtClean="0"/>
              <a:t>‹#›</a:t>
            </a:fld>
            <a:endParaRPr lang="en-NZ"/>
          </a:p>
        </p:txBody>
      </p:sp>
    </p:spTree>
    <p:extLst>
      <p:ext uri="{BB962C8B-B14F-4D97-AF65-F5344CB8AC3E}">
        <p14:creationId xmlns:p14="http://schemas.microsoft.com/office/powerpoint/2010/main" val="2895602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4097388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260349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08209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34247"/>
            <a:ext cx="7886700" cy="2852737"/>
          </a:xfrm>
        </p:spPr>
        <p:txBody>
          <a:bodyPr anchor="b"/>
          <a:lstStyle>
            <a:lvl1pPr>
              <a:defRPr sz="600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31397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445814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575027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81918"/>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205830"/>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38191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205830"/>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46942" y="0"/>
            <a:ext cx="8392257" cy="915985"/>
          </a:xfrm>
        </p:spPr>
        <p:txBody>
          <a:bodyPr/>
          <a:lstStyle/>
          <a:p>
            <a:r>
              <a:rPr lang="en-US" dirty="0"/>
              <a:t>Click to edit Master title style</a:t>
            </a:r>
          </a:p>
        </p:txBody>
      </p:sp>
    </p:spTree>
    <p:extLst>
      <p:ext uri="{BB962C8B-B14F-4D97-AF65-F5344CB8AC3E}">
        <p14:creationId xmlns:p14="http://schemas.microsoft.com/office/powerpoint/2010/main" val="13313338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9171739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9503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430821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466222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34247"/>
            <a:ext cx="7886700" cy="2852737"/>
          </a:xfrm>
        </p:spPr>
        <p:txBody>
          <a:bodyPr anchor="b"/>
          <a:lstStyle>
            <a:lvl1pPr>
              <a:defRPr sz="600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31397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5496050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617517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81918"/>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205830"/>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38191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205830"/>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46942" y="0"/>
            <a:ext cx="8392257" cy="915985"/>
          </a:xfrm>
        </p:spPr>
        <p:txBody>
          <a:bodyPr/>
          <a:lstStyle/>
          <a:p>
            <a:r>
              <a:rPr lang="en-US" dirty="0"/>
              <a:t>Click to edit Master title style</a:t>
            </a:r>
          </a:p>
        </p:txBody>
      </p:sp>
    </p:spTree>
    <p:extLst>
      <p:ext uri="{BB962C8B-B14F-4D97-AF65-F5344CB8AC3E}">
        <p14:creationId xmlns:p14="http://schemas.microsoft.com/office/powerpoint/2010/main" val="1761605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851655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69586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rgbClr val="E41815"/>
                </a:solidFill>
              </a:defRPr>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181303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497197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34247"/>
            <a:ext cx="7886700" cy="2852737"/>
          </a:xfrm>
        </p:spPr>
        <p:txBody>
          <a:bodyPr anchor="b"/>
          <a:lstStyle>
            <a:lvl1pPr>
              <a:defRPr sz="6000">
                <a:solidFill>
                  <a:srgbClr val="E41815"/>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313972"/>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4398224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850885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81918"/>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205830"/>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38191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205830"/>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46942" y="0"/>
            <a:ext cx="8392257" cy="915985"/>
          </a:xfrm>
        </p:spPr>
        <p:txBody>
          <a:bodyPr/>
          <a:lstStyle/>
          <a:p>
            <a:r>
              <a:rPr lang="en-US" dirty="0"/>
              <a:t>Click to edit Master title style</a:t>
            </a:r>
          </a:p>
        </p:txBody>
      </p:sp>
    </p:spTree>
    <p:extLst>
      <p:ext uri="{BB962C8B-B14F-4D97-AF65-F5344CB8AC3E}">
        <p14:creationId xmlns:p14="http://schemas.microsoft.com/office/powerpoint/2010/main" val="25193379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1338509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268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image" Target="../media/image10.jpg"/></Relationships>
</file>

<file path=ppt/slideMasters/_rels/slideMaster11.xml.rels><?xml version="1.0" encoding="UTF-8" standalone="yes"?>
<Relationships xmlns="http://schemas.openxmlformats.org/package/2006/relationships"><Relationship Id="rId8" Type="http://schemas.openxmlformats.org/officeDocument/2006/relationships/theme" Target="../theme/theme11.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11.jpg"/></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3" Type="http://schemas.openxmlformats.org/officeDocument/2006/relationships/slideLayout" Target="../slideLayouts/slideLayout34.xml"/><Relationship Id="rId7" Type="http://schemas.openxmlformats.org/officeDocument/2006/relationships/slideLayout" Target="../slideLayouts/slideLayout3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9" Type="http://schemas.openxmlformats.org/officeDocument/2006/relationships/image" Target="../media/image12.jp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4.jp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5.jp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6.jp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7.jp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8.jp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image" Target="../media/image9.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4259810"/>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446943" y="0"/>
            <a:ext cx="5848350" cy="1002323"/>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446943" y="1460499"/>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02312295"/>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Lst>
  <p:txStyles>
    <p:titleStyle>
      <a:lvl1pPr algn="l" defTabSz="914400" rtl="0" eaLnBrk="1" latinLnBrk="0" hangingPunct="1">
        <a:lnSpc>
          <a:spcPct val="90000"/>
        </a:lnSpc>
        <a:spcBef>
          <a:spcPct val="0"/>
        </a:spcBef>
        <a:buNone/>
        <a:defRPr sz="3200" b="1" i="0" kern="1200">
          <a:solidFill>
            <a:schemeClr val="bg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446943" y="0"/>
            <a:ext cx="5848350" cy="1002323"/>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446943" y="1460499"/>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1702711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446942" y="0"/>
            <a:ext cx="5936273" cy="1008185"/>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446943" y="1460499"/>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9551928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51714621"/>
      </p:ext>
    </p:extLst>
  </p:cSld>
  <p:clrMap bg1="lt1" tx1="dk1" bg2="lt2" tx2="dk2" accent1="accent1" accent2="accent2" accent3="accent3" accent4="accent4" accent5="accent5" accent6="accent6" hlink="hlink" folHlink="folHlink"/>
  <p:sldLayoutIdLst>
    <p:sldLayoutId id="2147483732" r:id="rId1"/>
    <p:sldLayoutId id="2147483733"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1068636406"/>
      </p:ext>
    </p:extLst>
  </p:cSld>
  <p:clrMap bg1="lt1" tx1="dk1" bg2="lt2" tx2="dk2" accent1="accent1" accent2="accent2" accent3="accent3" accent4="accent4" accent5="accent5" accent6="accent6" hlink="hlink" folHlink="folHlink"/>
  <p:sldLayoutIdLst>
    <p:sldLayoutId id="2147483735" r:id="rId1"/>
    <p:sldLayoutId id="2147483736"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1857513953"/>
      </p:ext>
    </p:extLst>
  </p:cSld>
  <p:clrMap bg1="lt1" tx1="dk1" bg2="lt2" tx2="dk2" accent1="accent1" accent2="accent2" accent3="accent3" accent4="accent4" accent5="accent5" accent6="accent6" hlink="hlink" folHlink="folHlink"/>
  <p:sldLayoutIdLst>
    <p:sldLayoutId id="2147483738" r:id="rId1"/>
    <p:sldLayoutId id="2147483739"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2015058653"/>
      </p:ext>
    </p:extLst>
  </p:cSld>
  <p:clrMap bg1="lt1" tx1="dk1" bg2="lt2" tx2="dk2" accent1="accent1" accent2="accent2" accent3="accent3" accent4="accent4" accent5="accent5" accent6="accent6" hlink="hlink" folHlink="folHlink"/>
  <p:sldLayoutIdLst>
    <p:sldLayoutId id="2147483741" r:id="rId1"/>
    <p:sldLayoutId id="2147483742"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1593335495"/>
      </p:ext>
    </p:extLst>
  </p:cSld>
  <p:clrMap bg1="lt1" tx1="dk1" bg2="lt2" tx2="dk2" accent1="accent1" accent2="accent2" accent3="accent3" accent4="accent4" accent5="accent5" accent6="accent6" hlink="hlink" folHlink="folHlink"/>
  <p:sldLayoutIdLst>
    <p:sldLayoutId id="2147483744" r:id="rId1"/>
    <p:sldLayoutId id="2147483745"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137992475"/>
      </p:ext>
    </p:extLst>
  </p:cSld>
  <p:clrMap bg1="lt1" tx1="dk1" bg2="lt2" tx2="dk2" accent1="accent1" accent2="accent2" accent3="accent3" accent4="accent4" accent5="accent5" accent6="accent6" hlink="hlink" folHlink="folHlink"/>
  <p:sldLayoutIdLst>
    <p:sldLayoutId id="2147483747" r:id="rId1"/>
    <p:sldLayoutId id="2147483748"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1144319019"/>
      </p:ext>
    </p:extLst>
  </p:cSld>
  <p:clrMap bg1="lt1" tx1="dk1" bg2="lt2" tx2="dk2" accent1="accent1" accent2="accent2" accent3="accent3" accent4="accent4" accent5="accent5" accent6="accent6" hlink="hlink" folHlink="folHlink"/>
  <p:sldLayoutIdLst>
    <p:sldLayoutId id="2147483750" r:id="rId1"/>
    <p:sldLayoutId id="2147483751"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97494360"/>
      </p:ext>
    </p:extLst>
  </p:cSld>
  <p:clrMap bg1="lt1" tx1="dk1" bg2="lt2" tx2="dk2" accent1="accent1" accent2="accent2" accent3="accent3" accent4="accent4" accent5="accent5" accent6="accent6" hlink="hlink" folHlink="folHlink"/>
  <p:sldLayoutIdLst>
    <p:sldLayoutId id="2147483753" r:id="rId1"/>
    <p:sldLayoutId id="2147483754"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39943" y="349899"/>
            <a:ext cx="6098437" cy="559900"/>
          </a:xfrm>
        </p:spPr>
        <p:txBody>
          <a:bodyPr/>
          <a:lstStyle/>
          <a:p>
            <a:pPr algn="ctr"/>
            <a:r>
              <a:rPr lang="en-US" sz="3000" dirty="0">
                <a:latin typeface="Garamond" panose="02020404030301010803" pitchFamily="18" charset="0"/>
              </a:rPr>
              <a:t>Truth as a cultural value</a:t>
            </a:r>
          </a:p>
        </p:txBody>
      </p:sp>
      <p:sp>
        <p:nvSpPr>
          <p:cNvPr id="5" name="Text Placeholder 4"/>
          <p:cNvSpPr>
            <a:spLocks noGrp="1"/>
          </p:cNvSpPr>
          <p:nvPr>
            <p:ph type="body" sz="quarter" idx="10"/>
          </p:nvPr>
        </p:nvSpPr>
        <p:spPr>
          <a:xfrm>
            <a:off x="1039943" y="1043473"/>
            <a:ext cx="6099175" cy="703263"/>
          </a:xfrm>
        </p:spPr>
        <p:txBody>
          <a:bodyPr/>
          <a:lstStyle/>
          <a:p>
            <a:pPr algn="ctr"/>
            <a:r>
              <a:rPr lang="en-US" sz="2000" dirty="0">
                <a:latin typeface="Garamond" panose="02020404030301010803" pitchFamily="18" charset="0"/>
              </a:rPr>
              <a:t>Jeremy Wyatt</a:t>
            </a:r>
          </a:p>
        </p:txBody>
      </p:sp>
    </p:spTree>
    <p:extLst>
      <p:ext uri="{BB962C8B-B14F-4D97-AF65-F5344CB8AC3E}">
        <p14:creationId xmlns:p14="http://schemas.microsoft.com/office/powerpoint/2010/main" val="1804890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978399"/>
          </a:xfrm>
        </p:spPr>
        <p:txBody>
          <a:bodyPr>
            <a:normAutofit/>
          </a:bodyPr>
          <a:lstStyle/>
          <a:p>
            <a:r>
              <a:rPr lang="en-US" sz="2200" dirty="0">
                <a:latin typeface="Garamond" panose="02020404030301010803" pitchFamily="18" charset="0"/>
              </a:rPr>
              <a:t>The first is expressed by </a:t>
            </a:r>
            <a:r>
              <a:rPr lang="en-US" sz="2200" i="1" dirty="0">
                <a:latin typeface="Garamond" panose="02020404030301010803" pitchFamily="18" charset="0"/>
              </a:rPr>
              <a:t>nyatefe</a:t>
            </a:r>
            <a:r>
              <a:rPr lang="en-US" sz="2200" dirty="0">
                <a:latin typeface="Garamond" panose="02020404030301010803" pitchFamily="18" charset="0"/>
              </a:rPr>
              <a:t>, which Dzobo identifies as the most common translation of ‘truth’ into Ewe</a:t>
            </a:r>
          </a:p>
          <a:p>
            <a:r>
              <a:rPr lang="en-US" sz="2200" dirty="0">
                <a:latin typeface="Garamond" panose="02020404030301010803" pitchFamily="18" charset="0"/>
              </a:rPr>
              <a:t>“[T]ruth as </a:t>
            </a:r>
            <a:r>
              <a:rPr lang="en-US" sz="2200" i="1" dirty="0">
                <a:latin typeface="Garamond" panose="02020404030301010803" pitchFamily="18" charset="0"/>
              </a:rPr>
              <a:t>nyatefe</a:t>
            </a:r>
            <a:r>
              <a:rPr lang="en-US" sz="2200" dirty="0">
                <a:latin typeface="Garamond" panose="02020404030301010803" pitchFamily="18" charset="0"/>
              </a:rPr>
              <a:t>…consists in a high degree of correspondence between the truth-claim and the objective state of affairs so stated; its validity also lies in its high degree of accuracy and reliability” (1992, p. 80)</a:t>
            </a:r>
          </a:p>
          <a:p>
            <a:pPr lvl="1"/>
            <a:r>
              <a:rPr lang="en-US" sz="2000" dirty="0">
                <a:latin typeface="Garamond" panose="02020404030301010803" pitchFamily="18" charset="0"/>
              </a:rPr>
              <a:t>In this way: the truth concept expressed by </a:t>
            </a:r>
            <a:r>
              <a:rPr lang="en-US" sz="2000" i="1" dirty="0">
                <a:latin typeface="Garamond" panose="02020404030301010803" pitchFamily="18" charset="0"/>
              </a:rPr>
              <a:t>nyatefe</a:t>
            </a:r>
            <a:r>
              <a:rPr lang="en-US" sz="2000" dirty="0">
                <a:latin typeface="Garamond" panose="02020404030301010803" pitchFamily="18" charset="0"/>
              </a:rPr>
              <a:t> is a correspondence concept</a:t>
            </a:r>
            <a:endParaRPr lang="en-NZ" sz="2000" dirty="0">
              <a:latin typeface="Garamond" panose="02020404030301010803" pitchFamily="18" charset="0"/>
            </a:endParaRPr>
          </a:p>
        </p:txBody>
      </p:sp>
      <p:pic>
        <p:nvPicPr>
          <p:cNvPr id="2" name="Picture 2" descr="Dzodze Drummers, image by Brian Jeffery">
            <a:extLst>
              <a:ext uri="{FF2B5EF4-FFF2-40B4-BE49-F238E27FC236}">
                <a16:creationId xmlns:a16="http://schemas.microsoft.com/office/drawing/2014/main" id="{72839199-7D85-AF6E-0F66-A545A5DCEBE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9222" y="4420013"/>
            <a:ext cx="2909455" cy="218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6547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978399"/>
          </a:xfrm>
        </p:spPr>
        <p:txBody>
          <a:bodyPr>
            <a:normAutofit/>
          </a:bodyPr>
          <a:lstStyle/>
          <a:p>
            <a:r>
              <a:rPr lang="en-US" sz="2200" dirty="0">
                <a:latin typeface="Garamond" panose="02020404030301010803" pitchFamily="18" charset="0"/>
              </a:rPr>
              <a:t>The second Ewe truth concept is expressed by the terms </a:t>
            </a:r>
            <a:r>
              <a:rPr lang="en-US" sz="2200" i="1" dirty="0">
                <a:latin typeface="Garamond" panose="02020404030301010803" pitchFamily="18" charset="0"/>
              </a:rPr>
              <a:t>nyanono/nyano</a:t>
            </a:r>
            <a:r>
              <a:rPr lang="en-US" sz="2200" dirty="0">
                <a:latin typeface="Garamond" panose="02020404030301010803" pitchFamily="18" charset="0"/>
              </a:rPr>
              <a:t>, </a:t>
            </a:r>
            <a:r>
              <a:rPr lang="en-US" sz="2200" i="1" dirty="0">
                <a:latin typeface="Garamond" panose="02020404030301010803" pitchFamily="18" charset="0"/>
              </a:rPr>
              <a:t>nyagbagbe</a:t>
            </a:r>
            <a:r>
              <a:rPr lang="en-US" sz="2200" dirty="0">
                <a:latin typeface="Garamond" panose="02020404030301010803" pitchFamily="18" charset="0"/>
              </a:rPr>
              <a:t>, and </a:t>
            </a:r>
            <a:r>
              <a:rPr lang="en-US" sz="2200" i="1" dirty="0">
                <a:latin typeface="Garamond" panose="02020404030301010803" pitchFamily="18" charset="0"/>
              </a:rPr>
              <a:t>nyagba</a:t>
            </a:r>
          </a:p>
          <a:p>
            <a:pPr lvl="1"/>
            <a:r>
              <a:rPr lang="en-US" sz="2000" dirty="0">
                <a:latin typeface="Garamond" panose="02020404030301010803" pitchFamily="18" charset="0"/>
              </a:rPr>
              <a:t>Broadly speaking: according to this concept, the truth of an idea consists in “its power to bring about a better human situation and continuously to improve the conditions of life” (1992, p. 81)</a:t>
            </a:r>
          </a:p>
          <a:p>
            <a:pPr lvl="1"/>
            <a:r>
              <a:rPr lang="en-US" sz="2000" dirty="0">
                <a:latin typeface="Garamond" panose="02020404030301010803" pitchFamily="18" charset="0"/>
              </a:rPr>
              <a:t>This truth concept can be fairly described as pragmatist</a:t>
            </a:r>
            <a:endParaRPr lang="en-NZ" sz="2000" dirty="0">
              <a:latin typeface="Garamond" panose="02020404030301010803" pitchFamily="18" charset="0"/>
            </a:endParaRPr>
          </a:p>
        </p:txBody>
      </p:sp>
      <p:pic>
        <p:nvPicPr>
          <p:cNvPr id="2" name="Picture 2" descr="Dzodze Drummers, image by Brian Jeffery">
            <a:extLst>
              <a:ext uri="{FF2B5EF4-FFF2-40B4-BE49-F238E27FC236}">
                <a16:creationId xmlns:a16="http://schemas.microsoft.com/office/drawing/2014/main" id="{1A646CA4-DD2D-8A02-185D-CDAF6F9BD43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9222" y="4420013"/>
            <a:ext cx="2909455" cy="218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209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978399"/>
          </a:xfrm>
        </p:spPr>
        <p:txBody>
          <a:bodyPr>
            <a:normAutofit/>
          </a:bodyPr>
          <a:lstStyle/>
          <a:p>
            <a:r>
              <a:rPr lang="en-US" sz="2200" dirty="0">
                <a:latin typeface="Garamond" panose="02020404030301010803" pitchFamily="18" charset="0"/>
              </a:rPr>
              <a:t>The third Ewe truth concept is expressed by </a:t>
            </a:r>
            <a:r>
              <a:rPr lang="en-US" sz="2200" i="1" dirty="0">
                <a:latin typeface="Garamond" panose="02020404030301010803" pitchFamily="18" charset="0"/>
              </a:rPr>
              <a:t>nyadzodzoe</a:t>
            </a:r>
          </a:p>
          <a:p>
            <a:pPr lvl="1"/>
            <a:r>
              <a:rPr lang="en-US" sz="2000" dirty="0">
                <a:latin typeface="Garamond" panose="02020404030301010803" pitchFamily="18" charset="0"/>
              </a:rPr>
              <a:t>According to this concept: true statements are ‘straight,’ or correct, in the sense that they are supported by statements that have already been accepted as correct</a:t>
            </a:r>
          </a:p>
          <a:p>
            <a:pPr lvl="1"/>
            <a:r>
              <a:rPr lang="en-US" sz="2000" dirty="0">
                <a:latin typeface="Garamond" panose="02020404030301010803" pitchFamily="18" charset="0"/>
              </a:rPr>
              <a:t>Dzobo points out that this concept is often used when two or more people are trying to settle a dispute (1992, p. 82) </a:t>
            </a:r>
            <a:endParaRPr lang="en-NZ" sz="2000" dirty="0">
              <a:latin typeface="Garamond" panose="02020404030301010803" pitchFamily="18" charset="0"/>
            </a:endParaRPr>
          </a:p>
        </p:txBody>
      </p:sp>
      <p:pic>
        <p:nvPicPr>
          <p:cNvPr id="2" name="Picture 2" descr="Dzodze Drummers, image by Brian Jeffery">
            <a:extLst>
              <a:ext uri="{FF2B5EF4-FFF2-40B4-BE49-F238E27FC236}">
                <a16:creationId xmlns:a16="http://schemas.microsoft.com/office/drawing/2014/main" id="{9B3D18E5-A1A4-0DD9-0D7B-0F65CDFBC00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9222" y="4420013"/>
            <a:ext cx="2909455" cy="218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995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978399"/>
          </a:xfrm>
        </p:spPr>
        <p:txBody>
          <a:bodyPr>
            <a:normAutofit/>
          </a:bodyPr>
          <a:lstStyle/>
          <a:p>
            <a:r>
              <a:rPr lang="en-US" sz="2200" dirty="0">
                <a:latin typeface="Garamond" panose="02020404030301010803" pitchFamily="18" charset="0"/>
              </a:rPr>
              <a:t>The fourth Ewe truth concept is expressed by </a:t>
            </a:r>
            <a:r>
              <a:rPr lang="en-US" sz="2200" i="1" dirty="0" err="1">
                <a:latin typeface="Garamond" panose="02020404030301010803" pitchFamily="18" charset="0"/>
              </a:rPr>
              <a:t>anukware</a:t>
            </a:r>
            <a:r>
              <a:rPr lang="en-US" sz="2200" i="1" dirty="0">
                <a:latin typeface="Garamond" panose="02020404030301010803" pitchFamily="18" charset="0"/>
              </a:rPr>
              <a:t> </a:t>
            </a:r>
            <a:r>
              <a:rPr lang="en-US" sz="2200" dirty="0">
                <a:latin typeface="Garamond" panose="02020404030301010803" pitchFamily="18" charset="0"/>
              </a:rPr>
              <a:t>(this word is borrowed from the Ghanaian language Akan, in which it is spelled </a:t>
            </a:r>
            <a:r>
              <a:rPr lang="en-US" sz="2200" i="1" dirty="0" err="1">
                <a:latin typeface="Garamond" panose="02020404030301010803" pitchFamily="18" charset="0"/>
              </a:rPr>
              <a:t>nokware</a:t>
            </a:r>
            <a:r>
              <a:rPr lang="en-US" sz="2200" dirty="0">
                <a:latin typeface="Garamond" panose="02020404030301010803" pitchFamily="18" charset="0"/>
              </a:rPr>
              <a:t>)</a:t>
            </a:r>
            <a:endParaRPr lang="en-US" sz="2200" i="1" dirty="0">
              <a:latin typeface="Garamond" panose="02020404030301010803" pitchFamily="18" charset="0"/>
            </a:endParaRPr>
          </a:p>
          <a:p>
            <a:pPr lvl="1"/>
            <a:r>
              <a:rPr lang="en-US" sz="2000" dirty="0">
                <a:latin typeface="Garamond" panose="02020404030301010803" pitchFamily="18" charset="0"/>
              </a:rPr>
              <a:t>According to this concept, the truth of a statement made by a particular person consists in the statement’s consistency with other statements that they have made</a:t>
            </a:r>
          </a:p>
          <a:p>
            <a:pPr lvl="1"/>
            <a:r>
              <a:rPr lang="en-US" sz="2000" dirty="0">
                <a:latin typeface="Garamond" panose="02020404030301010803" pitchFamily="18" charset="0"/>
              </a:rPr>
              <a:t>In this way: this concept takes truth to consist in a kind of coherence (1992, pp. 82-3)</a:t>
            </a:r>
            <a:endParaRPr lang="en-NZ" sz="2000" dirty="0">
              <a:latin typeface="Garamond" panose="02020404030301010803" pitchFamily="18" charset="0"/>
            </a:endParaRPr>
          </a:p>
        </p:txBody>
      </p:sp>
      <p:pic>
        <p:nvPicPr>
          <p:cNvPr id="2" name="Picture 2" descr="Dzodze Drummers, image by Brian Jeffery">
            <a:extLst>
              <a:ext uri="{FF2B5EF4-FFF2-40B4-BE49-F238E27FC236}">
                <a16:creationId xmlns:a16="http://schemas.microsoft.com/office/drawing/2014/main" id="{ECE2E3A1-DC95-2A8C-981F-BF5A938033C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9222" y="4420013"/>
            <a:ext cx="2909455" cy="218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48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500382" y="1234868"/>
            <a:ext cx="7886700" cy="5332188"/>
          </a:xfrm>
        </p:spPr>
        <p:txBody>
          <a:bodyPr>
            <a:normAutofit/>
          </a:bodyPr>
          <a:lstStyle/>
          <a:p>
            <a:r>
              <a:rPr lang="en-US" sz="2200" dirty="0">
                <a:latin typeface="Garamond" panose="02020404030301010803" pitchFamily="18" charset="0"/>
              </a:rPr>
              <a:t>These case studies raise two concerns for the proposal that truth is a human value</a:t>
            </a:r>
          </a:p>
          <a:p>
            <a:r>
              <a:rPr lang="en-US" sz="2200" i="1" dirty="0">
                <a:latin typeface="Garamond" panose="02020404030301010803" pitchFamily="18" charset="0"/>
              </a:rPr>
              <a:t>Concern #1: </a:t>
            </a:r>
            <a:r>
              <a:rPr lang="en-US" sz="2200" dirty="0">
                <a:latin typeface="Garamond" panose="02020404030301010803" pitchFamily="18" charset="0"/>
              </a:rPr>
              <a:t>If the Nahua lacked a concept of truth, then they didn’t take valuing truth to be constitutive of humans’ humanity</a:t>
            </a:r>
          </a:p>
          <a:p>
            <a:pPr lvl="1"/>
            <a:r>
              <a:rPr lang="en-US" sz="2000" dirty="0">
                <a:latin typeface="Garamond" panose="02020404030301010803" pitchFamily="18" charset="0"/>
              </a:rPr>
              <a:t>Indeed: the Nahua would have lacked </a:t>
            </a:r>
            <a:r>
              <a:rPr lang="en-US" sz="2000" i="1" dirty="0">
                <a:latin typeface="Garamond" panose="02020404030301010803" pitchFamily="18" charset="0"/>
              </a:rPr>
              <a:t>any</a:t>
            </a:r>
            <a:r>
              <a:rPr lang="en-US" sz="2000" dirty="0">
                <a:latin typeface="Garamond" panose="02020404030301010803" pitchFamily="18" charset="0"/>
              </a:rPr>
              <a:t> attitudes whatsoever towards valuing truth</a:t>
            </a:r>
          </a:p>
          <a:p>
            <a:pPr lvl="1"/>
            <a:r>
              <a:rPr lang="en-US" sz="2000" dirty="0">
                <a:latin typeface="Garamond" panose="02020404030301010803" pitchFamily="18" charset="0"/>
              </a:rPr>
              <a:t>From this, it follows that truth is not a human value</a:t>
            </a:r>
          </a:p>
          <a:p>
            <a:r>
              <a:rPr lang="en-US" sz="2200" i="1" dirty="0">
                <a:latin typeface="Garamond" panose="02020404030301010803" pitchFamily="18" charset="0"/>
              </a:rPr>
              <a:t>Concern #2: </a:t>
            </a:r>
            <a:r>
              <a:rPr lang="en-US" sz="2200" dirty="0">
                <a:latin typeface="Garamond" panose="02020404030301010803" pitchFamily="18" charset="0"/>
              </a:rPr>
              <a:t>If the Ewe use more than one truth concept, then suggesting that they take ‘valuing truth’ to be constitutive of humans’ humanity obscures the complexity in their thought about truth</a:t>
            </a:r>
          </a:p>
          <a:p>
            <a:pPr lvl="1"/>
            <a:r>
              <a:rPr lang="en-US" sz="2000" dirty="0">
                <a:latin typeface="Garamond" panose="02020404030301010803" pitchFamily="18" charset="0"/>
              </a:rPr>
              <a:t>Instead: an Ewe person’s attitudes towards ‘valuing truth’ will be about different practices in different contexts, depending upon which truth concept they use in a given context</a:t>
            </a:r>
          </a:p>
          <a:p>
            <a:r>
              <a:rPr lang="en-US" sz="2200" dirty="0">
                <a:latin typeface="Garamond" panose="02020404030301010803" pitchFamily="18" charset="0"/>
              </a:rPr>
              <a:t>In light of these considerations: it seems preferable to describe truth as a culturally-specific—or more briefly, a </a:t>
            </a:r>
            <a:r>
              <a:rPr lang="en-US" sz="2200" i="1" dirty="0">
                <a:latin typeface="Garamond" panose="02020404030301010803" pitchFamily="18" charset="0"/>
              </a:rPr>
              <a:t>cultural</a:t>
            </a:r>
            <a:r>
              <a:rPr lang="en-US" sz="2200" dirty="0">
                <a:latin typeface="Garamond" panose="02020404030301010803" pitchFamily="18" charset="0"/>
              </a:rPr>
              <a:t>—value</a:t>
            </a:r>
            <a:endParaRPr lang="en-NZ" sz="2200" dirty="0">
              <a:latin typeface="Garamond" panose="02020404030301010803" pitchFamily="18" charset="0"/>
            </a:endParaRPr>
          </a:p>
        </p:txBody>
      </p:sp>
    </p:spTree>
    <p:extLst>
      <p:ext uri="{BB962C8B-B14F-4D97-AF65-F5344CB8AC3E}">
        <p14:creationId xmlns:p14="http://schemas.microsoft.com/office/powerpoint/2010/main" val="1482418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Culture and truth norms</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4774046"/>
          </a:xfrm>
        </p:spPr>
        <p:txBody>
          <a:bodyPr>
            <a:normAutofit/>
          </a:bodyPr>
          <a:lstStyle/>
          <a:p>
            <a:r>
              <a:rPr lang="en-NZ" sz="2200" dirty="0">
                <a:latin typeface="Garamond" panose="02020404030301010803" pitchFamily="18" charset="0"/>
              </a:rPr>
              <a:t>Turning to (VT</a:t>
            </a:r>
            <a:r>
              <a:rPr lang="en-NZ" sz="2200" baseline="-25000" dirty="0">
                <a:latin typeface="Garamond" panose="02020404030301010803" pitchFamily="18" charset="0"/>
              </a:rPr>
              <a:t>2</a:t>
            </a:r>
            <a:r>
              <a:rPr lang="en-NZ" sz="2200" dirty="0">
                <a:latin typeface="Garamond" panose="02020404030301010803" pitchFamily="18" charset="0"/>
              </a:rPr>
              <a:t>): </a:t>
            </a:r>
            <a:r>
              <a:rPr lang="en-US" sz="2200" dirty="0">
                <a:latin typeface="Garamond" panose="02020404030301010803" pitchFamily="18" charset="0"/>
              </a:rPr>
              <a:t>Sher holds that because truth is an intrinsic human value, humans have developed certain </a:t>
            </a:r>
            <a:r>
              <a:rPr lang="en-US" sz="2200" i="1" dirty="0">
                <a:latin typeface="Garamond" panose="02020404030301010803" pitchFamily="18" charset="0"/>
              </a:rPr>
              <a:t>truth norms</a:t>
            </a:r>
          </a:p>
          <a:p>
            <a:r>
              <a:rPr lang="en-US" sz="2200" dirty="0">
                <a:latin typeface="Garamond" panose="02020404030301010803" pitchFamily="18" charset="0"/>
              </a:rPr>
              <a:t>The truth norms are meant to guide and constrain our knowledge-gathering practices and to include (2024, p. 14):</a:t>
            </a:r>
          </a:p>
          <a:p>
            <a:pPr lvl="1"/>
            <a:r>
              <a:rPr lang="en-US" sz="2000" dirty="0">
                <a:latin typeface="Garamond" panose="02020404030301010803" pitchFamily="18" charset="0"/>
              </a:rPr>
              <a:t>(N1) Our theories/sentences about the world should attribute to the world, or to objects in the world, properties it/they have, rather than properties it/they do not have</a:t>
            </a:r>
          </a:p>
          <a:p>
            <a:pPr lvl="1"/>
            <a:r>
              <a:rPr lang="en-US" sz="2000" dirty="0">
                <a:latin typeface="Garamond" panose="02020404030301010803" pitchFamily="18" charset="0"/>
              </a:rPr>
              <a:t>(N2) Search for truth. Not just for truths whose knowledge provides material benefits, but for truths which provide knowledge for its own sake. In particular, search for significant truths. Be willing to expand your energy, effort, and resources on searching for such truths</a:t>
            </a:r>
          </a:p>
          <a:p>
            <a:pPr lvl="1"/>
            <a:r>
              <a:rPr lang="en-US" sz="2000" dirty="0">
                <a:latin typeface="Garamond" panose="02020404030301010803" pitchFamily="18" charset="0"/>
              </a:rPr>
              <a:t>(N3) Search for effective routes of correspondence. Be willing to replace the standard routes of reference and correspondence by new, innovative routes, according to need</a:t>
            </a:r>
          </a:p>
          <a:p>
            <a:endParaRPr lang="en-NZ" sz="2000" dirty="0">
              <a:latin typeface="Garamond" panose="02020404030301010803" pitchFamily="18" charset="0"/>
            </a:endParaRPr>
          </a:p>
        </p:txBody>
      </p:sp>
    </p:spTree>
    <p:extLst>
      <p:ext uri="{BB962C8B-B14F-4D97-AF65-F5344CB8AC3E}">
        <p14:creationId xmlns:p14="http://schemas.microsoft.com/office/powerpoint/2010/main" val="2157554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Culture and truth norms</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288306"/>
            <a:ext cx="7886700" cy="5213434"/>
          </a:xfrm>
        </p:spPr>
        <p:txBody>
          <a:bodyPr>
            <a:normAutofit fontScale="92500" lnSpcReduction="10000"/>
          </a:bodyPr>
          <a:lstStyle/>
          <a:p>
            <a:r>
              <a:rPr lang="en-US" sz="2300" dirty="0">
                <a:latin typeface="Garamond" panose="02020404030301010803" pitchFamily="18" charset="0"/>
              </a:rPr>
              <a:t>My concern with </a:t>
            </a:r>
            <a:r>
              <a:rPr lang="en-NZ" sz="2300" dirty="0">
                <a:latin typeface="Garamond" panose="02020404030301010803" pitchFamily="18" charset="0"/>
              </a:rPr>
              <a:t>(VT</a:t>
            </a:r>
            <a:r>
              <a:rPr lang="en-NZ" sz="2300" baseline="-25000" dirty="0">
                <a:latin typeface="Garamond" panose="02020404030301010803" pitchFamily="18" charset="0"/>
              </a:rPr>
              <a:t>2</a:t>
            </a:r>
            <a:r>
              <a:rPr lang="en-NZ" sz="2300" dirty="0">
                <a:latin typeface="Garamond" panose="02020404030301010803" pitchFamily="18" charset="0"/>
              </a:rPr>
              <a:t>)</a:t>
            </a:r>
            <a:r>
              <a:rPr lang="en-US" sz="2300" dirty="0">
                <a:latin typeface="Garamond" panose="02020404030301010803" pitchFamily="18" charset="0"/>
              </a:rPr>
              <a:t> is that since truth appears to be a cultural value, it is unlikely that there is a single set of ‘truth norms’ that applies across all cultures</a:t>
            </a:r>
          </a:p>
          <a:p>
            <a:r>
              <a:rPr lang="en-US" sz="2300" dirty="0">
                <a:latin typeface="Garamond" panose="02020404030301010803" pitchFamily="18" charset="0"/>
              </a:rPr>
              <a:t>If the Nahua lacked a concept of truth, then we can safely infer that they did not value truth</a:t>
            </a:r>
          </a:p>
          <a:p>
            <a:pPr lvl="1"/>
            <a:r>
              <a:rPr lang="en-US" sz="2200" dirty="0">
                <a:latin typeface="Garamond" panose="02020404030301010803" pitchFamily="18" charset="0"/>
              </a:rPr>
              <a:t>Moreover: if they did not value truth, then the Nahua wouldn’t have developed any truth norms</a:t>
            </a:r>
            <a:endParaRPr lang="en-NZ" sz="2200" dirty="0">
              <a:latin typeface="Garamond" panose="02020404030301010803" pitchFamily="18" charset="0"/>
            </a:endParaRPr>
          </a:p>
          <a:p>
            <a:r>
              <a:rPr lang="en-US" sz="2300" dirty="0">
                <a:latin typeface="Garamond" panose="02020404030301010803" pitchFamily="18" charset="0"/>
              </a:rPr>
              <a:t>If the Ewe use four truth concepts, then it is likely that they have developed </a:t>
            </a:r>
            <a:r>
              <a:rPr lang="en-US" sz="2300" i="1" dirty="0">
                <a:latin typeface="Garamond" panose="02020404030301010803" pitchFamily="18" charset="0"/>
              </a:rPr>
              <a:t>distinct</a:t>
            </a:r>
            <a:r>
              <a:rPr lang="en-US" sz="2300" dirty="0">
                <a:latin typeface="Garamond" panose="02020404030301010803" pitchFamily="18" charset="0"/>
              </a:rPr>
              <a:t> sets of truth norms that respectively incorporate these concepts</a:t>
            </a:r>
          </a:p>
          <a:p>
            <a:pPr lvl="1"/>
            <a:r>
              <a:rPr lang="en-US" sz="2200" dirty="0">
                <a:latin typeface="Garamond" panose="02020404030301010803" pitchFamily="18" charset="0"/>
              </a:rPr>
              <a:t>For instance: if the Ewe have developed norms like (N1) and (N3), then these norms presumably incorporate the correspondence concept expressed by </a:t>
            </a:r>
            <a:r>
              <a:rPr lang="en-US" sz="2200" i="1" dirty="0">
                <a:latin typeface="Garamond" panose="02020404030301010803" pitchFamily="18" charset="0"/>
              </a:rPr>
              <a:t>nyatefe</a:t>
            </a:r>
          </a:p>
          <a:p>
            <a:pPr lvl="1"/>
            <a:r>
              <a:rPr lang="en-US" sz="2200" dirty="0">
                <a:latin typeface="Garamond" panose="02020404030301010803" pitchFamily="18" charset="0"/>
              </a:rPr>
              <a:t>By contrast: (N1) and (N3) won’t incorporate the non-correspondence concepts expressed by </a:t>
            </a:r>
            <a:r>
              <a:rPr lang="en-US" sz="2200" i="1" dirty="0">
                <a:latin typeface="Garamond" panose="02020404030301010803" pitchFamily="18" charset="0"/>
              </a:rPr>
              <a:t>nyanono/nyano</a:t>
            </a:r>
            <a:r>
              <a:rPr lang="en-US" sz="2200" dirty="0">
                <a:latin typeface="Garamond" panose="02020404030301010803" pitchFamily="18" charset="0"/>
              </a:rPr>
              <a:t>, </a:t>
            </a:r>
            <a:r>
              <a:rPr lang="en-US" sz="2200" i="1" dirty="0">
                <a:latin typeface="Garamond" panose="02020404030301010803" pitchFamily="18" charset="0"/>
              </a:rPr>
              <a:t>nyagbagbe</a:t>
            </a:r>
            <a:r>
              <a:rPr lang="en-US" sz="2200" dirty="0">
                <a:latin typeface="Garamond" panose="02020404030301010803" pitchFamily="18" charset="0"/>
              </a:rPr>
              <a:t>, and </a:t>
            </a:r>
            <a:r>
              <a:rPr lang="en-US" sz="2200" i="1" dirty="0">
                <a:latin typeface="Garamond" panose="02020404030301010803" pitchFamily="18" charset="0"/>
              </a:rPr>
              <a:t>nyagba</a:t>
            </a:r>
            <a:r>
              <a:rPr lang="en-US" sz="2200" dirty="0">
                <a:latin typeface="Garamond" panose="02020404030301010803" pitchFamily="18" charset="0"/>
              </a:rPr>
              <a:t>; </a:t>
            </a:r>
            <a:r>
              <a:rPr lang="en-US" sz="2200" i="1" dirty="0">
                <a:latin typeface="Garamond" panose="02020404030301010803" pitchFamily="18" charset="0"/>
              </a:rPr>
              <a:t>nyadzodzoe;</a:t>
            </a:r>
            <a:r>
              <a:rPr lang="en-US" sz="2200" dirty="0">
                <a:latin typeface="Garamond" panose="02020404030301010803" pitchFamily="18" charset="0"/>
              </a:rPr>
              <a:t> and </a:t>
            </a:r>
            <a:r>
              <a:rPr lang="en-US" sz="2200" i="1" dirty="0" err="1">
                <a:latin typeface="Garamond" panose="02020404030301010803" pitchFamily="18" charset="0"/>
              </a:rPr>
              <a:t>anukware</a:t>
            </a:r>
            <a:endParaRPr lang="en-US" sz="2200" i="1" dirty="0">
              <a:latin typeface="Garamond" panose="02020404030301010803" pitchFamily="18" charset="0"/>
            </a:endParaRPr>
          </a:p>
          <a:p>
            <a:pPr lvl="1"/>
            <a:r>
              <a:rPr lang="en-US" sz="2200" dirty="0">
                <a:latin typeface="Garamond" panose="02020404030301010803" pitchFamily="18" charset="0"/>
              </a:rPr>
              <a:t>Instead: the latter concepts will presumably be incorporated into a set(s) of non-correspondence-theoretic truth norms</a:t>
            </a:r>
          </a:p>
          <a:p>
            <a:pPr lvl="1"/>
            <a:endParaRPr lang="en-US" sz="2000" i="1" dirty="0">
              <a:latin typeface="Garamond" panose="02020404030301010803" pitchFamily="18" charset="0"/>
            </a:endParaRPr>
          </a:p>
          <a:p>
            <a:pPr lvl="1"/>
            <a:endParaRPr lang="en-NZ" sz="2000" i="1" dirty="0">
              <a:latin typeface="Garamond" panose="02020404030301010803" pitchFamily="18" charset="0"/>
            </a:endParaRPr>
          </a:p>
        </p:txBody>
      </p:sp>
    </p:spTree>
    <p:extLst>
      <p:ext uri="{BB962C8B-B14F-4D97-AF65-F5344CB8AC3E}">
        <p14:creationId xmlns:p14="http://schemas.microsoft.com/office/powerpoint/2010/main" val="3521748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Culture and truth’s nature</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NZ" sz="2200" dirty="0">
                <a:latin typeface="Garamond" panose="02020404030301010803" pitchFamily="18" charset="0"/>
              </a:rPr>
              <a:t>Finally: </a:t>
            </a:r>
            <a:r>
              <a:rPr lang="en-US" sz="2200" dirty="0">
                <a:latin typeface="Garamond" panose="02020404030301010803" pitchFamily="18" charset="0"/>
              </a:rPr>
              <a:t>let us consider </a:t>
            </a:r>
            <a:r>
              <a:rPr lang="en-NZ" sz="2200" dirty="0">
                <a:latin typeface="Garamond" panose="02020404030301010803" pitchFamily="18" charset="0"/>
              </a:rPr>
              <a:t>(VT</a:t>
            </a:r>
            <a:r>
              <a:rPr lang="en-NZ" sz="2200" baseline="-25000" dirty="0">
                <a:latin typeface="Garamond" panose="02020404030301010803" pitchFamily="18" charset="0"/>
              </a:rPr>
              <a:t>3</a:t>
            </a:r>
            <a:r>
              <a:rPr lang="en-NZ" sz="2200" dirty="0">
                <a:latin typeface="Garamond" panose="02020404030301010803" pitchFamily="18" charset="0"/>
              </a:rPr>
              <a:t>)</a:t>
            </a:r>
            <a:r>
              <a:rPr lang="en-US" sz="2200" dirty="0">
                <a:latin typeface="Garamond" panose="02020404030301010803" pitchFamily="18" charset="0"/>
              </a:rPr>
              <a:t>, relabeled as follows:</a:t>
            </a:r>
          </a:p>
          <a:p>
            <a:pPr lvl="1"/>
            <a:r>
              <a:rPr lang="en-US" sz="2000" dirty="0">
                <a:latin typeface="Garamond" panose="02020404030301010803" pitchFamily="18" charset="0"/>
              </a:rPr>
              <a:t>(T) A truth-bearer is true iff it satisfies the truth norms</a:t>
            </a:r>
          </a:p>
          <a:p>
            <a:r>
              <a:rPr lang="en-NZ" sz="2200" kern="0" dirty="0">
                <a:effectLst/>
                <a:latin typeface="Garamond" panose="02020404030301010803" pitchFamily="18" charset="0"/>
                <a:ea typeface="TimesNewRomanPSMT"/>
                <a:cs typeface="TimesNewRomanPSMT"/>
              </a:rPr>
              <a:t>As she takes the truth norms to be (partly) correspondence-theoretic, Sher </a:t>
            </a:r>
            <a:r>
              <a:rPr lang="en-NZ" sz="2200" kern="0" dirty="0">
                <a:latin typeface="Garamond" panose="02020404030301010803" pitchFamily="18" charset="0"/>
                <a:ea typeface="TimesNewRomanPSMT"/>
                <a:cs typeface="TimesNewRomanPSMT"/>
              </a:rPr>
              <a:t>argues via (T) </a:t>
            </a:r>
            <a:r>
              <a:rPr lang="en-NZ" sz="2200" kern="0" dirty="0">
                <a:effectLst/>
                <a:latin typeface="Garamond" panose="02020404030301010803" pitchFamily="18" charset="0"/>
                <a:ea typeface="TimesNewRomanPSMT"/>
                <a:cs typeface="TimesNewRomanPSMT"/>
              </a:rPr>
              <a:t>that truth consists in (direct or indirect) correspondence </a:t>
            </a:r>
          </a:p>
          <a:p>
            <a:r>
              <a:rPr lang="en-US" sz="2200" dirty="0">
                <a:latin typeface="Garamond" panose="02020404030301010803" pitchFamily="18" charset="0"/>
              </a:rPr>
              <a:t>However: given that truth is a cultural value, the value-first strategy actually motivates some underexplored ideas about truth’s nature</a:t>
            </a:r>
          </a:p>
          <a:p>
            <a:r>
              <a:rPr lang="en-US" sz="2200" dirty="0">
                <a:latin typeface="Garamond" panose="02020404030301010803" pitchFamily="18" charset="0"/>
              </a:rPr>
              <a:t>These can be developed in at least two ways: (</a:t>
            </a:r>
            <a:r>
              <a:rPr lang="en-US" sz="2200" dirty="0" err="1">
                <a:latin typeface="Garamond" panose="02020404030301010803" pitchFamily="18" charset="0"/>
              </a:rPr>
              <a:t>i</a:t>
            </a:r>
            <a:r>
              <a:rPr lang="en-US" sz="2200" dirty="0">
                <a:latin typeface="Garamond" panose="02020404030301010803" pitchFamily="18" charset="0"/>
              </a:rPr>
              <a:t>) as a novel form of alethic pluralism or (ii) as a view that is inspired by some remarks from Alfred Tarski</a:t>
            </a:r>
            <a:endParaRPr lang="en-NZ" sz="2200" dirty="0">
              <a:latin typeface="Garamond" panose="02020404030301010803" pitchFamily="18" charset="0"/>
            </a:endParaRPr>
          </a:p>
        </p:txBody>
      </p:sp>
    </p:spTree>
    <p:extLst>
      <p:ext uri="{BB962C8B-B14F-4D97-AF65-F5344CB8AC3E}">
        <p14:creationId xmlns:p14="http://schemas.microsoft.com/office/powerpoint/2010/main" val="302895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In essence: </a:t>
            </a:r>
            <a:r>
              <a:rPr lang="en-US" sz="2200" i="1" dirty="0">
                <a:latin typeface="Garamond" panose="02020404030301010803" pitchFamily="18" charset="0"/>
              </a:rPr>
              <a:t>alethic pluralism </a:t>
            </a:r>
            <a:r>
              <a:rPr lang="en-US" sz="2200" dirty="0">
                <a:latin typeface="Garamond" panose="02020404030301010803" pitchFamily="18" charset="0"/>
              </a:rPr>
              <a:t>is the view that there is more than one way for a truth-bearer to be true (Pedersen and Wright 2018)</a:t>
            </a:r>
          </a:p>
          <a:p>
            <a:r>
              <a:rPr lang="en-US" sz="2200" dirty="0">
                <a:latin typeface="Garamond" panose="02020404030301010803" pitchFamily="18" charset="0"/>
              </a:rPr>
              <a:t>Pluralists standardly hold that the various ways of being true fragment across </a:t>
            </a:r>
            <a:r>
              <a:rPr lang="en-US" sz="2200" i="1" dirty="0">
                <a:latin typeface="Garamond" panose="02020404030301010803" pitchFamily="18" charset="0"/>
              </a:rPr>
              <a:t>domains</a:t>
            </a:r>
          </a:p>
          <a:p>
            <a:pPr lvl="1"/>
            <a:r>
              <a:rPr lang="en-US" sz="2000" dirty="0">
                <a:latin typeface="Garamond" panose="02020404030301010803" pitchFamily="18" charset="0"/>
              </a:rPr>
              <a:t>For instance: perhaps a proposition about the boiling point of water is true iff it corresponds to physical reality</a:t>
            </a:r>
          </a:p>
          <a:p>
            <a:pPr lvl="1"/>
            <a:r>
              <a:rPr lang="en-US" sz="2000" dirty="0">
                <a:latin typeface="Garamond" panose="02020404030301010803" pitchFamily="18" charset="0"/>
              </a:rPr>
              <a:t>By contrast: a proposition about the moral importance of human rights is true iff it coheres with a particular body of moral and non-moral propositions </a:t>
            </a:r>
            <a:endParaRPr lang="en-NZ" sz="2000" dirty="0">
              <a:latin typeface="Garamond" panose="02020404030301010803" pitchFamily="18" charset="0"/>
            </a:endParaRPr>
          </a:p>
        </p:txBody>
      </p:sp>
    </p:spTree>
    <p:extLst>
      <p:ext uri="{BB962C8B-B14F-4D97-AF65-F5344CB8AC3E}">
        <p14:creationId xmlns:p14="http://schemas.microsoft.com/office/powerpoint/2010/main" val="1645337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The value-first strategy can be naturally paired with a novel variety of alethic pluralism  </a:t>
            </a:r>
          </a:p>
          <a:p>
            <a:r>
              <a:rPr lang="en-US" sz="2200" dirty="0">
                <a:latin typeface="Garamond" panose="02020404030301010803" pitchFamily="18" charset="0"/>
              </a:rPr>
              <a:t>According to this view: the various ways of being true fragment both across </a:t>
            </a:r>
            <a:r>
              <a:rPr lang="en-US" sz="2200" i="1" dirty="0">
                <a:latin typeface="Garamond" panose="02020404030301010803" pitchFamily="18" charset="0"/>
              </a:rPr>
              <a:t>cultures</a:t>
            </a:r>
            <a:r>
              <a:rPr lang="en-US" sz="2200" dirty="0">
                <a:latin typeface="Garamond" panose="02020404030301010803" pitchFamily="18" charset="0"/>
              </a:rPr>
              <a:t> and across </a:t>
            </a:r>
            <a:r>
              <a:rPr lang="en-US" sz="2200" i="1" dirty="0">
                <a:latin typeface="Garamond" panose="02020404030301010803" pitchFamily="18" charset="0"/>
              </a:rPr>
              <a:t>contexts</a:t>
            </a:r>
            <a:r>
              <a:rPr lang="en-US" sz="2200" dirty="0">
                <a:latin typeface="Garamond" panose="02020404030301010803" pitchFamily="18" charset="0"/>
              </a:rPr>
              <a:t> that are occupied by members of a single culture</a:t>
            </a:r>
          </a:p>
          <a:p>
            <a:pPr lvl="1"/>
            <a:r>
              <a:rPr lang="en-US" sz="2000" dirty="0">
                <a:latin typeface="Garamond" panose="02020404030301010803" pitchFamily="18" charset="0"/>
              </a:rPr>
              <a:t>This view might be called </a:t>
            </a:r>
            <a:r>
              <a:rPr lang="en-US" sz="2000" i="1" dirty="0">
                <a:latin typeface="Garamond" panose="02020404030301010803" pitchFamily="18" charset="0"/>
              </a:rPr>
              <a:t>cultural alethic pluralism</a:t>
            </a:r>
            <a:endParaRPr lang="en-NZ" sz="2000" dirty="0">
              <a:latin typeface="Garamond" panose="02020404030301010803" pitchFamily="18" charset="0"/>
            </a:endParaRPr>
          </a:p>
        </p:txBody>
      </p:sp>
    </p:spTree>
    <p:extLst>
      <p:ext uri="{BB962C8B-B14F-4D97-AF65-F5344CB8AC3E}">
        <p14:creationId xmlns:p14="http://schemas.microsoft.com/office/powerpoint/2010/main" val="272750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NZ" dirty="0">
                <a:latin typeface="Garamond" panose="02020404030301010803" pitchFamily="18" charset="0"/>
              </a:rPr>
              <a:t>Plan for the talk</a:t>
            </a:r>
          </a:p>
        </p:txBody>
      </p:sp>
      <p:sp>
        <p:nvSpPr>
          <p:cNvPr id="7" name="Content Placeholder 6"/>
          <p:cNvSpPr>
            <a:spLocks noGrp="1"/>
          </p:cNvSpPr>
          <p:nvPr>
            <p:ph idx="1"/>
          </p:nvPr>
        </p:nvSpPr>
        <p:spPr/>
        <p:txBody>
          <a:bodyPr/>
          <a:lstStyle/>
          <a:p>
            <a:r>
              <a:rPr lang="en-NZ" sz="2400" dirty="0">
                <a:latin typeface="Garamond" panose="02020404030301010803" pitchFamily="18" charset="0"/>
              </a:rPr>
              <a:t>My main aims during the talk:</a:t>
            </a:r>
          </a:p>
          <a:p>
            <a:pPr lvl="1"/>
            <a:r>
              <a:rPr lang="en-NZ" sz="2000" dirty="0">
                <a:latin typeface="Garamond" panose="02020404030301010803" pitchFamily="18" charset="0"/>
              </a:rPr>
              <a:t>To argue that truth is best described as a cultural, rather than a human, value</a:t>
            </a:r>
          </a:p>
          <a:p>
            <a:pPr lvl="1"/>
            <a:r>
              <a:rPr lang="en-NZ" sz="2000">
                <a:latin typeface="Garamond" panose="02020404030301010803" pitchFamily="18" charset="0"/>
              </a:rPr>
              <a:t>To </a:t>
            </a:r>
            <a:r>
              <a:rPr lang="en-NZ" sz="2000" dirty="0">
                <a:latin typeface="Garamond" panose="02020404030301010803" pitchFamily="18" charset="0"/>
              </a:rPr>
              <a:t>outline two ways in which truth’s status as a cultural value might shed light on the nature of truth</a:t>
            </a:r>
          </a:p>
        </p:txBody>
      </p:sp>
    </p:spTree>
    <p:extLst>
      <p:ext uri="{BB962C8B-B14F-4D97-AF65-F5344CB8AC3E}">
        <p14:creationId xmlns:p14="http://schemas.microsoft.com/office/powerpoint/2010/main" val="4086719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We’ve seen that we have reason to believe:</a:t>
            </a:r>
          </a:p>
          <a:p>
            <a:pPr marL="800100" lvl="1" indent="-342900">
              <a:buFont typeface="+mj-lt"/>
              <a:buAutoNum type="alphaLcPeriod"/>
            </a:pPr>
            <a:r>
              <a:rPr lang="en-US" sz="2000" dirty="0">
                <a:latin typeface="Garamond" panose="02020404030301010803" pitchFamily="18" charset="0"/>
              </a:rPr>
              <a:t>That humans in some cultures (e.g. the Nahua) have not developed truth norms of any sort and</a:t>
            </a:r>
          </a:p>
          <a:p>
            <a:pPr marL="800100" lvl="1" indent="-342900">
              <a:buFont typeface="+mj-lt"/>
              <a:buAutoNum type="alphaLcPeriod"/>
            </a:pPr>
            <a:r>
              <a:rPr lang="en-US" sz="2000" dirty="0">
                <a:latin typeface="Garamond" panose="02020404030301010803" pitchFamily="18" charset="0"/>
              </a:rPr>
              <a:t>That humans in other cultures (e.g. the Ewe) have developed multiple sets of truth norms, each of which is applicable in certain contexts</a:t>
            </a:r>
          </a:p>
          <a:p>
            <a:r>
              <a:rPr lang="en-US" sz="2200" dirty="0">
                <a:latin typeface="Garamond" panose="02020404030301010803" pitchFamily="18" charset="0"/>
              </a:rPr>
              <a:t>In light of this, the cultural alethic pluralist proposes that we rephrase Sher’s (T):</a:t>
            </a:r>
          </a:p>
          <a:p>
            <a:pPr lvl="1"/>
            <a:r>
              <a:rPr lang="en-US" sz="2000" dirty="0">
                <a:latin typeface="Garamond" panose="02020404030301010803" pitchFamily="18" charset="0"/>
              </a:rPr>
              <a:t>(T</a:t>
            </a:r>
            <a:r>
              <a:rPr lang="en-US" sz="2000" baseline="30000" dirty="0">
                <a:latin typeface="Garamond" panose="02020404030301010803" pitchFamily="18" charset="0"/>
              </a:rPr>
              <a:t>P</a:t>
            </a:r>
            <a:r>
              <a:rPr lang="en-US" sz="2000" dirty="0">
                <a:latin typeface="Garamond" panose="02020404030301010803" pitchFamily="18" charset="0"/>
              </a:rPr>
              <a:t>) A truth-bearer </a:t>
            </a:r>
            <a:r>
              <a:rPr lang="en-US" sz="2000" i="1" dirty="0">
                <a:latin typeface="Garamond" panose="02020404030301010803" pitchFamily="18" charset="0"/>
              </a:rPr>
              <a:t>x</a:t>
            </a:r>
            <a:r>
              <a:rPr lang="en-US" sz="2000" dirty="0">
                <a:latin typeface="Garamond" panose="02020404030301010803" pitchFamily="18" charset="0"/>
              </a:rPr>
              <a:t> is true in culture </a:t>
            </a:r>
            <a:r>
              <a:rPr lang="en-US" sz="2000" i="1" dirty="0">
                <a:latin typeface="Garamond" panose="02020404030301010803" pitchFamily="18" charset="0"/>
              </a:rPr>
              <a:t>R</a:t>
            </a:r>
            <a:r>
              <a:rPr lang="en-US" sz="2000" dirty="0">
                <a:latin typeface="Garamond" panose="02020404030301010803" pitchFamily="18" charset="0"/>
              </a:rPr>
              <a:t> and context </a:t>
            </a:r>
            <a:r>
              <a:rPr lang="en-US" sz="2000" i="1" dirty="0">
                <a:latin typeface="Garamond" panose="02020404030301010803" pitchFamily="18" charset="0"/>
              </a:rPr>
              <a:t>C</a:t>
            </a:r>
            <a:r>
              <a:rPr lang="en-US" sz="2000" dirty="0">
                <a:latin typeface="Garamond" panose="02020404030301010803" pitchFamily="18" charset="0"/>
              </a:rPr>
              <a:t> iff (</a:t>
            </a:r>
            <a:r>
              <a:rPr lang="en-US" sz="2000" dirty="0" err="1">
                <a:latin typeface="Garamond" panose="02020404030301010803" pitchFamily="18" charset="0"/>
              </a:rPr>
              <a:t>i</a:t>
            </a:r>
            <a:r>
              <a:rPr lang="en-US" sz="2000" dirty="0">
                <a:latin typeface="Garamond" panose="02020404030301010803" pitchFamily="18" charset="0"/>
              </a:rPr>
              <a:t>) there is a set of truth norms </a:t>
            </a:r>
            <a:r>
              <a:rPr lang="en-US" sz="2000" i="1" dirty="0">
                <a:latin typeface="Garamond" panose="02020404030301010803" pitchFamily="18" charset="0"/>
              </a:rPr>
              <a:t>N</a:t>
            </a:r>
            <a:r>
              <a:rPr lang="en-US" sz="2000" dirty="0">
                <a:latin typeface="Garamond" panose="02020404030301010803" pitchFamily="18" charset="0"/>
              </a:rPr>
              <a:t> that is used by members of </a:t>
            </a:r>
            <a:r>
              <a:rPr lang="en-US" sz="2000" i="1" dirty="0">
                <a:latin typeface="Garamond" panose="02020404030301010803" pitchFamily="18" charset="0"/>
              </a:rPr>
              <a:t>R</a:t>
            </a:r>
            <a:r>
              <a:rPr lang="en-US" sz="2000" dirty="0">
                <a:latin typeface="Garamond" panose="02020404030301010803" pitchFamily="18" charset="0"/>
              </a:rPr>
              <a:t> in </a:t>
            </a:r>
            <a:r>
              <a:rPr lang="en-US" sz="2000" i="1" dirty="0">
                <a:latin typeface="Garamond" panose="02020404030301010803" pitchFamily="18" charset="0"/>
              </a:rPr>
              <a:t>C</a:t>
            </a:r>
            <a:r>
              <a:rPr lang="en-US" sz="2000" dirty="0">
                <a:latin typeface="Garamond" panose="02020404030301010803" pitchFamily="18" charset="0"/>
              </a:rPr>
              <a:t> and (ii) </a:t>
            </a:r>
            <a:r>
              <a:rPr lang="en-US" sz="2000" i="1" dirty="0">
                <a:latin typeface="Garamond" panose="02020404030301010803" pitchFamily="18" charset="0"/>
              </a:rPr>
              <a:t>x</a:t>
            </a:r>
            <a:r>
              <a:rPr lang="en-US" sz="2000" dirty="0">
                <a:latin typeface="Garamond" panose="02020404030301010803" pitchFamily="18" charset="0"/>
              </a:rPr>
              <a:t> satisfies </a:t>
            </a:r>
            <a:r>
              <a:rPr lang="en-US" sz="2000" i="1" dirty="0">
                <a:latin typeface="Garamond" panose="02020404030301010803" pitchFamily="18" charset="0"/>
              </a:rPr>
              <a:t>N</a:t>
            </a:r>
            <a:endParaRPr lang="en-NZ" sz="2000" i="1" dirty="0">
              <a:latin typeface="Garamond" panose="02020404030301010803" pitchFamily="18" charset="0"/>
            </a:endParaRPr>
          </a:p>
        </p:txBody>
      </p:sp>
    </p:spTree>
    <p:extLst>
      <p:ext uri="{BB962C8B-B14F-4D97-AF65-F5344CB8AC3E}">
        <p14:creationId xmlns:p14="http://schemas.microsoft.com/office/powerpoint/2010/main" val="226851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In cultures like that of the Nahua, condition (</a:t>
            </a:r>
            <a:r>
              <a:rPr lang="en-US" sz="2200" dirty="0" err="1">
                <a:latin typeface="Garamond" panose="02020404030301010803" pitchFamily="18" charset="0"/>
              </a:rPr>
              <a:t>i</a:t>
            </a:r>
            <a:r>
              <a:rPr lang="en-US" sz="2200" dirty="0">
                <a:latin typeface="Garamond" panose="02020404030301010803" pitchFamily="18" charset="0"/>
              </a:rPr>
              <a:t>) fails to hold</a:t>
            </a:r>
          </a:p>
          <a:p>
            <a:r>
              <a:rPr lang="en-US" sz="2200" dirty="0">
                <a:latin typeface="Garamond" panose="02020404030301010803" pitchFamily="18" charset="0"/>
              </a:rPr>
              <a:t>As a result: (T</a:t>
            </a:r>
            <a:r>
              <a:rPr lang="en-US" sz="2200" baseline="30000" dirty="0">
                <a:latin typeface="Garamond" panose="02020404030301010803" pitchFamily="18" charset="0"/>
              </a:rPr>
              <a:t>P</a:t>
            </a:r>
            <a:r>
              <a:rPr lang="en-US" sz="2200" dirty="0">
                <a:latin typeface="Garamond" panose="02020404030301010803" pitchFamily="18" charset="0"/>
              </a:rPr>
              <a:t>) generates a striking consequence—that in cultures of this sort, there are no true truth-bearers</a:t>
            </a:r>
          </a:p>
          <a:p>
            <a:r>
              <a:rPr lang="en-US" sz="2200" dirty="0">
                <a:latin typeface="Garamond" panose="02020404030301010803" pitchFamily="18" charset="0"/>
              </a:rPr>
              <a:t>In other words: (T</a:t>
            </a:r>
            <a:r>
              <a:rPr lang="en-US" sz="2200" baseline="30000" dirty="0">
                <a:latin typeface="Garamond" panose="02020404030301010803" pitchFamily="18" charset="0"/>
              </a:rPr>
              <a:t>P</a:t>
            </a:r>
            <a:r>
              <a:rPr lang="en-US" sz="2200" dirty="0">
                <a:latin typeface="Garamond" panose="02020404030301010803" pitchFamily="18" charset="0"/>
              </a:rPr>
              <a:t>) entails that the theory of truth that applies in such cultures is </a:t>
            </a:r>
            <a:r>
              <a:rPr lang="en-US" sz="2200" i="1" dirty="0">
                <a:latin typeface="Garamond" panose="02020404030301010803" pitchFamily="18" charset="0"/>
              </a:rPr>
              <a:t>alethic nihilism </a:t>
            </a:r>
            <a:r>
              <a:rPr lang="en-US" sz="2200" dirty="0">
                <a:latin typeface="Garamond" panose="02020404030301010803" pitchFamily="18" charset="0"/>
              </a:rPr>
              <a:t>(see Gamester (2023) and Liggins (2019, forthcoming))</a:t>
            </a:r>
            <a:endParaRPr lang="en-NZ" sz="2200" dirty="0">
              <a:latin typeface="Garamond" panose="02020404030301010803" pitchFamily="18" charset="0"/>
            </a:endParaRPr>
          </a:p>
        </p:txBody>
      </p:sp>
    </p:spTree>
    <p:extLst>
      <p:ext uri="{BB962C8B-B14F-4D97-AF65-F5344CB8AC3E}">
        <p14:creationId xmlns:p14="http://schemas.microsoft.com/office/powerpoint/2010/main" val="2832941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(T</a:t>
            </a:r>
            <a:r>
              <a:rPr lang="en-US" sz="2200" baseline="30000" dirty="0">
                <a:latin typeface="Garamond" panose="02020404030301010803" pitchFamily="18" charset="0"/>
              </a:rPr>
              <a:t>P</a:t>
            </a:r>
            <a:r>
              <a:rPr lang="en-US" sz="2200" dirty="0">
                <a:latin typeface="Garamond" panose="02020404030301010803" pitchFamily="18" charset="0"/>
              </a:rPr>
              <a:t>) also entails that in cultures like that of the Ewe, there are </a:t>
            </a:r>
            <a:r>
              <a:rPr lang="en-US" sz="2200" i="1" dirty="0">
                <a:latin typeface="Garamond" panose="02020404030301010803" pitchFamily="18" charset="0"/>
              </a:rPr>
              <a:t>multiple</a:t>
            </a:r>
            <a:r>
              <a:rPr lang="en-US" sz="2200" dirty="0">
                <a:latin typeface="Garamond" panose="02020404030301010803" pitchFamily="18" charset="0"/>
              </a:rPr>
              <a:t> ways for a truth-bearer to be true</a:t>
            </a:r>
          </a:p>
          <a:p>
            <a:r>
              <a:rPr lang="en-US" sz="2200" dirty="0">
                <a:latin typeface="Garamond" panose="02020404030301010803" pitchFamily="18" charset="0"/>
              </a:rPr>
              <a:t>In such cultures: people use truth norms </a:t>
            </a:r>
            <a:r>
              <a:rPr lang="en-US" sz="2200" i="1" dirty="0">
                <a:latin typeface="Garamond" panose="02020404030301010803" pitchFamily="18" charset="0"/>
              </a:rPr>
              <a:t>N</a:t>
            </a:r>
            <a:r>
              <a:rPr lang="en-US" sz="2200" i="1" baseline="-25000" dirty="0">
                <a:latin typeface="Garamond" panose="02020404030301010803" pitchFamily="18" charset="0"/>
              </a:rPr>
              <a:t>1</a:t>
            </a:r>
            <a:r>
              <a:rPr lang="en-US" sz="2200" dirty="0">
                <a:latin typeface="Garamond" panose="02020404030301010803" pitchFamily="18" charset="0"/>
              </a:rPr>
              <a:t> in context </a:t>
            </a:r>
            <a:r>
              <a:rPr lang="en-US" sz="2200" i="1" dirty="0">
                <a:latin typeface="Garamond" panose="02020404030301010803" pitchFamily="18" charset="0"/>
              </a:rPr>
              <a:t>C</a:t>
            </a:r>
            <a:r>
              <a:rPr lang="en-US" sz="2200" i="1" baseline="-25000" dirty="0">
                <a:latin typeface="Garamond" panose="02020404030301010803" pitchFamily="18" charset="0"/>
              </a:rPr>
              <a:t>1</a:t>
            </a:r>
            <a:r>
              <a:rPr lang="en-US" sz="2200" dirty="0">
                <a:latin typeface="Garamond" panose="02020404030301010803" pitchFamily="18" charset="0"/>
              </a:rPr>
              <a:t>, </a:t>
            </a:r>
            <a:r>
              <a:rPr lang="en-US" sz="2200" i="1" dirty="0">
                <a:latin typeface="Garamond" panose="02020404030301010803" pitchFamily="18" charset="0"/>
              </a:rPr>
              <a:t>N</a:t>
            </a:r>
            <a:r>
              <a:rPr lang="en-US" sz="2200" i="1" baseline="-25000" dirty="0">
                <a:latin typeface="Garamond" panose="02020404030301010803" pitchFamily="18" charset="0"/>
              </a:rPr>
              <a:t>2</a:t>
            </a:r>
            <a:r>
              <a:rPr lang="en-US" sz="2200" dirty="0">
                <a:latin typeface="Garamond" panose="02020404030301010803" pitchFamily="18" charset="0"/>
              </a:rPr>
              <a:t>  in context </a:t>
            </a:r>
            <a:r>
              <a:rPr lang="en-US" sz="2200" i="1" dirty="0">
                <a:latin typeface="Garamond" panose="02020404030301010803" pitchFamily="18" charset="0"/>
              </a:rPr>
              <a:t>C</a:t>
            </a:r>
            <a:r>
              <a:rPr lang="en-US" sz="2200" i="1" baseline="-25000" dirty="0">
                <a:latin typeface="Garamond" panose="02020404030301010803" pitchFamily="18" charset="0"/>
              </a:rPr>
              <a:t>2</a:t>
            </a:r>
            <a:r>
              <a:rPr lang="en-US" sz="2200" dirty="0">
                <a:latin typeface="Garamond" panose="02020404030301010803" pitchFamily="18" charset="0"/>
              </a:rPr>
              <a:t>, and so on for all of the sets of truth norms </a:t>
            </a:r>
            <a:r>
              <a:rPr lang="en-US" sz="2200" i="1" dirty="0">
                <a:latin typeface="Garamond" panose="02020404030301010803" pitchFamily="18" charset="0"/>
              </a:rPr>
              <a:t>N</a:t>
            </a:r>
            <a:r>
              <a:rPr lang="en-US" sz="2200" i="1" baseline="-25000" dirty="0">
                <a:latin typeface="Garamond" panose="02020404030301010803" pitchFamily="18" charset="0"/>
              </a:rPr>
              <a:t>i</a:t>
            </a:r>
            <a:r>
              <a:rPr lang="en-US" sz="2200" dirty="0">
                <a:latin typeface="Garamond" panose="02020404030301010803" pitchFamily="18" charset="0"/>
              </a:rPr>
              <a:t> used by members of the culture</a:t>
            </a:r>
          </a:p>
          <a:p>
            <a:pPr lvl="1"/>
            <a:r>
              <a:rPr lang="en-US" sz="2000" dirty="0">
                <a:latin typeface="Garamond" panose="02020404030301010803" pitchFamily="18" charset="0"/>
              </a:rPr>
              <a:t>This means that in such cultures, a truth-bearer </a:t>
            </a:r>
            <a:r>
              <a:rPr lang="en-US" sz="2000" i="1" dirty="0">
                <a:latin typeface="Garamond" panose="02020404030301010803" pitchFamily="18" charset="0"/>
              </a:rPr>
              <a:t>x</a:t>
            </a:r>
            <a:r>
              <a:rPr lang="en-US" sz="2000" dirty="0">
                <a:latin typeface="Garamond" panose="02020404030301010803" pitchFamily="18" charset="0"/>
              </a:rPr>
              <a:t> can be true in virtue of satisfying </a:t>
            </a:r>
            <a:r>
              <a:rPr lang="en-US" sz="2000" i="1" dirty="0">
                <a:latin typeface="Garamond" panose="02020404030301010803" pitchFamily="18" charset="0"/>
              </a:rPr>
              <a:t>N</a:t>
            </a:r>
            <a:r>
              <a:rPr lang="en-US" sz="2000" i="1" baseline="-25000" dirty="0">
                <a:latin typeface="Garamond" panose="02020404030301010803" pitchFamily="18" charset="0"/>
              </a:rPr>
              <a:t>1</a:t>
            </a:r>
            <a:r>
              <a:rPr lang="en-US" sz="2000" dirty="0">
                <a:latin typeface="Garamond" panose="02020404030301010803" pitchFamily="18" charset="0"/>
              </a:rPr>
              <a:t> in </a:t>
            </a:r>
            <a:r>
              <a:rPr lang="en-US" sz="2000" i="1" dirty="0">
                <a:latin typeface="Garamond" panose="02020404030301010803" pitchFamily="18" charset="0"/>
              </a:rPr>
              <a:t>C</a:t>
            </a:r>
            <a:r>
              <a:rPr lang="en-US" sz="2000" i="1" baseline="-25000" dirty="0">
                <a:latin typeface="Garamond" panose="02020404030301010803" pitchFamily="18" charset="0"/>
              </a:rPr>
              <a:t>1</a:t>
            </a:r>
            <a:r>
              <a:rPr lang="en-US" sz="2000" dirty="0">
                <a:latin typeface="Garamond" panose="02020404030301010803" pitchFamily="18" charset="0"/>
              </a:rPr>
              <a:t>, satisfying </a:t>
            </a:r>
            <a:r>
              <a:rPr lang="en-US" sz="2000" i="1" dirty="0">
                <a:latin typeface="Garamond" panose="02020404030301010803" pitchFamily="18" charset="0"/>
              </a:rPr>
              <a:t>N</a:t>
            </a:r>
            <a:r>
              <a:rPr lang="en-US" sz="2000" i="1" baseline="-25000" dirty="0">
                <a:latin typeface="Garamond" panose="02020404030301010803" pitchFamily="18" charset="0"/>
              </a:rPr>
              <a:t>2</a:t>
            </a:r>
            <a:r>
              <a:rPr lang="en-US" sz="2000" dirty="0">
                <a:latin typeface="Garamond" panose="02020404030301010803" pitchFamily="18" charset="0"/>
              </a:rPr>
              <a:t> in </a:t>
            </a:r>
            <a:r>
              <a:rPr lang="en-US" sz="2000" i="1" dirty="0">
                <a:latin typeface="Garamond" panose="02020404030301010803" pitchFamily="18" charset="0"/>
              </a:rPr>
              <a:t>C</a:t>
            </a:r>
            <a:r>
              <a:rPr lang="en-US" sz="2000" i="1" baseline="-25000" dirty="0">
                <a:latin typeface="Garamond" panose="02020404030301010803" pitchFamily="18" charset="0"/>
              </a:rPr>
              <a:t>2</a:t>
            </a:r>
            <a:r>
              <a:rPr lang="en-US" sz="2000" dirty="0">
                <a:latin typeface="Garamond" panose="02020404030301010803" pitchFamily="18" charset="0"/>
              </a:rPr>
              <a:t>, …, or satisfying </a:t>
            </a:r>
            <a:r>
              <a:rPr lang="en-US" sz="2000" i="1" dirty="0">
                <a:latin typeface="Garamond" panose="02020404030301010803" pitchFamily="18" charset="0"/>
              </a:rPr>
              <a:t>N</a:t>
            </a:r>
            <a:r>
              <a:rPr lang="en-US" sz="2000" i="1" baseline="-25000" dirty="0">
                <a:latin typeface="Garamond" panose="02020404030301010803" pitchFamily="18" charset="0"/>
              </a:rPr>
              <a:t>i</a:t>
            </a:r>
            <a:r>
              <a:rPr lang="en-US" sz="2000" dirty="0">
                <a:latin typeface="Garamond" panose="02020404030301010803" pitchFamily="18" charset="0"/>
              </a:rPr>
              <a:t> in </a:t>
            </a:r>
            <a:r>
              <a:rPr lang="en-US" sz="2000" i="1" dirty="0">
                <a:latin typeface="Garamond" panose="02020404030301010803" pitchFamily="18" charset="0"/>
              </a:rPr>
              <a:t>C</a:t>
            </a:r>
            <a:r>
              <a:rPr lang="en-US" sz="2000" i="1" baseline="-25000" dirty="0">
                <a:latin typeface="Garamond" panose="02020404030301010803" pitchFamily="18" charset="0"/>
              </a:rPr>
              <a:t>i</a:t>
            </a:r>
            <a:endParaRPr lang="en-NZ" sz="2000" dirty="0">
              <a:latin typeface="Garamond" panose="02020404030301010803" pitchFamily="18" charset="0"/>
            </a:endParaRPr>
          </a:p>
        </p:txBody>
      </p:sp>
    </p:spTree>
    <p:extLst>
      <p:ext uri="{BB962C8B-B14F-4D97-AF65-F5344CB8AC3E}">
        <p14:creationId xmlns:p14="http://schemas.microsoft.com/office/powerpoint/2010/main" val="88216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It is also possible that there is a third sort of culture whose members have developed exactly </a:t>
            </a:r>
            <a:r>
              <a:rPr lang="en-US" sz="2200" i="1" dirty="0">
                <a:latin typeface="Garamond" panose="02020404030301010803" pitchFamily="18" charset="0"/>
              </a:rPr>
              <a:t>one</a:t>
            </a:r>
            <a:r>
              <a:rPr lang="en-US" sz="2200" dirty="0">
                <a:latin typeface="Garamond" panose="02020404030301010803" pitchFamily="18" charset="0"/>
              </a:rPr>
              <a:t> set of truth norms </a:t>
            </a:r>
            <a:r>
              <a:rPr lang="en-US" sz="2200" i="1" dirty="0">
                <a:latin typeface="Garamond" panose="02020404030301010803" pitchFamily="18" charset="0"/>
              </a:rPr>
              <a:t>N</a:t>
            </a:r>
            <a:r>
              <a:rPr lang="en-US" sz="2200" dirty="0">
                <a:latin typeface="Garamond" panose="02020404030301010803" pitchFamily="18" charset="0"/>
              </a:rPr>
              <a:t> which are meant to apply in any context</a:t>
            </a:r>
          </a:p>
          <a:p>
            <a:r>
              <a:rPr lang="en-US" sz="2200" dirty="0">
                <a:latin typeface="Garamond" panose="02020404030301010803" pitchFamily="18" charset="0"/>
              </a:rPr>
              <a:t>(T</a:t>
            </a:r>
            <a:r>
              <a:rPr lang="en-US" sz="2200" baseline="30000" dirty="0">
                <a:latin typeface="Garamond" panose="02020404030301010803" pitchFamily="18" charset="0"/>
              </a:rPr>
              <a:t>P</a:t>
            </a:r>
            <a:r>
              <a:rPr lang="en-US" sz="2200" dirty="0">
                <a:latin typeface="Garamond" panose="02020404030301010803" pitchFamily="18" charset="0"/>
              </a:rPr>
              <a:t>) entails that in cultures of this sort, a truth-bearer </a:t>
            </a:r>
            <a:r>
              <a:rPr lang="en-US" sz="2200" i="1" dirty="0">
                <a:latin typeface="Garamond" panose="02020404030301010803" pitchFamily="18" charset="0"/>
              </a:rPr>
              <a:t>x</a:t>
            </a:r>
            <a:r>
              <a:rPr lang="en-US" sz="2200" dirty="0">
                <a:latin typeface="Garamond" panose="02020404030301010803" pitchFamily="18" charset="0"/>
              </a:rPr>
              <a:t> is true iff </a:t>
            </a:r>
            <a:r>
              <a:rPr lang="en-US" sz="2200" i="1" dirty="0">
                <a:latin typeface="Garamond" panose="02020404030301010803" pitchFamily="18" charset="0"/>
              </a:rPr>
              <a:t>x</a:t>
            </a:r>
            <a:r>
              <a:rPr lang="en-US" sz="2200" dirty="0">
                <a:latin typeface="Garamond" panose="02020404030301010803" pitchFamily="18" charset="0"/>
              </a:rPr>
              <a:t> satisfies </a:t>
            </a:r>
            <a:r>
              <a:rPr lang="en-US" sz="2200" i="1" dirty="0">
                <a:latin typeface="Garamond" panose="02020404030301010803" pitchFamily="18" charset="0"/>
              </a:rPr>
              <a:t>N</a:t>
            </a:r>
            <a:endParaRPr lang="en-NZ" sz="2200" i="1" dirty="0">
              <a:latin typeface="Garamond" panose="02020404030301010803" pitchFamily="18" charset="0"/>
            </a:endParaRPr>
          </a:p>
        </p:txBody>
      </p:sp>
    </p:spTree>
    <p:extLst>
      <p:ext uri="{BB962C8B-B14F-4D97-AF65-F5344CB8AC3E}">
        <p14:creationId xmlns:p14="http://schemas.microsoft.com/office/powerpoint/2010/main" val="544038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3" name="TextBox 2">
            <a:extLst>
              <a:ext uri="{FF2B5EF4-FFF2-40B4-BE49-F238E27FC236}">
                <a16:creationId xmlns:a16="http://schemas.microsoft.com/office/drawing/2014/main" id="{1D893786-80C6-1659-900E-DCC2370CEACB}"/>
              </a:ext>
            </a:extLst>
          </p:cNvPr>
          <p:cNvSpPr txBox="1"/>
          <p:nvPr/>
        </p:nvSpPr>
        <p:spPr>
          <a:xfrm>
            <a:off x="2648012" y="4476997"/>
            <a:ext cx="3520451" cy="400110"/>
          </a:xfrm>
          <a:prstGeom prst="rect">
            <a:avLst/>
          </a:prstGeom>
          <a:noFill/>
        </p:spPr>
        <p:txBody>
          <a:bodyPr wrap="none" rtlCol="0">
            <a:spAutoFit/>
          </a:bodyPr>
          <a:lstStyle/>
          <a:p>
            <a:r>
              <a:rPr lang="en-NZ" sz="2000" dirty="0">
                <a:latin typeface="Garamond" panose="02020404030301010803" pitchFamily="18" charset="0"/>
              </a:rPr>
              <a:t>Table 1: Cultural alethic pluralism</a:t>
            </a:r>
          </a:p>
        </p:txBody>
      </p:sp>
      <p:graphicFrame>
        <p:nvGraphicFramePr>
          <p:cNvPr id="8" name="Table 7">
            <a:extLst>
              <a:ext uri="{FF2B5EF4-FFF2-40B4-BE49-F238E27FC236}">
                <a16:creationId xmlns:a16="http://schemas.microsoft.com/office/drawing/2014/main" id="{95E77C1F-3C9D-3CC4-1399-AF4332B49A1D}"/>
              </a:ext>
            </a:extLst>
          </p:cNvPr>
          <p:cNvGraphicFramePr>
            <a:graphicFrameLocks noGrp="1"/>
          </p:cNvGraphicFramePr>
          <p:nvPr>
            <p:extLst>
              <p:ext uri="{D42A27DB-BD31-4B8C-83A1-F6EECF244321}">
                <p14:modId xmlns:p14="http://schemas.microsoft.com/office/powerpoint/2010/main" val="469106304"/>
              </p:ext>
            </p:extLst>
          </p:nvPr>
        </p:nvGraphicFramePr>
        <p:xfrm>
          <a:off x="500382" y="1397000"/>
          <a:ext cx="8216106" cy="2980492"/>
        </p:xfrm>
        <a:graphic>
          <a:graphicData uri="http://schemas.openxmlformats.org/drawingml/2006/table">
            <a:tbl>
              <a:tblPr firstRow="1" bandRow="1">
                <a:tableStyleId>{073A0DAA-6AF3-43AB-8588-CEC1D06C72B9}</a:tableStyleId>
              </a:tblPr>
              <a:tblGrid>
                <a:gridCol w="4108053">
                  <a:extLst>
                    <a:ext uri="{9D8B030D-6E8A-4147-A177-3AD203B41FA5}">
                      <a16:colId xmlns:a16="http://schemas.microsoft.com/office/drawing/2014/main" val="1188663785"/>
                    </a:ext>
                  </a:extLst>
                </a:gridCol>
                <a:gridCol w="4108053">
                  <a:extLst>
                    <a:ext uri="{9D8B030D-6E8A-4147-A177-3AD203B41FA5}">
                      <a16:colId xmlns:a16="http://schemas.microsoft.com/office/drawing/2014/main" val="2997797005"/>
                    </a:ext>
                  </a:extLst>
                </a:gridCol>
              </a:tblGrid>
              <a:tr h="572572">
                <a:tc>
                  <a:txBody>
                    <a:bodyPr/>
                    <a:lstStyle/>
                    <a:p>
                      <a:r>
                        <a:rPr lang="en-NZ" sz="2000" b="1" dirty="0">
                          <a:latin typeface="Garamond" panose="02020404030301010803" pitchFamily="18" charset="0"/>
                        </a:rPr>
                        <a:t>Types of culture</a:t>
                      </a:r>
                    </a:p>
                  </a:txBody>
                  <a:tcPr/>
                </a:tc>
                <a:tc>
                  <a:txBody>
                    <a:bodyPr/>
                    <a:lstStyle/>
                    <a:p>
                      <a:r>
                        <a:rPr lang="en-NZ" sz="2000" dirty="0">
                          <a:latin typeface="Garamond" panose="02020404030301010803" pitchFamily="18" charset="0"/>
                        </a:rPr>
                        <a:t>Truth-conditions within cultures</a:t>
                      </a:r>
                    </a:p>
                  </a:txBody>
                  <a:tcPr/>
                </a:tc>
                <a:extLst>
                  <a:ext uri="{0D108BD9-81ED-4DB2-BD59-A6C34878D82A}">
                    <a16:rowId xmlns:a16="http://schemas.microsoft.com/office/drawing/2014/main" val="1524124860"/>
                  </a:ext>
                </a:extLst>
              </a:tr>
              <a:tr h="572572">
                <a:tc>
                  <a:txBody>
                    <a:bodyPr/>
                    <a:lstStyle/>
                    <a:p>
                      <a:r>
                        <a:rPr lang="en-NZ" sz="2000" kern="1200" dirty="0">
                          <a:solidFill>
                            <a:schemeClr val="dk1"/>
                          </a:solidFill>
                          <a:effectLst/>
                          <a:latin typeface="Garamond" panose="02020404030301010803" pitchFamily="18" charset="0"/>
                          <a:ea typeface="+mn-ea"/>
                          <a:cs typeface="+mn-cs"/>
                        </a:rPr>
                        <a:t>Culture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1</a:t>
                      </a:r>
                      <a:r>
                        <a:rPr lang="en-NZ" sz="2000" i="1" kern="1200" dirty="0">
                          <a:solidFill>
                            <a:schemeClr val="dk1"/>
                          </a:solidFill>
                          <a:effectLst/>
                          <a:latin typeface="Garamond" panose="02020404030301010803" pitchFamily="18" charset="0"/>
                          <a:ea typeface="+mn-ea"/>
                          <a:cs typeface="+mn-cs"/>
                        </a:rPr>
                        <a:t> </a:t>
                      </a:r>
                      <a:r>
                        <a:rPr lang="en-NZ" sz="2000" kern="1200" dirty="0">
                          <a:solidFill>
                            <a:schemeClr val="dk1"/>
                          </a:solidFill>
                          <a:effectLst/>
                          <a:latin typeface="Garamond" panose="02020404030301010803" pitchFamily="18" charset="0"/>
                          <a:ea typeface="+mn-ea"/>
                          <a:cs typeface="+mn-cs"/>
                        </a:rPr>
                        <a:t>that has developed no truth norms</a:t>
                      </a:r>
                      <a:endParaRPr lang="en-NZ" sz="2000" dirty="0">
                        <a:latin typeface="Garamond" panose="02020404030301010803" pitchFamily="18" charset="0"/>
                      </a:endParaRPr>
                    </a:p>
                  </a:txBody>
                  <a:tcPr/>
                </a:tc>
                <a:tc>
                  <a:txBody>
                    <a:bodyPr/>
                    <a:lstStyle/>
                    <a:p>
                      <a:r>
                        <a:rPr lang="en-NZ" sz="2000" kern="1200" dirty="0">
                          <a:solidFill>
                            <a:schemeClr val="dk1"/>
                          </a:solidFill>
                          <a:effectLst/>
                          <a:latin typeface="Garamond" panose="02020404030301010803" pitchFamily="18" charset="0"/>
                          <a:ea typeface="+mn-ea"/>
                          <a:cs typeface="+mn-cs"/>
                        </a:rPr>
                        <a:t>None; there are no true truth-bearers in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1</a:t>
                      </a:r>
                      <a:endParaRPr lang="en-NZ" sz="2000" dirty="0">
                        <a:latin typeface="Garamond" panose="02020404030301010803" pitchFamily="18" charset="0"/>
                      </a:endParaRPr>
                    </a:p>
                  </a:txBody>
                  <a:tcPr/>
                </a:tc>
                <a:extLst>
                  <a:ext uri="{0D108BD9-81ED-4DB2-BD59-A6C34878D82A}">
                    <a16:rowId xmlns:a16="http://schemas.microsoft.com/office/drawing/2014/main" val="1564702873"/>
                  </a:ext>
                </a:extLst>
              </a:tr>
              <a:tr h="572572">
                <a:tc>
                  <a:txBody>
                    <a:bodyPr/>
                    <a:lstStyle/>
                    <a:p>
                      <a:r>
                        <a:rPr lang="en-NZ" sz="2000" kern="1200" dirty="0">
                          <a:solidFill>
                            <a:schemeClr val="dk1"/>
                          </a:solidFill>
                          <a:effectLst/>
                          <a:latin typeface="Garamond" panose="02020404030301010803" pitchFamily="18" charset="0"/>
                          <a:ea typeface="+mn-ea"/>
                          <a:cs typeface="+mn-cs"/>
                        </a:rPr>
                        <a:t>Culture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2</a:t>
                      </a:r>
                      <a:r>
                        <a:rPr lang="en-NZ" sz="2000" i="1" kern="1200" dirty="0">
                          <a:solidFill>
                            <a:schemeClr val="dk1"/>
                          </a:solidFill>
                          <a:effectLst/>
                          <a:latin typeface="Garamond" panose="02020404030301010803" pitchFamily="18" charset="0"/>
                          <a:ea typeface="+mn-ea"/>
                          <a:cs typeface="+mn-cs"/>
                        </a:rPr>
                        <a:t> </a:t>
                      </a:r>
                      <a:r>
                        <a:rPr lang="en-NZ" sz="2000" kern="1200" dirty="0">
                          <a:solidFill>
                            <a:schemeClr val="dk1"/>
                          </a:solidFill>
                          <a:effectLst/>
                          <a:latin typeface="Garamond" panose="02020404030301010803" pitchFamily="18" charset="0"/>
                          <a:ea typeface="+mn-ea"/>
                          <a:cs typeface="+mn-cs"/>
                        </a:rPr>
                        <a:t>that has developed a single set </a:t>
                      </a:r>
                      <a:r>
                        <a:rPr lang="en-NZ" sz="2000" i="1" kern="1200" dirty="0">
                          <a:solidFill>
                            <a:schemeClr val="dk1"/>
                          </a:solidFill>
                          <a:effectLst/>
                          <a:latin typeface="Garamond" panose="02020404030301010803" pitchFamily="18" charset="0"/>
                          <a:ea typeface="+mn-ea"/>
                          <a:cs typeface="+mn-cs"/>
                        </a:rPr>
                        <a:t>N </a:t>
                      </a:r>
                      <a:r>
                        <a:rPr lang="en-NZ" sz="2000" kern="1200" dirty="0">
                          <a:solidFill>
                            <a:schemeClr val="dk1"/>
                          </a:solidFill>
                          <a:effectLst/>
                          <a:latin typeface="Garamond" panose="02020404030301010803" pitchFamily="18" charset="0"/>
                          <a:ea typeface="+mn-ea"/>
                          <a:cs typeface="+mn-cs"/>
                        </a:rPr>
                        <a:t>of truth norms</a:t>
                      </a:r>
                      <a:endParaRPr lang="en-NZ" sz="2000" dirty="0">
                        <a:latin typeface="Garamond" panose="02020404030301010803" pitchFamily="18" charset="0"/>
                      </a:endParaRPr>
                    </a:p>
                  </a:txBody>
                  <a:tcPr/>
                </a:tc>
                <a:tc>
                  <a:txBody>
                    <a:bodyPr/>
                    <a:lstStyle/>
                    <a:p>
                      <a:r>
                        <a:rPr lang="en-NZ" sz="2000" kern="1200" dirty="0">
                          <a:solidFill>
                            <a:schemeClr val="dk1"/>
                          </a:solidFill>
                          <a:effectLst/>
                          <a:latin typeface="Garamond" panose="02020404030301010803" pitchFamily="18" charset="0"/>
                          <a:ea typeface="+mn-ea"/>
                          <a:cs typeface="+mn-cs"/>
                        </a:rPr>
                        <a:t>Truth-bearer </a:t>
                      </a:r>
                      <a:r>
                        <a:rPr lang="en-NZ" sz="2000" i="1" kern="1200" dirty="0">
                          <a:solidFill>
                            <a:schemeClr val="dk1"/>
                          </a:solidFill>
                          <a:effectLst/>
                          <a:latin typeface="Garamond" panose="02020404030301010803" pitchFamily="18" charset="0"/>
                          <a:ea typeface="+mn-ea"/>
                          <a:cs typeface="+mn-cs"/>
                        </a:rPr>
                        <a:t>x</a:t>
                      </a:r>
                      <a:r>
                        <a:rPr lang="en-NZ" sz="2000" kern="1200" dirty="0">
                          <a:solidFill>
                            <a:schemeClr val="dk1"/>
                          </a:solidFill>
                          <a:effectLst/>
                          <a:latin typeface="Garamond" panose="02020404030301010803" pitchFamily="18" charset="0"/>
                          <a:ea typeface="+mn-ea"/>
                          <a:cs typeface="+mn-cs"/>
                        </a:rPr>
                        <a:t> is true in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2 </a:t>
                      </a:r>
                      <a:r>
                        <a:rPr lang="en-NZ" sz="2000" kern="1200" dirty="0">
                          <a:solidFill>
                            <a:schemeClr val="dk1"/>
                          </a:solidFill>
                          <a:effectLst/>
                          <a:latin typeface="Garamond" panose="02020404030301010803" pitchFamily="18" charset="0"/>
                          <a:ea typeface="+mn-ea"/>
                          <a:cs typeface="+mn-cs"/>
                        </a:rPr>
                        <a:t>iff </a:t>
                      </a:r>
                      <a:r>
                        <a:rPr lang="en-NZ" sz="2000" i="1" kern="1200" dirty="0">
                          <a:solidFill>
                            <a:schemeClr val="dk1"/>
                          </a:solidFill>
                          <a:effectLst/>
                          <a:latin typeface="Garamond" panose="02020404030301010803" pitchFamily="18" charset="0"/>
                          <a:ea typeface="+mn-ea"/>
                          <a:cs typeface="+mn-cs"/>
                        </a:rPr>
                        <a:t>x</a:t>
                      </a:r>
                      <a:r>
                        <a:rPr lang="en-NZ" sz="2000" kern="1200" dirty="0">
                          <a:solidFill>
                            <a:schemeClr val="dk1"/>
                          </a:solidFill>
                          <a:effectLst/>
                          <a:latin typeface="Garamond" panose="02020404030301010803" pitchFamily="18" charset="0"/>
                          <a:ea typeface="+mn-ea"/>
                          <a:cs typeface="+mn-cs"/>
                        </a:rPr>
                        <a:t> satisfies </a:t>
                      </a:r>
                      <a:r>
                        <a:rPr lang="en-NZ" sz="2000" i="1" kern="1200" dirty="0">
                          <a:solidFill>
                            <a:schemeClr val="dk1"/>
                          </a:solidFill>
                          <a:effectLst/>
                          <a:latin typeface="Garamond" panose="02020404030301010803" pitchFamily="18" charset="0"/>
                          <a:ea typeface="+mn-ea"/>
                          <a:cs typeface="+mn-cs"/>
                        </a:rPr>
                        <a:t>N</a:t>
                      </a:r>
                      <a:endParaRPr lang="en-NZ" sz="2000" dirty="0">
                        <a:latin typeface="Garamond" panose="02020404030301010803" pitchFamily="18" charset="0"/>
                      </a:endParaRPr>
                    </a:p>
                  </a:txBody>
                  <a:tcPr/>
                </a:tc>
                <a:extLst>
                  <a:ext uri="{0D108BD9-81ED-4DB2-BD59-A6C34878D82A}">
                    <a16:rowId xmlns:a16="http://schemas.microsoft.com/office/drawing/2014/main" val="566075348"/>
                  </a:ext>
                </a:extLst>
              </a:tr>
              <a:tr h="572572">
                <a:tc>
                  <a:txBody>
                    <a:bodyPr/>
                    <a:lstStyle/>
                    <a:p>
                      <a:r>
                        <a:rPr lang="en-NZ" sz="2000" kern="1200" dirty="0">
                          <a:solidFill>
                            <a:schemeClr val="dk1"/>
                          </a:solidFill>
                          <a:effectLst/>
                          <a:latin typeface="Garamond" panose="02020404030301010803" pitchFamily="18" charset="0"/>
                          <a:ea typeface="+mn-ea"/>
                          <a:cs typeface="+mn-cs"/>
                        </a:rPr>
                        <a:t>Culture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3  </a:t>
                      </a:r>
                      <a:r>
                        <a:rPr lang="en-NZ" sz="2000" kern="1200" dirty="0">
                          <a:solidFill>
                            <a:schemeClr val="dk1"/>
                          </a:solidFill>
                          <a:effectLst/>
                          <a:latin typeface="Garamond" panose="02020404030301010803" pitchFamily="18" charset="0"/>
                          <a:ea typeface="+mn-ea"/>
                          <a:cs typeface="+mn-cs"/>
                        </a:rPr>
                        <a:t>that has developed distinct sets </a:t>
                      </a:r>
                      <a:r>
                        <a:rPr lang="en-NZ" sz="2000" i="1" kern="1200" dirty="0">
                          <a:solidFill>
                            <a:schemeClr val="dk1"/>
                          </a:solidFill>
                          <a:effectLst/>
                          <a:latin typeface="Garamond" panose="02020404030301010803" pitchFamily="18" charset="0"/>
                          <a:ea typeface="+mn-ea"/>
                          <a:cs typeface="+mn-cs"/>
                        </a:rPr>
                        <a:t>N</a:t>
                      </a:r>
                      <a:r>
                        <a:rPr lang="en-NZ" sz="2000" i="1" kern="1200" baseline="-25000" dirty="0">
                          <a:solidFill>
                            <a:schemeClr val="dk1"/>
                          </a:solidFill>
                          <a:effectLst/>
                          <a:latin typeface="Garamond" panose="02020404030301010803" pitchFamily="18" charset="0"/>
                          <a:ea typeface="+mn-ea"/>
                          <a:cs typeface="+mn-cs"/>
                        </a:rPr>
                        <a:t>1</a:t>
                      </a:r>
                      <a:r>
                        <a:rPr lang="en-NZ" sz="2000" kern="1200" dirty="0">
                          <a:solidFill>
                            <a:schemeClr val="dk1"/>
                          </a:solidFill>
                          <a:effectLst/>
                          <a:latin typeface="Garamond" panose="02020404030301010803" pitchFamily="18" charset="0"/>
                          <a:ea typeface="+mn-ea"/>
                          <a:cs typeface="+mn-cs"/>
                        </a:rPr>
                        <a:t>,</a:t>
                      </a:r>
                      <a:r>
                        <a:rPr lang="en-NZ" sz="2000" i="1" kern="1200" dirty="0">
                          <a:solidFill>
                            <a:schemeClr val="dk1"/>
                          </a:solidFill>
                          <a:effectLst/>
                          <a:latin typeface="Garamond" panose="02020404030301010803" pitchFamily="18" charset="0"/>
                          <a:ea typeface="+mn-ea"/>
                          <a:cs typeface="+mn-cs"/>
                        </a:rPr>
                        <a:t> N</a:t>
                      </a:r>
                      <a:r>
                        <a:rPr lang="en-NZ" sz="2000" i="1" kern="1200" baseline="-25000" dirty="0">
                          <a:solidFill>
                            <a:schemeClr val="dk1"/>
                          </a:solidFill>
                          <a:effectLst/>
                          <a:latin typeface="Garamond" panose="02020404030301010803" pitchFamily="18" charset="0"/>
                          <a:ea typeface="+mn-ea"/>
                          <a:cs typeface="+mn-cs"/>
                        </a:rPr>
                        <a:t>2</a:t>
                      </a:r>
                      <a:r>
                        <a:rPr lang="en-NZ" sz="2000" kern="1200" dirty="0">
                          <a:solidFill>
                            <a:schemeClr val="dk1"/>
                          </a:solidFill>
                          <a:effectLst/>
                          <a:latin typeface="Garamond" panose="02020404030301010803" pitchFamily="18" charset="0"/>
                          <a:ea typeface="+mn-ea"/>
                          <a:cs typeface="+mn-cs"/>
                        </a:rPr>
                        <a:t>, …, </a:t>
                      </a:r>
                      <a:r>
                        <a:rPr lang="en-NZ" sz="2000" i="1" kern="1200" dirty="0">
                          <a:solidFill>
                            <a:schemeClr val="dk1"/>
                          </a:solidFill>
                          <a:effectLst/>
                          <a:latin typeface="Garamond" panose="02020404030301010803" pitchFamily="18" charset="0"/>
                          <a:ea typeface="+mn-ea"/>
                          <a:cs typeface="+mn-cs"/>
                        </a:rPr>
                        <a:t>N</a:t>
                      </a:r>
                      <a:r>
                        <a:rPr lang="en-NZ" sz="2000" i="1" kern="1200" baseline="-25000" dirty="0">
                          <a:solidFill>
                            <a:schemeClr val="dk1"/>
                          </a:solidFill>
                          <a:effectLst/>
                          <a:latin typeface="Garamond" panose="02020404030301010803" pitchFamily="18" charset="0"/>
                          <a:ea typeface="+mn-ea"/>
                          <a:cs typeface="+mn-cs"/>
                        </a:rPr>
                        <a:t>i</a:t>
                      </a:r>
                      <a:r>
                        <a:rPr lang="en-NZ" sz="2000" kern="1200" dirty="0">
                          <a:solidFill>
                            <a:schemeClr val="dk1"/>
                          </a:solidFill>
                          <a:effectLst/>
                          <a:latin typeface="Garamond" panose="02020404030301010803" pitchFamily="18" charset="0"/>
                          <a:ea typeface="+mn-ea"/>
                          <a:cs typeface="+mn-cs"/>
                        </a:rPr>
                        <a:t> of context-specific truth-norms</a:t>
                      </a:r>
                      <a:endParaRPr lang="en-NZ" sz="2000" dirty="0">
                        <a:latin typeface="Garamond" panose="02020404030301010803" pitchFamily="18" charset="0"/>
                      </a:endParaRPr>
                    </a:p>
                  </a:txBody>
                  <a:tcPr/>
                </a:tc>
                <a:tc>
                  <a:txBody>
                    <a:bodyPr/>
                    <a:lstStyle/>
                    <a:p>
                      <a:r>
                        <a:rPr lang="en-NZ" sz="2000" kern="1200" dirty="0">
                          <a:solidFill>
                            <a:schemeClr val="dk1"/>
                          </a:solidFill>
                          <a:effectLst/>
                          <a:latin typeface="Garamond" panose="02020404030301010803" pitchFamily="18" charset="0"/>
                          <a:ea typeface="+mn-ea"/>
                          <a:cs typeface="+mn-cs"/>
                        </a:rPr>
                        <a:t>Truth-bearer </a:t>
                      </a:r>
                      <a:r>
                        <a:rPr lang="en-NZ" sz="2000" i="1" kern="1200" dirty="0">
                          <a:solidFill>
                            <a:schemeClr val="dk1"/>
                          </a:solidFill>
                          <a:effectLst/>
                          <a:latin typeface="Garamond" panose="02020404030301010803" pitchFamily="18" charset="0"/>
                          <a:ea typeface="+mn-ea"/>
                          <a:cs typeface="+mn-cs"/>
                        </a:rPr>
                        <a:t>x</a:t>
                      </a:r>
                      <a:r>
                        <a:rPr lang="en-NZ" sz="2000" kern="1200" dirty="0">
                          <a:solidFill>
                            <a:schemeClr val="dk1"/>
                          </a:solidFill>
                          <a:effectLst/>
                          <a:latin typeface="Garamond" panose="02020404030301010803" pitchFamily="18" charset="0"/>
                          <a:ea typeface="+mn-ea"/>
                          <a:cs typeface="+mn-cs"/>
                        </a:rPr>
                        <a:t> is true in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3 </a:t>
                      </a:r>
                      <a:r>
                        <a:rPr lang="en-NZ" sz="2000" kern="1200" dirty="0">
                          <a:solidFill>
                            <a:schemeClr val="dk1"/>
                          </a:solidFill>
                          <a:effectLst/>
                          <a:latin typeface="Garamond" panose="02020404030301010803" pitchFamily="18" charset="0"/>
                          <a:ea typeface="+mn-ea"/>
                          <a:cs typeface="+mn-cs"/>
                        </a:rPr>
                        <a:t>iff </a:t>
                      </a:r>
                      <a:r>
                        <a:rPr lang="en-NZ" sz="2000" i="1" kern="1200" dirty="0">
                          <a:solidFill>
                            <a:schemeClr val="dk1"/>
                          </a:solidFill>
                          <a:effectLst/>
                          <a:latin typeface="Garamond" panose="02020404030301010803" pitchFamily="18" charset="0"/>
                          <a:ea typeface="+mn-ea"/>
                          <a:cs typeface="+mn-cs"/>
                        </a:rPr>
                        <a:t>x </a:t>
                      </a:r>
                      <a:r>
                        <a:rPr lang="en-NZ" sz="2000" kern="1200" dirty="0">
                          <a:solidFill>
                            <a:schemeClr val="dk1"/>
                          </a:solidFill>
                          <a:effectLst/>
                          <a:latin typeface="Garamond" panose="02020404030301010803" pitchFamily="18" charset="0"/>
                          <a:ea typeface="+mn-ea"/>
                          <a:cs typeface="+mn-cs"/>
                        </a:rPr>
                        <a:t>satisfies </a:t>
                      </a:r>
                      <a:r>
                        <a:rPr lang="en-NZ" sz="2000" i="1" kern="1200" dirty="0">
                          <a:solidFill>
                            <a:schemeClr val="dk1"/>
                          </a:solidFill>
                          <a:effectLst/>
                          <a:latin typeface="Garamond" panose="02020404030301010803" pitchFamily="18" charset="0"/>
                          <a:ea typeface="+mn-ea"/>
                          <a:cs typeface="+mn-cs"/>
                        </a:rPr>
                        <a:t>N</a:t>
                      </a:r>
                      <a:r>
                        <a:rPr lang="en-NZ" sz="2000" i="1" kern="1200" baseline="-25000" dirty="0">
                          <a:solidFill>
                            <a:schemeClr val="dk1"/>
                          </a:solidFill>
                          <a:effectLst/>
                          <a:latin typeface="Garamond" panose="02020404030301010803" pitchFamily="18" charset="0"/>
                          <a:ea typeface="+mn-ea"/>
                          <a:cs typeface="+mn-cs"/>
                        </a:rPr>
                        <a:t>1 </a:t>
                      </a:r>
                      <a:r>
                        <a:rPr lang="en-NZ" sz="2000" kern="1200" dirty="0">
                          <a:solidFill>
                            <a:schemeClr val="dk1"/>
                          </a:solidFill>
                          <a:effectLst/>
                          <a:latin typeface="Garamond" panose="02020404030301010803" pitchFamily="18" charset="0"/>
                          <a:ea typeface="+mn-ea"/>
                          <a:cs typeface="+mn-cs"/>
                        </a:rPr>
                        <a:t>in </a:t>
                      </a:r>
                      <a:r>
                        <a:rPr lang="en-NZ" sz="2000" i="1" kern="1200" dirty="0">
                          <a:solidFill>
                            <a:schemeClr val="dk1"/>
                          </a:solidFill>
                          <a:effectLst/>
                          <a:latin typeface="Garamond" panose="02020404030301010803" pitchFamily="18" charset="0"/>
                          <a:ea typeface="+mn-ea"/>
                          <a:cs typeface="+mn-cs"/>
                        </a:rPr>
                        <a:t>C</a:t>
                      </a:r>
                      <a:r>
                        <a:rPr lang="en-NZ" sz="2000" i="1" kern="1200" baseline="-25000" dirty="0">
                          <a:solidFill>
                            <a:schemeClr val="dk1"/>
                          </a:solidFill>
                          <a:effectLst/>
                          <a:latin typeface="Garamond" panose="02020404030301010803" pitchFamily="18" charset="0"/>
                          <a:ea typeface="+mn-ea"/>
                          <a:cs typeface="+mn-cs"/>
                        </a:rPr>
                        <a:t>1</a:t>
                      </a:r>
                      <a:r>
                        <a:rPr lang="en-NZ" sz="2000" kern="1200" dirty="0">
                          <a:solidFill>
                            <a:schemeClr val="dk1"/>
                          </a:solidFill>
                          <a:effectLst/>
                          <a:latin typeface="Garamond" panose="02020404030301010803" pitchFamily="18" charset="0"/>
                          <a:ea typeface="+mn-ea"/>
                          <a:cs typeface="+mn-cs"/>
                        </a:rPr>
                        <a:t>, satisfies </a:t>
                      </a:r>
                      <a:r>
                        <a:rPr lang="en-NZ" sz="2000" i="1" kern="1200" dirty="0">
                          <a:solidFill>
                            <a:schemeClr val="dk1"/>
                          </a:solidFill>
                          <a:effectLst/>
                          <a:latin typeface="Garamond" panose="02020404030301010803" pitchFamily="18" charset="0"/>
                          <a:ea typeface="+mn-ea"/>
                          <a:cs typeface="+mn-cs"/>
                        </a:rPr>
                        <a:t>N</a:t>
                      </a:r>
                      <a:r>
                        <a:rPr lang="en-NZ" sz="2000" i="1" kern="1200" baseline="-25000" dirty="0">
                          <a:solidFill>
                            <a:schemeClr val="dk1"/>
                          </a:solidFill>
                          <a:effectLst/>
                          <a:latin typeface="Garamond" panose="02020404030301010803" pitchFamily="18" charset="0"/>
                          <a:ea typeface="+mn-ea"/>
                          <a:cs typeface="+mn-cs"/>
                        </a:rPr>
                        <a:t>2 </a:t>
                      </a:r>
                      <a:r>
                        <a:rPr lang="en-NZ" sz="2000" kern="1200" dirty="0">
                          <a:solidFill>
                            <a:schemeClr val="dk1"/>
                          </a:solidFill>
                          <a:effectLst/>
                          <a:latin typeface="Garamond" panose="02020404030301010803" pitchFamily="18" charset="0"/>
                          <a:ea typeface="+mn-ea"/>
                          <a:cs typeface="+mn-cs"/>
                        </a:rPr>
                        <a:t>in </a:t>
                      </a:r>
                      <a:r>
                        <a:rPr lang="en-NZ" sz="2000" i="1" kern="1200" dirty="0">
                          <a:solidFill>
                            <a:schemeClr val="dk1"/>
                          </a:solidFill>
                          <a:effectLst/>
                          <a:latin typeface="Garamond" panose="02020404030301010803" pitchFamily="18" charset="0"/>
                          <a:ea typeface="+mn-ea"/>
                          <a:cs typeface="+mn-cs"/>
                        </a:rPr>
                        <a:t>C</a:t>
                      </a:r>
                      <a:r>
                        <a:rPr lang="en-NZ" sz="2000" i="1" kern="1200" baseline="-25000" dirty="0">
                          <a:solidFill>
                            <a:schemeClr val="dk1"/>
                          </a:solidFill>
                          <a:effectLst/>
                          <a:latin typeface="Garamond" panose="02020404030301010803" pitchFamily="18" charset="0"/>
                          <a:ea typeface="+mn-ea"/>
                          <a:cs typeface="+mn-cs"/>
                        </a:rPr>
                        <a:t>2</a:t>
                      </a:r>
                      <a:r>
                        <a:rPr lang="en-NZ" sz="2000" kern="1200" dirty="0">
                          <a:solidFill>
                            <a:schemeClr val="dk1"/>
                          </a:solidFill>
                          <a:effectLst/>
                          <a:latin typeface="Garamond" panose="02020404030301010803" pitchFamily="18" charset="0"/>
                          <a:ea typeface="+mn-ea"/>
                          <a:cs typeface="+mn-cs"/>
                        </a:rPr>
                        <a:t>, or …, or satisfies </a:t>
                      </a:r>
                      <a:r>
                        <a:rPr lang="en-NZ" sz="2000" i="1" kern="1200" dirty="0">
                          <a:solidFill>
                            <a:schemeClr val="dk1"/>
                          </a:solidFill>
                          <a:effectLst/>
                          <a:latin typeface="Garamond" panose="02020404030301010803" pitchFamily="18" charset="0"/>
                          <a:ea typeface="+mn-ea"/>
                          <a:cs typeface="+mn-cs"/>
                        </a:rPr>
                        <a:t>N</a:t>
                      </a:r>
                      <a:r>
                        <a:rPr lang="en-NZ" sz="2000" i="1" kern="1200" baseline="-25000" dirty="0">
                          <a:solidFill>
                            <a:schemeClr val="dk1"/>
                          </a:solidFill>
                          <a:effectLst/>
                          <a:latin typeface="Garamond" panose="02020404030301010803" pitchFamily="18" charset="0"/>
                          <a:ea typeface="+mn-ea"/>
                          <a:cs typeface="+mn-cs"/>
                        </a:rPr>
                        <a:t>i </a:t>
                      </a:r>
                      <a:r>
                        <a:rPr lang="en-NZ" sz="2000" kern="1200" dirty="0">
                          <a:solidFill>
                            <a:schemeClr val="dk1"/>
                          </a:solidFill>
                          <a:effectLst/>
                          <a:latin typeface="Garamond" panose="02020404030301010803" pitchFamily="18" charset="0"/>
                          <a:ea typeface="+mn-ea"/>
                          <a:cs typeface="+mn-cs"/>
                        </a:rPr>
                        <a:t>in </a:t>
                      </a:r>
                      <a:r>
                        <a:rPr lang="en-NZ" sz="2000" i="1" kern="1200" dirty="0">
                          <a:solidFill>
                            <a:schemeClr val="dk1"/>
                          </a:solidFill>
                          <a:effectLst/>
                          <a:latin typeface="Garamond" panose="02020404030301010803" pitchFamily="18" charset="0"/>
                          <a:ea typeface="+mn-ea"/>
                          <a:cs typeface="+mn-cs"/>
                        </a:rPr>
                        <a:t>C</a:t>
                      </a:r>
                      <a:r>
                        <a:rPr lang="en-NZ" sz="2000" i="1" kern="1200" baseline="-25000" dirty="0">
                          <a:solidFill>
                            <a:schemeClr val="dk1"/>
                          </a:solidFill>
                          <a:effectLst/>
                          <a:latin typeface="Garamond" panose="02020404030301010803" pitchFamily="18" charset="0"/>
                          <a:ea typeface="+mn-ea"/>
                          <a:cs typeface="+mn-cs"/>
                        </a:rPr>
                        <a:t>i</a:t>
                      </a:r>
                      <a:endParaRPr lang="en-NZ" sz="2000" dirty="0">
                        <a:latin typeface="Garamond" panose="02020404030301010803" pitchFamily="18" charset="0"/>
                      </a:endParaRPr>
                    </a:p>
                  </a:txBody>
                  <a:tcPr/>
                </a:tc>
                <a:extLst>
                  <a:ext uri="{0D108BD9-81ED-4DB2-BD59-A6C34878D82A}">
                    <a16:rowId xmlns:a16="http://schemas.microsoft.com/office/drawing/2014/main" val="2805557347"/>
                  </a:ext>
                </a:extLst>
              </a:tr>
            </a:tbl>
          </a:graphicData>
        </a:graphic>
      </p:graphicFrame>
    </p:spTree>
    <p:extLst>
      <p:ext uri="{BB962C8B-B14F-4D97-AF65-F5344CB8AC3E}">
        <p14:creationId xmlns:p14="http://schemas.microsoft.com/office/powerpoint/2010/main" val="10835792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 Tarskian option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NZ" sz="2200" dirty="0">
                <a:latin typeface="Garamond" panose="02020404030301010803" pitchFamily="18" charset="0"/>
              </a:rPr>
              <a:t>However, some might urge on the following grounds that cultural alethic pluralism is simply a bridge too far:</a:t>
            </a:r>
          </a:p>
          <a:p>
            <a:pPr lvl="1"/>
            <a:r>
              <a:rPr lang="en-US" sz="2000" dirty="0">
                <a:latin typeface="Garamond" panose="02020404030301010803" pitchFamily="18" charset="0"/>
              </a:rPr>
              <a:t>It is sensible enough to grant that members of different cultures have used different truth concepts and may have even lacked truth concepts altogether</a:t>
            </a:r>
          </a:p>
          <a:p>
            <a:pPr lvl="1"/>
            <a:r>
              <a:rPr lang="en-US" sz="2000" dirty="0">
                <a:latin typeface="Garamond" panose="02020404030301010803" pitchFamily="18" charset="0"/>
              </a:rPr>
              <a:t>It is also sensible to grant that which truth norms people develop is partially determined by the truth concepts that are used within their cultures</a:t>
            </a:r>
          </a:p>
          <a:p>
            <a:pPr lvl="1"/>
            <a:r>
              <a:rPr lang="en-US" sz="2000" dirty="0">
                <a:latin typeface="Garamond" panose="02020404030301010803" pitchFamily="18" charset="0"/>
              </a:rPr>
              <a:t>However: the idea that the </a:t>
            </a:r>
            <a:r>
              <a:rPr lang="en-US" sz="2000" i="1" dirty="0">
                <a:latin typeface="Garamond" panose="02020404030301010803" pitchFamily="18" charset="0"/>
              </a:rPr>
              <a:t>conditions</a:t>
            </a:r>
            <a:r>
              <a:rPr lang="en-US" sz="2000" dirty="0">
                <a:latin typeface="Garamond" panose="02020404030301010803" pitchFamily="18" charset="0"/>
              </a:rPr>
              <a:t> that must be satisfied for a truth-bearer to be true are indexed to culture is simply incomprehensible</a:t>
            </a:r>
            <a:endParaRPr lang="en-NZ" sz="2000" dirty="0">
              <a:latin typeface="Garamond" panose="02020404030301010803" pitchFamily="18" charset="0"/>
            </a:endParaRPr>
          </a:p>
        </p:txBody>
      </p:sp>
    </p:spTree>
    <p:extLst>
      <p:ext uri="{BB962C8B-B14F-4D97-AF65-F5344CB8AC3E}">
        <p14:creationId xmlns:p14="http://schemas.microsoft.com/office/powerpoint/2010/main" val="2885605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 Tarskian option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Given this concern, it is worth noting that an adherent of the value-first strategy has a second option regarding truth’s nature</a:t>
            </a:r>
          </a:p>
          <a:p>
            <a:r>
              <a:rPr lang="en-US" sz="2200" dirty="0">
                <a:latin typeface="Garamond" panose="02020404030301010803" pitchFamily="18" charset="0"/>
              </a:rPr>
              <a:t>This option is grounded in remarks that Tarski offers in a different setting:</a:t>
            </a:r>
          </a:p>
          <a:p>
            <a:pPr marL="0" indent="0" algn="ctr">
              <a:buNone/>
            </a:pPr>
            <a:r>
              <a:rPr lang="en-US" sz="1900" dirty="0">
                <a:latin typeface="Garamond" panose="02020404030301010803" pitchFamily="18" charset="0"/>
              </a:rPr>
              <a:t>“We should reconcile ourselves with the fact that we are confronted, not with one concept, but with several different concepts[.] [W]e should try to make these concepts as clear as possible (by means of definition, or of an axiomatic procedure, or in some other way); to avoid further confusions, we should agree to use different terms for different concepts; and then we may proceed to a quiet and systematic study of all concepts involved, which will exhibit their main properties and mutual relations.” (Tarski 1944, p. 355)</a:t>
            </a:r>
            <a:endParaRPr lang="en-NZ" sz="1900" dirty="0">
              <a:latin typeface="Garamond" panose="02020404030301010803" pitchFamily="18" charset="0"/>
            </a:endParaRPr>
          </a:p>
        </p:txBody>
      </p:sp>
      <p:pic>
        <p:nvPicPr>
          <p:cNvPr id="1028" name="Picture 4" descr="Badass Philosophers — Alfred Tarski (1901-1983) was one of the most...">
            <a:extLst>
              <a:ext uri="{FF2B5EF4-FFF2-40B4-BE49-F238E27FC236}">
                <a16:creationId xmlns:a16="http://schemas.microsoft.com/office/drawing/2014/main" id="{9EE44C2C-22EF-1832-6BC0-B500BE07C7F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40779" y="4901337"/>
            <a:ext cx="3056278" cy="1719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547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 Tarskian option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The Tarskian idea here is that instead of indexing truth to culture and context as in (T</a:t>
            </a:r>
            <a:r>
              <a:rPr lang="en-US" sz="2200" baseline="30000" dirty="0">
                <a:latin typeface="Garamond" panose="02020404030301010803" pitchFamily="18" charset="0"/>
              </a:rPr>
              <a:t>P</a:t>
            </a:r>
            <a:r>
              <a:rPr lang="en-US" sz="2200" dirty="0">
                <a:latin typeface="Garamond" panose="02020404030301010803" pitchFamily="18" charset="0"/>
              </a:rPr>
              <a:t>), we should simply “agree to use different terms for different concepts”</a:t>
            </a:r>
          </a:p>
          <a:p>
            <a:r>
              <a:rPr lang="en-US" sz="2200" dirty="0">
                <a:latin typeface="Garamond" panose="02020404030301010803" pitchFamily="18" charset="0"/>
              </a:rPr>
              <a:t>In doing so: we would adopt a theory of truth that incorporates multiple variants of Sher’s (T)</a:t>
            </a:r>
          </a:p>
          <a:p>
            <a:r>
              <a:rPr lang="en-US" sz="2200" dirty="0">
                <a:latin typeface="Garamond" panose="02020404030301010803" pitchFamily="18" charset="0"/>
              </a:rPr>
              <a:t>Let the </a:t>
            </a:r>
            <a:r>
              <a:rPr lang="en-US" sz="2200" i="1" dirty="0">
                <a:latin typeface="Garamond" panose="02020404030301010803" pitchFamily="18" charset="0"/>
              </a:rPr>
              <a:t>truth norms</a:t>
            </a:r>
            <a:r>
              <a:rPr lang="en-US" sz="2200" dirty="0">
                <a:latin typeface="Garamond" panose="02020404030301010803" pitchFamily="18" charset="0"/>
              </a:rPr>
              <a:t> be the truth-theoretic epistemic norms that guide and constrain the knowledge-gathering practices of those who use the word ‘truth’</a:t>
            </a:r>
          </a:p>
          <a:p>
            <a:pPr lvl="1"/>
            <a:r>
              <a:rPr lang="en-US" sz="2000" dirty="0">
                <a:latin typeface="Garamond" panose="02020404030301010803" pitchFamily="18" charset="0"/>
              </a:rPr>
              <a:t>Define the nyatefe </a:t>
            </a:r>
            <a:r>
              <a:rPr lang="en-US" sz="2000" i="1" dirty="0">
                <a:latin typeface="Garamond" panose="02020404030301010803" pitchFamily="18" charset="0"/>
              </a:rPr>
              <a:t>norms</a:t>
            </a:r>
            <a:r>
              <a:rPr lang="en-US" sz="2000" dirty="0">
                <a:latin typeface="Garamond" panose="02020404030301010803" pitchFamily="18" charset="0"/>
              </a:rPr>
              <a:t>, the nyanono </a:t>
            </a:r>
            <a:r>
              <a:rPr lang="en-US" sz="2000" i="1" dirty="0">
                <a:latin typeface="Garamond" panose="02020404030301010803" pitchFamily="18" charset="0"/>
              </a:rPr>
              <a:t>norms</a:t>
            </a:r>
            <a:r>
              <a:rPr lang="en-US" sz="2000" dirty="0">
                <a:latin typeface="Garamond" panose="02020404030301010803" pitchFamily="18" charset="0"/>
              </a:rPr>
              <a:t>, etc. along similar lines</a:t>
            </a:r>
            <a:endParaRPr lang="en-NZ" sz="2000" i="1" dirty="0">
              <a:latin typeface="Garamond" panose="02020404030301010803" pitchFamily="18" charset="0"/>
            </a:endParaRPr>
          </a:p>
          <a:p>
            <a:r>
              <a:rPr lang="en-NZ" sz="2200" dirty="0">
                <a:latin typeface="Garamond" panose="02020404030301010803" pitchFamily="18" charset="0"/>
              </a:rPr>
              <a:t>The resultant theory of truth would then contain biconditionals such as:</a:t>
            </a:r>
          </a:p>
          <a:p>
            <a:pPr lvl="1"/>
            <a:r>
              <a:rPr lang="en-NZ" sz="2000" kern="0" dirty="0">
                <a:effectLst/>
                <a:latin typeface="Garamond" panose="02020404030301010803" pitchFamily="18" charset="0"/>
                <a:ea typeface="TimesNewRomanPSMT"/>
                <a:cs typeface="TimesNewRomanPSMT"/>
              </a:rPr>
              <a:t>(T</a:t>
            </a:r>
            <a:r>
              <a:rPr lang="en-NZ" sz="2000" kern="0" baseline="-25000" dirty="0">
                <a:effectLst/>
                <a:latin typeface="Garamond" panose="02020404030301010803" pitchFamily="18" charset="0"/>
                <a:ea typeface="TimesNewRomanPSMT"/>
                <a:cs typeface="TimesNewRomanPSMT"/>
              </a:rPr>
              <a:t>1</a:t>
            </a:r>
            <a:r>
              <a:rPr lang="en-NZ" sz="2000" kern="0" dirty="0">
                <a:effectLst/>
                <a:latin typeface="Garamond" panose="02020404030301010803" pitchFamily="18" charset="0"/>
                <a:ea typeface="TimesNewRomanPSMT"/>
                <a:cs typeface="TimesNewRomanPSMT"/>
              </a:rPr>
              <a:t>) A truth-bearer is true iff it satisfies the truth norms</a:t>
            </a:r>
          </a:p>
          <a:p>
            <a:pPr lvl="1"/>
            <a:r>
              <a:rPr lang="en-NZ" sz="2000" kern="0" dirty="0">
                <a:effectLst/>
                <a:latin typeface="Garamond" panose="02020404030301010803" pitchFamily="18" charset="0"/>
                <a:ea typeface="TimesNewRomanPSMT"/>
                <a:cs typeface="TimesNewRomanPSMT"/>
              </a:rPr>
              <a:t>(T</a:t>
            </a:r>
            <a:r>
              <a:rPr lang="en-NZ" sz="2000" kern="0" baseline="-25000" dirty="0">
                <a:effectLst/>
                <a:latin typeface="Garamond" panose="02020404030301010803" pitchFamily="18" charset="0"/>
                <a:ea typeface="TimesNewRomanPSMT"/>
                <a:cs typeface="TimesNewRomanPSMT"/>
              </a:rPr>
              <a:t>2</a:t>
            </a:r>
            <a:r>
              <a:rPr lang="en-NZ" sz="2000" kern="0" dirty="0">
                <a:effectLst/>
                <a:latin typeface="Garamond" panose="02020404030301010803" pitchFamily="18" charset="0"/>
                <a:ea typeface="TimesNewRomanPSMT"/>
                <a:cs typeface="TimesNewRomanPSMT"/>
              </a:rPr>
              <a:t>) A </a:t>
            </a:r>
            <a:r>
              <a:rPr lang="en-NZ" sz="2000" i="1" kern="0" dirty="0">
                <a:effectLst/>
                <a:latin typeface="Garamond" panose="02020404030301010803" pitchFamily="18" charset="0"/>
                <a:ea typeface="TimesNewRomanPSMT"/>
                <a:cs typeface="TimesNewRomanPSMT"/>
              </a:rPr>
              <a:t>nyatefe</a:t>
            </a:r>
            <a:r>
              <a:rPr lang="en-NZ" sz="2000" kern="0" dirty="0">
                <a:effectLst/>
                <a:latin typeface="Garamond" panose="02020404030301010803" pitchFamily="18" charset="0"/>
                <a:ea typeface="TimesNewRomanPSMT"/>
                <a:cs typeface="TimesNewRomanPSMT"/>
              </a:rPr>
              <a:t>-bearer has </a:t>
            </a:r>
            <a:r>
              <a:rPr lang="en-NZ" sz="2000" i="1" kern="0" dirty="0">
                <a:effectLst/>
                <a:latin typeface="Garamond" panose="02020404030301010803" pitchFamily="18" charset="0"/>
                <a:ea typeface="TimesNewRomanPSMT"/>
                <a:cs typeface="TimesNewRomanPSMT"/>
              </a:rPr>
              <a:t>nyatefe</a:t>
            </a:r>
            <a:r>
              <a:rPr lang="en-NZ" sz="2000" kern="0" dirty="0">
                <a:effectLst/>
                <a:latin typeface="Garamond" panose="02020404030301010803" pitchFamily="18" charset="0"/>
                <a:ea typeface="TimesNewRomanPSMT"/>
                <a:cs typeface="TimesNewRomanPSMT"/>
              </a:rPr>
              <a:t> iff it satisfies the </a:t>
            </a:r>
            <a:r>
              <a:rPr lang="en-NZ" sz="2000" i="1" kern="0" dirty="0">
                <a:effectLst/>
                <a:latin typeface="Garamond" panose="02020404030301010803" pitchFamily="18" charset="0"/>
                <a:ea typeface="TimesNewRomanPSMT"/>
                <a:cs typeface="TimesNewRomanPSMT"/>
              </a:rPr>
              <a:t>nyatefe </a:t>
            </a:r>
            <a:r>
              <a:rPr lang="en-NZ" sz="2000" kern="0" dirty="0">
                <a:effectLst/>
                <a:latin typeface="Garamond" panose="02020404030301010803" pitchFamily="18" charset="0"/>
                <a:ea typeface="TimesNewRomanPSMT"/>
                <a:cs typeface="TimesNewRomanPSMT"/>
              </a:rPr>
              <a:t>norms</a:t>
            </a:r>
            <a:endParaRPr lang="en-NZ" sz="2000" kern="100" dirty="0">
              <a:latin typeface="Calibri" panose="020F0502020204030204" pitchFamily="34" charset="0"/>
              <a:ea typeface="Malgun Gothic" panose="020B0503020000020004" pitchFamily="34" charset="-127"/>
              <a:cs typeface="Times New Roman" panose="02020603050405020304" pitchFamily="18" charset="0"/>
            </a:endParaRPr>
          </a:p>
          <a:p>
            <a:pPr lvl="1"/>
            <a:r>
              <a:rPr lang="en-NZ" sz="2000" kern="0" dirty="0">
                <a:effectLst/>
                <a:latin typeface="Garamond" panose="02020404030301010803" pitchFamily="18" charset="0"/>
                <a:ea typeface="TimesNewRomanPSMT"/>
                <a:cs typeface="TimesNewRomanPSMT"/>
              </a:rPr>
              <a:t>(T</a:t>
            </a:r>
            <a:r>
              <a:rPr lang="en-NZ" sz="2000" kern="0" baseline="-25000" dirty="0">
                <a:effectLst/>
                <a:latin typeface="Garamond" panose="02020404030301010803" pitchFamily="18" charset="0"/>
                <a:ea typeface="TimesNewRomanPSMT"/>
                <a:cs typeface="TimesNewRomanPSMT"/>
              </a:rPr>
              <a:t>3</a:t>
            </a:r>
            <a:r>
              <a:rPr lang="en-NZ" sz="2000" kern="0" dirty="0">
                <a:effectLst/>
                <a:latin typeface="Garamond" panose="02020404030301010803" pitchFamily="18" charset="0"/>
                <a:ea typeface="TimesNewRomanPSMT"/>
                <a:cs typeface="TimesNewRomanPSMT"/>
              </a:rPr>
              <a:t>) A </a:t>
            </a:r>
            <a:r>
              <a:rPr lang="en-NZ" sz="2000" i="1" kern="0" dirty="0">
                <a:effectLst/>
                <a:latin typeface="Garamond" panose="02020404030301010803" pitchFamily="18" charset="0"/>
                <a:ea typeface="TimesNewRomanPSMT"/>
                <a:cs typeface="TimesNewRomanPSMT"/>
              </a:rPr>
              <a:t>nyanono</a:t>
            </a:r>
            <a:r>
              <a:rPr lang="en-NZ" sz="2000" kern="0" dirty="0">
                <a:effectLst/>
                <a:latin typeface="Garamond" panose="02020404030301010803" pitchFamily="18" charset="0"/>
                <a:ea typeface="TimesNewRomanPSMT"/>
                <a:cs typeface="TimesNewRomanPSMT"/>
              </a:rPr>
              <a:t>-bearer has </a:t>
            </a:r>
            <a:r>
              <a:rPr lang="en-NZ" sz="2000" i="1" kern="0" dirty="0">
                <a:effectLst/>
                <a:latin typeface="Garamond" panose="02020404030301010803" pitchFamily="18" charset="0"/>
                <a:ea typeface="TimesNewRomanPSMT"/>
                <a:cs typeface="TimesNewRomanPSMT"/>
              </a:rPr>
              <a:t>nyanono</a:t>
            </a:r>
            <a:r>
              <a:rPr lang="en-NZ" sz="2000" kern="0" dirty="0">
                <a:effectLst/>
                <a:latin typeface="Garamond" panose="02020404030301010803" pitchFamily="18" charset="0"/>
                <a:ea typeface="TimesNewRomanPSMT"/>
                <a:cs typeface="TimesNewRomanPSMT"/>
              </a:rPr>
              <a:t> iff it satisfies the </a:t>
            </a:r>
            <a:r>
              <a:rPr lang="en-NZ" sz="2000" i="1" kern="0" dirty="0">
                <a:effectLst/>
                <a:latin typeface="Garamond" panose="02020404030301010803" pitchFamily="18" charset="0"/>
                <a:ea typeface="TimesNewRomanPSMT"/>
                <a:cs typeface="TimesNewRomanPSMT"/>
              </a:rPr>
              <a:t>nyanono</a:t>
            </a:r>
            <a:r>
              <a:rPr lang="en-NZ" sz="2000" kern="0" dirty="0">
                <a:effectLst/>
                <a:latin typeface="Garamond" panose="02020404030301010803" pitchFamily="18" charset="0"/>
                <a:ea typeface="TimesNewRomanPSMT"/>
                <a:cs typeface="TimesNewRomanPSMT"/>
              </a:rPr>
              <a:t> norms</a:t>
            </a:r>
            <a:endParaRPr lang="en-NZ" sz="2000" kern="100" dirty="0">
              <a:effectLst/>
              <a:latin typeface="Calibri" panose="020F0502020204030204" pitchFamily="34" charset="0"/>
              <a:ea typeface="Malgun Gothic" panose="020B0503020000020004" pitchFamily="34" charset="-127"/>
              <a:cs typeface="Times New Roman" panose="02020603050405020304" pitchFamily="18" charset="0"/>
            </a:endParaRPr>
          </a:p>
          <a:p>
            <a:endParaRPr lang="en-US" sz="2200" dirty="0">
              <a:latin typeface="Garamond" panose="02020404030301010803" pitchFamily="18" charset="0"/>
            </a:endParaRPr>
          </a:p>
        </p:txBody>
      </p:sp>
    </p:spTree>
    <p:extLst>
      <p:ext uri="{BB962C8B-B14F-4D97-AF65-F5344CB8AC3E}">
        <p14:creationId xmlns:p14="http://schemas.microsoft.com/office/powerpoint/2010/main" val="359401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 Tarskian option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Unlike cultural alethic pluralism, this Tarskian view doesn’t commit us to saying that the conditions for being true are indexed to culture</a:t>
            </a:r>
          </a:p>
          <a:p>
            <a:r>
              <a:rPr lang="en-US" sz="2200" dirty="0">
                <a:latin typeface="Garamond" panose="02020404030301010803" pitchFamily="18" charset="0"/>
              </a:rPr>
              <a:t>Whether this is ultimately an advantage or a cost is a question that I leave open</a:t>
            </a:r>
            <a:endParaRPr lang="en-NZ" sz="2200" dirty="0">
              <a:latin typeface="Garamond" panose="02020404030301010803" pitchFamily="18" charset="0"/>
            </a:endParaRPr>
          </a:p>
        </p:txBody>
      </p:sp>
    </p:spTree>
    <p:extLst>
      <p:ext uri="{BB962C8B-B14F-4D97-AF65-F5344CB8AC3E}">
        <p14:creationId xmlns:p14="http://schemas.microsoft.com/office/powerpoint/2010/main" val="40835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NZ" dirty="0">
                <a:latin typeface="Garamond" panose="02020404030301010803" pitchFamily="18" charset="0"/>
              </a:rPr>
              <a:t>Conclusions</a:t>
            </a:r>
          </a:p>
        </p:txBody>
      </p:sp>
      <p:sp>
        <p:nvSpPr>
          <p:cNvPr id="7" name="Content Placeholder 6"/>
          <p:cNvSpPr>
            <a:spLocks noGrp="1"/>
          </p:cNvSpPr>
          <p:nvPr>
            <p:ph idx="1"/>
          </p:nvPr>
        </p:nvSpPr>
        <p:spPr>
          <a:xfrm>
            <a:off x="446943" y="1460497"/>
            <a:ext cx="7886700" cy="5108254"/>
          </a:xfrm>
        </p:spPr>
        <p:txBody>
          <a:bodyPr>
            <a:normAutofit/>
          </a:bodyPr>
          <a:lstStyle/>
          <a:p>
            <a:pPr>
              <a:spcBef>
                <a:spcPts val="500"/>
              </a:spcBef>
            </a:pPr>
            <a:r>
              <a:rPr lang="en-NZ" sz="2200" dirty="0">
                <a:effectLst/>
                <a:latin typeface="Garamond" panose="02020404030301010803" pitchFamily="18" charset="0"/>
                <a:ea typeface="Malgun Gothic" panose="020B0503020000020004" pitchFamily="34" charset="-127"/>
                <a:cs typeface="Times New Roman" panose="02020603050405020304" pitchFamily="18" charset="0"/>
              </a:rPr>
              <a:t>Main conclusions:</a:t>
            </a:r>
          </a:p>
          <a:p>
            <a:pPr lvl="1"/>
            <a:r>
              <a:rPr lang="en-US" sz="2000" dirty="0">
                <a:latin typeface="Garamond" panose="02020404030301010803" pitchFamily="18" charset="0"/>
                <a:ea typeface="Malgun Gothic" panose="020B0503020000020004" pitchFamily="34" charset="-127"/>
                <a:cs typeface="Times New Roman" panose="02020603050405020304" pitchFamily="18" charset="0"/>
              </a:rPr>
              <a:t>T</a:t>
            </a:r>
            <a:r>
              <a:rPr lang="en-US" sz="2000" dirty="0">
                <a:effectLst/>
                <a:latin typeface="Garamond" panose="02020404030301010803" pitchFamily="18" charset="0"/>
                <a:ea typeface="Malgun Gothic" panose="020B0503020000020004" pitchFamily="34" charset="-127"/>
                <a:cs typeface="Times New Roman" panose="02020603050405020304" pitchFamily="18" charset="0"/>
              </a:rPr>
              <a:t>ruth is best described as a cultural, rather than a human, value</a:t>
            </a:r>
          </a:p>
          <a:p>
            <a:pPr lvl="1"/>
            <a:r>
              <a:rPr lang="en-US" sz="2000" dirty="0">
                <a:latin typeface="Garamond" panose="02020404030301010803" pitchFamily="18" charset="0"/>
                <a:ea typeface="Malgun Gothic" panose="020B0503020000020004" pitchFamily="34" charset="-127"/>
                <a:cs typeface="Times New Roman" panose="02020603050405020304" pitchFamily="18" charset="0"/>
              </a:rPr>
              <a:t>For this reason: it is likely that people in different cultures have developed different sets of ‘truth norms’</a:t>
            </a:r>
          </a:p>
          <a:p>
            <a:pPr lvl="1"/>
            <a:r>
              <a:rPr lang="en-US" sz="2000" dirty="0">
                <a:effectLst/>
                <a:latin typeface="Garamond" panose="02020404030301010803" pitchFamily="18" charset="0"/>
                <a:ea typeface="Malgun Gothic" panose="020B0503020000020004" pitchFamily="34" charset="-127"/>
                <a:cs typeface="Times New Roman" panose="02020603050405020304" pitchFamily="18" charset="0"/>
              </a:rPr>
              <a:t>In light of this: </a:t>
            </a:r>
            <a:r>
              <a:rPr lang="en-US" sz="2000" dirty="0">
                <a:latin typeface="Garamond" panose="02020404030301010803" pitchFamily="18" charset="0"/>
                <a:ea typeface="Malgun Gothic" panose="020B0503020000020004" pitchFamily="34" charset="-127"/>
                <a:cs typeface="Times New Roman" panose="02020603050405020304" pitchFamily="18" charset="0"/>
              </a:rPr>
              <a:t>Sher’s value-first strategy compels us to seriously consider both cultural alethic pluralism and a Tarskian account of truth which uses “different terms for different concepts” </a:t>
            </a:r>
            <a:endParaRPr lang="en-US" sz="2000" dirty="0">
              <a:latin typeface="Garamond" panose="02020404030301010803" pitchFamily="18" charset="0"/>
            </a:endParaRPr>
          </a:p>
        </p:txBody>
      </p:sp>
    </p:spTree>
    <p:extLst>
      <p:ext uri="{BB962C8B-B14F-4D97-AF65-F5344CB8AC3E}">
        <p14:creationId xmlns:p14="http://schemas.microsoft.com/office/powerpoint/2010/main" val="1352459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NZ" dirty="0">
                <a:latin typeface="Garamond" panose="02020404030301010803" pitchFamily="18" charset="0"/>
              </a:rPr>
              <a:t>Sher’s value-first strategy</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p:txBody>
          <a:bodyPr/>
          <a:lstStyle/>
          <a:p>
            <a:r>
              <a:rPr lang="en-US" sz="2200" dirty="0">
                <a:latin typeface="Garamond" panose="02020404030301010803" pitchFamily="18" charset="0"/>
              </a:rPr>
              <a:t>Sher offers an extended </a:t>
            </a:r>
            <a:r>
              <a:rPr lang="en-US" sz="2200" dirty="0" err="1">
                <a:latin typeface="Garamond" panose="02020404030301010803" pitchFamily="18" charset="0"/>
              </a:rPr>
              <a:t>defence</a:t>
            </a:r>
            <a:r>
              <a:rPr lang="en-US" sz="2200" dirty="0">
                <a:latin typeface="Garamond" panose="02020404030301010803" pitchFamily="18" charset="0"/>
              </a:rPr>
              <a:t> of the </a:t>
            </a:r>
            <a:r>
              <a:rPr lang="en-US" sz="2200" i="1" dirty="0">
                <a:latin typeface="Garamond" panose="02020404030301010803" pitchFamily="18" charset="0"/>
              </a:rPr>
              <a:t>value theory of truth</a:t>
            </a:r>
            <a:r>
              <a:rPr lang="en-US" sz="2200" dirty="0">
                <a:latin typeface="Garamond" panose="02020404030301010803" pitchFamily="18" charset="0"/>
              </a:rPr>
              <a:t>:</a:t>
            </a:r>
          </a:p>
          <a:p>
            <a:pPr lvl="1"/>
            <a:r>
              <a:rPr lang="en-US" sz="2000" dirty="0">
                <a:latin typeface="Garamond" panose="02020404030301010803" pitchFamily="18" charset="0"/>
              </a:rPr>
              <a:t>(VT</a:t>
            </a:r>
            <a:r>
              <a:rPr lang="en-US" sz="2000" baseline="-25000" dirty="0">
                <a:latin typeface="Garamond" panose="02020404030301010803" pitchFamily="18" charset="0"/>
              </a:rPr>
              <a:t>1</a:t>
            </a:r>
            <a:r>
              <a:rPr lang="en-US" sz="2000" dirty="0">
                <a:latin typeface="Garamond" panose="02020404030301010803" pitchFamily="18" charset="0"/>
              </a:rPr>
              <a:t>) Truth is an intrinsic human value</a:t>
            </a:r>
          </a:p>
          <a:p>
            <a:pPr lvl="1"/>
            <a:r>
              <a:rPr lang="en-US" sz="2000" dirty="0">
                <a:latin typeface="Garamond" panose="02020404030301010803" pitchFamily="18" charset="0"/>
              </a:rPr>
              <a:t>(VT</a:t>
            </a:r>
            <a:r>
              <a:rPr lang="en-US" sz="2000" baseline="-25000" dirty="0">
                <a:latin typeface="Garamond" panose="02020404030301010803" pitchFamily="18" charset="0"/>
              </a:rPr>
              <a:t>2</a:t>
            </a:r>
            <a:r>
              <a:rPr lang="en-US" sz="2000" dirty="0">
                <a:latin typeface="Garamond" panose="02020404030301010803" pitchFamily="18" charset="0"/>
              </a:rPr>
              <a:t>) Because truth is an intrinsic human value, humans have developed certain ‘truth norms’</a:t>
            </a:r>
          </a:p>
          <a:p>
            <a:pPr lvl="1"/>
            <a:r>
              <a:rPr lang="en-US" sz="2000" dirty="0">
                <a:latin typeface="Garamond" panose="02020404030301010803" pitchFamily="18" charset="0"/>
              </a:rPr>
              <a:t>(VT</a:t>
            </a:r>
            <a:r>
              <a:rPr lang="en-US" sz="2000" baseline="-25000" dirty="0">
                <a:latin typeface="Garamond" panose="02020404030301010803" pitchFamily="18" charset="0"/>
              </a:rPr>
              <a:t>3</a:t>
            </a:r>
            <a:r>
              <a:rPr lang="en-US" sz="2000" dirty="0">
                <a:latin typeface="Garamond" panose="02020404030301010803" pitchFamily="18" charset="0"/>
              </a:rPr>
              <a:t>) A truth-bearer is true iff it satisfies the truth norms</a:t>
            </a:r>
          </a:p>
          <a:p>
            <a:r>
              <a:rPr lang="en-US" sz="2200" dirty="0">
                <a:latin typeface="Garamond" panose="02020404030301010803" pitchFamily="18" charset="0"/>
              </a:rPr>
              <a:t>Underlying the value theory is a novel strategy for thinking about truth’s nature</a:t>
            </a:r>
          </a:p>
          <a:p>
            <a:r>
              <a:rPr lang="en-US" sz="2200" dirty="0">
                <a:latin typeface="Garamond" panose="02020404030301010803" pitchFamily="18" charset="0"/>
              </a:rPr>
              <a:t>According to this strategy: we should first observe that truth is an intrinsic human value and then develop an account of truth’s nature on the basis of this observation</a:t>
            </a:r>
          </a:p>
          <a:p>
            <a:pPr lvl="1"/>
            <a:r>
              <a:rPr lang="en-US" sz="2000" dirty="0">
                <a:latin typeface="Garamond" panose="02020404030301010803" pitchFamily="18" charset="0"/>
              </a:rPr>
              <a:t>Call this the </a:t>
            </a:r>
            <a:r>
              <a:rPr lang="en-US" sz="2000" i="1" dirty="0">
                <a:latin typeface="Garamond" panose="02020404030301010803" pitchFamily="18" charset="0"/>
              </a:rPr>
              <a:t>value-first strategy</a:t>
            </a:r>
            <a:endParaRPr lang="en-NZ" sz="2000" dirty="0">
              <a:latin typeface="Garamond" panose="02020404030301010803" pitchFamily="18" charset="0"/>
            </a:endParaRPr>
          </a:p>
        </p:txBody>
      </p:sp>
    </p:spTree>
    <p:extLst>
      <p:ext uri="{BB962C8B-B14F-4D97-AF65-F5344CB8AC3E}">
        <p14:creationId xmlns:p14="http://schemas.microsoft.com/office/powerpoint/2010/main" val="166302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endParaRPr lang="en-NZ" dirty="0">
              <a:latin typeface="Garamond" panose="02020404030301010803" pitchFamily="18" charset="0"/>
            </a:endParaRPr>
          </a:p>
        </p:txBody>
      </p:sp>
      <p:sp>
        <p:nvSpPr>
          <p:cNvPr id="7" name="Content Placeholder 6"/>
          <p:cNvSpPr>
            <a:spLocks noGrp="1"/>
          </p:cNvSpPr>
          <p:nvPr>
            <p:ph idx="1"/>
          </p:nvPr>
        </p:nvSpPr>
        <p:spPr>
          <a:xfrm>
            <a:off x="446943" y="1460497"/>
            <a:ext cx="7886700" cy="5108254"/>
          </a:xfrm>
        </p:spPr>
        <p:txBody>
          <a:bodyPr>
            <a:normAutofit/>
          </a:bodyPr>
          <a:lstStyle/>
          <a:p>
            <a:pPr marL="0" indent="0" algn="ctr">
              <a:spcAft>
                <a:spcPts val="800"/>
              </a:spcAft>
              <a:buNone/>
            </a:pPr>
            <a:r>
              <a:rPr lang="en-US" dirty="0">
                <a:latin typeface="Garamond" panose="02020404030301010803" pitchFamily="18" charset="0"/>
                <a:ea typeface="Malgun Gothic" panose="020B0503020000020004" pitchFamily="34" charset="-127"/>
                <a:cs typeface="Times New Roman" panose="02020603050405020304" pitchFamily="18" charset="0"/>
              </a:rPr>
              <a:t>Kia </a:t>
            </a:r>
            <a:r>
              <a:rPr lang="en-US" dirty="0" err="1">
                <a:latin typeface="Garamond" panose="02020404030301010803" pitchFamily="18" charset="0"/>
                <a:ea typeface="Malgun Gothic" panose="020B0503020000020004" pitchFamily="34" charset="-127"/>
                <a:cs typeface="Times New Roman" panose="02020603050405020304" pitchFamily="18" charset="0"/>
              </a:rPr>
              <a:t>ora</a:t>
            </a:r>
            <a:r>
              <a:rPr lang="en-US" dirty="0">
                <a:latin typeface="Garamond" panose="02020404030301010803" pitchFamily="18" charset="0"/>
                <a:ea typeface="Malgun Gothic" panose="020B0503020000020004" pitchFamily="34" charset="-127"/>
                <a:cs typeface="Times New Roman" panose="02020603050405020304" pitchFamily="18" charset="0"/>
              </a:rPr>
              <a:t>!</a:t>
            </a:r>
            <a:endParaRPr lang="en-NZ" dirty="0">
              <a:effectLst/>
              <a:latin typeface="Garamond" panose="02020404030301010803" pitchFamily="18"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3670218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NZ" dirty="0">
                <a:latin typeface="Garamond" panose="02020404030301010803" pitchFamily="18" charset="0"/>
              </a:rPr>
              <a:t>Sher’s value-first strategy</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p:txBody>
          <a:bodyPr>
            <a:normAutofit/>
          </a:bodyPr>
          <a:lstStyle/>
          <a:p>
            <a:r>
              <a:rPr lang="en-NZ" sz="2200" kern="0" dirty="0">
                <a:effectLst/>
                <a:latin typeface="Garamond" panose="02020404030301010803" pitchFamily="18" charset="0"/>
                <a:ea typeface="TimesNewRomanPSMT"/>
                <a:cs typeface="TimesNewRomanPSMT"/>
              </a:rPr>
              <a:t>My root concern with Sher’s implementation of the value-first strategy is that it fails to reflect </a:t>
            </a:r>
            <a:r>
              <a:rPr lang="en-NZ" sz="2200" i="1" kern="0" dirty="0">
                <a:effectLst/>
                <a:latin typeface="Garamond" panose="02020404030301010803" pitchFamily="18" charset="0"/>
                <a:ea typeface="TimesNewRomanPSMT"/>
                <a:cs typeface="TimesNewRomanPSMT"/>
              </a:rPr>
              <a:t>cultural variation </a:t>
            </a:r>
            <a:r>
              <a:rPr lang="en-NZ" sz="2200" kern="0" dirty="0">
                <a:effectLst/>
                <a:latin typeface="Garamond" panose="02020404030301010803" pitchFamily="18" charset="0"/>
                <a:ea typeface="TimesNewRomanPSMT"/>
                <a:cs typeface="TimesNewRomanPSMT"/>
              </a:rPr>
              <a:t>in attitudes towards truth</a:t>
            </a:r>
          </a:p>
          <a:p>
            <a:r>
              <a:rPr lang="en-US" sz="2200" dirty="0">
                <a:latin typeface="Garamond" panose="02020404030301010803" pitchFamily="18" charset="0"/>
              </a:rPr>
              <a:t>When we account for this variation, we come to see that:</a:t>
            </a:r>
          </a:p>
          <a:p>
            <a:pPr marL="857250" lvl="1" indent="-400050">
              <a:buFont typeface="+mj-lt"/>
              <a:buAutoNum type="romanLcPeriod"/>
            </a:pPr>
            <a:r>
              <a:rPr lang="en-US" sz="2000" dirty="0">
                <a:latin typeface="Garamond" panose="02020404030301010803" pitchFamily="18" charset="0"/>
              </a:rPr>
              <a:t>Truth is best described as a cultural, rather than a human, value;</a:t>
            </a:r>
          </a:p>
          <a:p>
            <a:pPr marL="857250" lvl="1" indent="-400050">
              <a:buFont typeface="+mj-lt"/>
              <a:buAutoNum type="romanLcPeriod"/>
            </a:pPr>
            <a:r>
              <a:rPr lang="en-US" sz="2000" dirty="0">
                <a:latin typeface="Garamond" panose="02020404030301010803" pitchFamily="18" charset="0"/>
              </a:rPr>
              <a:t>What Sher calls ‘truth norms’ likely vary across cultures; and thus</a:t>
            </a:r>
          </a:p>
          <a:p>
            <a:pPr marL="857250" lvl="1" indent="-400050">
              <a:buFont typeface="+mj-lt"/>
              <a:buAutoNum type="romanLcPeriod"/>
            </a:pPr>
            <a:r>
              <a:rPr lang="en-US" sz="2000" dirty="0">
                <a:latin typeface="Garamond" panose="02020404030301010803" pitchFamily="18" charset="0"/>
              </a:rPr>
              <a:t>The value-first strategy motivates some underexplored ideas about truth’s nature</a:t>
            </a:r>
            <a:endParaRPr lang="en-NZ" sz="2000" dirty="0">
              <a:latin typeface="Garamond" panose="02020404030301010803" pitchFamily="18" charset="0"/>
            </a:endParaRPr>
          </a:p>
        </p:txBody>
      </p:sp>
    </p:spTree>
    <p:extLst>
      <p:ext uri="{BB962C8B-B14F-4D97-AF65-F5344CB8AC3E}">
        <p14:creationId xmlns:p14="http://schemas.microsoft.com/office/powerpoint/2010/main" val="271549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p:txBody>
          <a:bodyPr>
            <a:normAutofit/>
          </a:bodyPr>
          <a:lstStyle/>
          <a:p>
            <a:r>
              <a:rPr lang="en-NZ" sz="2200" dirty="0">
                <a:latin typeface="Garamond" panose="02020404030301010803" pitchFamily="18" charset="0"/>
              </a:rPr>
              <a:t>Regarding </a:t>
            </a:r>
            <a:r>
              <a:rPr lang="en-US" sz="2200" dirty="0">
                <a:latin typeface="Garamond" panose="02020404030301010803" pitchFamily="18" charset="0"/>
              </a:rPr>
              <a:t>(VT</a:t>
            </a:r>
            <a:r>
              <a:rPr lang="en-US" sz="2200" baseline="-25000" dirty="0">
                <a:latin typeface="Garamond" panose="02020404030301010803" pitchFamily="18" charset="0"/>
              </a:rPr>
              <a:t>1</a:t>
            </a:r>
            <a:r>
              <a:rPr lang="en-US" sz="2200" dirty="0">
                <a:latin typeface="Garamond" panose="02020404030301010803" pitchFamily="18" charset="0"/>
              </a:rPr>
              <a:t>): we can set aside the issue of whether truth is an intrinsic or extrinsic value, focusing on whether truth is a </a:t>
            </a:r>
            <a:r>
              <a:rPr lang="en-US" sz="2200" i="1" dirty="0">
                <a:latin typeface="Garamond" panose="02020404030301010803" pitchFamily="18" charset="0"/>
              </a:rPr>
              <a:t>human</a:t>
            </a:r>
            <a:r>
              <a:rPr lang="en-US" sz="2200" dirty="0">
                <a:latin typeface="Garamond" panose="02020404030301010803" pitchFamily="18" charset="0"/>
              </a:rPr>
              <a:t> value</a:t>
            </a:r>
          </a:p>
          <a:p>
            <a:r>
              <a:rPr lang="en-US" sz="2200" dirty="0">
                <a:latin typeface="Garamond" panose="02020404030301010803" pitchFamily="18" charset="0"/>
              </a:rPr>
              <a:t>Sher’s proposal: </a:t>
            </a:r>
            <a:r>
              <a:rPr lang="en-NZ" sz="2200" kern="0" dirty="0">
                <a:effectLst/>
                <a:latin typeface="Garamond" panose="02020404030301010803" pitchFamily="18" charset="0"/>
                <a:ea typeface="TimesNewRomanPSMT"/>
                <a:cs typeface="TimesNewRomanPSMT"/>
              </a:rPr>
              <a:t>truth is a human value in the sense that valuing truth has been “enshrined by our civilization as indicative of our humanity” (2024, p. 8)</a:t>
            </a:r>
          </a:p>
          <a:p>
            <a:pPr lvl="1"/>
            <a:r>
              <a:rPr lang="en-US" sz="2000" dirty="0">
                <a:latin typeface="Garamond" panose="02020404030301010803" pitchFamily="18" charset="0"/>
              </a:rPr>
              <a:t>Sher’s construal of what valuing truth involves: “[w]hat is valuable is certain </a:t>
            </a:r>
            <a:r>
              <a:rPr lang="en-US" sz="2000" i="1" dirty="0">
                <a:latin typeface="Garamond" panose="02020404030301010803" pitchFamily="18" charset="0"/>
              </a:rPr>
              <a:t>truth-attitudes/behavior </a:t>
            </a:r>
            <a:r>
              <a:rPr lang="en-US" sz="2000" dirty="0">
                <a:latin typeface="Garamond" panose="02020404030301010803" pitchFamily="18" charset="0"/>
              </a:rPr>
              <a:t>by humans. It is valuable that </a:t>
            </a:r>
            <a:r>
              <a:rPr lang="en-US" sz="2000" i="1" dirty="0">
                <a:latin typeface="Garamond" panose="02020404030301010803" pitchFamily="18" charset="0"/>
              </a:rPr>
              <a:t>we be truthful</a:t>
            </a:r>
            <a:r>
              <a:rPr lang="en-US" sz="2000" dirty="0">
                <a:latin typeface="Garamond" panose="02020404030301010803" pitchFamily="18" charset="0"/>
              </a:rPr>
              <a:t>, that </a:t>
            </a:r>
            <a:r>
              <a:rPr lang="en-US" sz="2000" i="1" dirty="0">
                <a:latin typeface="Garamond" panose="02020404030301010803" pitchFamily="18" charset="0"/>
              </a:rPr>
              <a:t>we pursue truth in inquiry</a:t>
            </a:r>
            <a:r>
              <a:rPr lang="en-US" sz="2000" dirty="0">
                <a:latin typeface="Garamond" panose="02020404030301010803" pitchFamily="18" charset="0"/>
              </a:rPr>
              <a:t>, that </a:t>
            </a:r>
            <a:r>
              <a:rPr lang="en-US" sz="2000" i="1" dirty="0">
                <a:latin typeface="Garamond" panose="02020404030301010803" pitchFamily="18" charset="0"/>
              </a:rPr>
              <a:t>we regard truth as a value that is constitutive of our humanity</a:t>
            </a:r>
            <a:r>
              <a:rPr lang="en-US" sz="2000" dirty="0">
                <a:latin typeface="Garamond" panose="02020404030301010803" pitchFamily="18" charset="0"/>
              </a:rPr>
              <a:t>” (ibid.) </a:t>
            </a:r>
          </a:p>
          <a:p>
            <a:pPr lvl="1"/>
            <a:r>
              <a:rPr lang="en-US" sz="2000" dirty="0">
                <a:latin typeface="Garamond" panose="02020404030301010803" pitchFamily="18" charset="0"/>
              </a:rPr>
              <a:t>‘Our civilization’ is meant to include “all geographical regions where humans live and a very long swath of history, say, from ancient Mediterranean and Eastern cultures to the present day” (ibid.)</a:t>
            </a:r>
            <a:endParaRPr lang="en-NZ" sz="2000" dirty="0">
              <a:latin typeface="Garamond" panose="02020404030301010803" pitchFamily="18" charset="0"/>
            </a:endParaRPr>
          </a:p>
        </p:txBody>
      </p:sp>
    </p:spTree>
    <p:extLst>
      <p:ext uri="{BB962C8B-B14F-4D97-AF65-F5344CB8AC3E}">
        <p14:creationId xmlns:p14="http://schemas.microsoft.com/office/powerpoint/2010/main" val="337749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4168405"/>
          </a:xfrm>
        </p:spPr>
        <p:txBody>
          <a:bodyPr>
            <a:normAutofit/>
          </a:bodyPr>
          <a:lstStyle/>
          <a:p>
            <a:r>
              <a:rPr lang="en-NZ" sz="2200" dirty="0">
                <a:latin typeface="Garamond" panose="02020404030301010803" pitchFamily="18" charset="0"/>
              </a:rPr>
              <a:t>There are at least </a:t>
            </a:r>
            <a:r>
              <a:rPr lang="en-US" sz="2200" dirty="0">
                <a:latin typeface="Garamond" panose="02020404030301010803" pitchFamily="18" charset="0"/>
              </a:rPr>
              <a:t>two case studies that raise concerns for the proposal that truth is a human value </a:t>
            </a:r>
          </a:p>
          <a:p>
            <a:r>
              <a:rPr lang="en-US" sz="2200" i="1" dirty="0">
                <a:latin typeface="Garamond" panose="02020404030301010803" pitchFamily="18" charset="0"/>
              </a:rPr>
              <a:t>Case study #1: </a:t>
            </a:r>
            <a:r>
              <a:rPr lang="en-US" sz="2200" dirty="0">
                <a:latin typeface="Garamond" panose="02020404030301010803" pitchFamily="18" charset="0"/>
              </a:rPr>
              <a:t>the sixteenth-century Nahua people</a:t>
            </a:r>
          </a:p>
          <a:p>
            <a:pPr lvl="1"/>
            <a:r>
              <a:rPr lang="en-US" sz="2000" dirty="0">
                <a:latin typeface="Garamond" panose="02020404030301010803" pitchFamily="18" charset="0"/>
              </a:rPr>
              <a:t>James Maffie has discussed the Nahuatl word </a:t>
            </a:r>
            <a:r>
              <a:rPr lang="en-US" sz="2000" i="1" dirty="0">
                <a:latin typeface="Garamond" panose="02020404030301010803" pitchFamily="18" charset="0"/>
              </a:rPr>
              <a:t>neltiliztli</a:t>
            </a:r>
            <a:r>
              <a:rPr lang="en-US" sz="2000" dirty="0">
                <a:latin typeface="Garamond" panose="02020404030301010803" pitchFamily="18" charset="0"/>
              </a:rPr>
              <a:t>, which is standardly translated as ‘truth’</a:t>
            </a:r>
          </a:p>
          <a:p>
            <a:pPr lvl="1"/>
            <a:r>
              <a:rPr lang="en-US" sz="2000" dirty="0">
                <a:latin typeface="Garamond" panose="02020404030301010803" pitchFamily="18" charset="0"/>
              </a:rPr>
              <a:t>He offers several arguments against this standard translation, and proposes instead that </a:t>
            </a:r>
            <a:r>
              <a:rPr lang="en-US" sz="2000" i="1" dirty="0">
                <a:latin typeface="Garamond" panose="02020404030301010803" pitchFamily="18" charset="0"/>
              </a:rPr>
              <a:t>neltiliztli</a:t>
            </a:r>
            <a:r>
              <a:rPr lang="en-US" sz="2000" dirty="0">
                <a:latin typeface="Garamond" panose="02020404030301010803" pitchFamily="18" charset="0"/>
              </a:rPr>
              <a:t> should be translated as “well-rootedness-cum-</a:t>
            </a:r>
            <a:r>
              <a:rPr lang="en-US" sz="2000" i="1" dirty="0" err="1">
                <a:latin typeface="Garamond" panose="02020404030301010803" pitchFamily="18" charset="0"/>
              </a:rPr>
              <a:t>alethia</a:t>
            </a:r>
            <a:r>
              <a:rPr lang="en-US" sz="2000" dirty="0">
                <a:latin typeface="Garamond" panose="02020404030301010803" pitchFamily="18" charset="0"/>
              </a:rPr>
              <a:t>” (2002, p. 75) </a:t>
            </a:r>
            <a:endParaRPr lang="en-NZ" sz="2000" dirty="0">
              <a:latin typeface="Garamond" panose="02020404030301010803" pitchFamily="18" charset="0"/>
            </a:endParaRPr>
          </a:p>
        </p:txBody>
      </p:sp>
      <p:pic>
        <p:nvPicPr>
          <p:cNvPr id="1028" name="Picture 4">
            <a:extLst>
              <a:ext uri="{FF2B5EF4-FFF2-40B4-BE49-F238E27FC236}">
                <a16:creationId xmlns:a16="http://schemas.microsoft.com/office/drawing/2014/main" id="{5EFDAC9B-18A4-B70A-673F-8E4526B997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8671" y="4696692"/>
            <a:ext cx="3170975" cy="18783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0F0B7E1-A8ED-FD67-2893-94295D218AAC}"/>
              </a:ext>
            </a:extLst>
          </p:cNvPr>
          <p:cNvSpPr txBox="1"/>
          <p:nvPr/>
        </p:nvSpPr>
        <p:spPr>
          <a:xfrm>
            <a:off x="916065" y="6230547"/>
            <a:ext cx="4708270" cy="338554"/>
          </a:xfrm>
          <a:prstGeom prst="rect">
            <a:avLst/>
          </a:prstGeom>
          <a:noFill/>
        </p:spPr>
        <p:txBody>
          <a:bodyPr wrap="square" rtlCol="0">
            <a:spAutoFit/>
          </a:bodyPr>
          <a:lstStyle/>
          <a:p>
            <a:r>
              <a:rPr lang="en-US" sz="1600" i="1" dirty="0">
                <a:latin typeface="Garamond" panose="02020404030301010803" pitchFamily="18" charset="0"/>
              </a:rPr>
              <a:t>‘Nahuatl women, composers of songs’; Florentine Codex Book X</a:t>
            </a:r>
            <a:endParaRPr lang="en-NZ" sz="1600" i="1" dirty="0">
              <a:latin typeface="Garamond" panose="02020404030301010803" pitchFamily="18" charset="0"/>
            </a:endParaRPr>
          </a:p>
        </p:txBody>
      </p:sp>
    </p:spTree>
    <p:extLst>
      <p:ext uri="{BB962C8B-B14F-4D97-AF65-F5344CB8AC3E}">
        <p14:creationId xmlns:p14="http://schemas.microsoft.com/office/powerpoint/2010/main" val="162740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4168405"/>
          </a:xfrm>
        </p:spPr>
        <p:txBody>
          <a:bodyPr>
            <a:normAutofit/>
          </a:bodyPr>
          <a:lstStyle/>
          <a:p>
            <a:r>
              <a:rPr lang="en-US" sz="2200" dirty="0">
                <a:latin typeface="Garamond" panose="02020404030301010803" pitchFamily="18" charset="0"/>
              </a:rPr>
              <a:t>Maffie’s proposed translation of </a:t>
            </a:r>
            <a:r>
              <a:rPr lang="en-US" sz="2200" i="1" dirty="0">
                <a:latin typeface="Garamond" panose="02020404030301010803" pitchFamily="18" charset="0"/>
              </a:rPr>
              <a:t>neltiliztli</a:t>
            </a:r>
            <a:r>
              <a:rPr lang="en-US" sz="2200" dirty="0">
                <a:latin typeface="Garamond" panose="02020404030301010803" pitchFamily="18" charset="0"/>
              </a:rPr>
              <a:t> incorporates the Nahua concept of </a:t>
            </a:r>
            <a:r>
              <a:rPr lang="en-US" sz="2200" i="1" dirty="0" err="1">
                <a:latin typeface="Garamond" panose="02020404030301010803" pitchFamily="18" charset="0"/>
              </a:rPr>
              <a:t>teotl</a:t>
            </a:r>
            <a:endParaRPr lang="en-US" sz="2200" i="1" dirty="0">
              <a:latin typeface="Garamond" panose="02020404030301010803" pitchFamily="18" charset="0"/>
            </a:endParaRPr>
          </a:p>
          <a:p>
            <a:pPr lvl="1"/>
            <a:r>
              <a:rPr lang="en-US" sz="2000" i="1" dirty="0" err="1">
                <a:latin typeface="Garamond" panose="02020404030301010803" pitchFamily="18" charset="0"/>
              </a:rPr>
              <a:t>Teotl</a:t>
            </a:r>
            <a:r>
              <a:rPr lang="en-US" sz="2000" i="1" dirty="0">
                <a:latin typeface="Garamond" panose="02020404030301010803" pitchFamily="18" charset="0"/>
              </a:rPr>
              <a:t> </a:t>
            </a:r>
            <a:r>
              <a:rPr lang="en-US" sz="2000" dirty="0">
                <a:latin typeface="Garamond" panose="02020404030301010803" pitchFamily="18" charset="0"/>
              </a:rPr>
              <a:t>is meant to be a “single, vital, dynamic, vivifying, eternally self-generating and self-conceiving as well as self-regenerating and self-reconceiving sacred energy or force” (ibid.)</a:t>
            </a:r>
          </a:p>
          <a:p>
            <a:r>
              <a:rPr lang="en-US" sz="2200" dirty="0">
                <a:latin typeface="Garamond" panose="02020404030301010803" pitchFamily="18" charset="0"/>
              </a:rPr>
              <a:t>According to Maffie’s translation: for </a:t>
            </a:r>
            <a:r>
              <a:rPr lang="en-US" sz="2200" i="1" dirty="0">
                <a:latin typeface="Garamond" panose="02020404030301010803" pitchFamily="18" charset="0"/>
              </a:rPr>
              <a:t>neltiliztli</a:t>
            </a:r>
            <a:r>
              <a:rPr lang="en-US" sz="2200" dirty="0">
                <a:latin typeface="Garamond" panose="02020404030301010803" pitchFamily="18" charset="0"/>
              </a:rPr>
              <a:t> to apply to a cognition or utterance, the cognition/utterance must be “well rooted in </a:t>
            </a:r>
            <a:r>
              <a:rPr lang="en-US" sz="2200" i="1" dirty="0" err="1">
                <a:latin typeface="Garamond" panose="02020404030301010803" pitchFamily="18" charset="0"/>
              </a:rPr>
              <a:t>teotl</a:t>
            </a:r>
            <a:r>
              <a:rPr lang="en-US" sz="2200" dirty="0">
                <a:latin typeface="Garamond" panose="02020404030301010803" pitchFamily="18" charset="0"/>
              </a:rPr>
              <a:t> and…that through which </a:t>
            </a:r>
            <a:r>
              <a:rPr lang="en-US" sz="2200" i="1" dirty="0" err="1">
                <a:latin typeface="Garamond" panose="02020404030301010803" pitchFamily="18" charset="0"/>
              </a:rPr>
              <a:t>teotl</a:t>
            </a:r>
            <a:r>
              <a:rPr lang="en-US" sz="2200" i="1" dirty="0">
                <a:latin typeface="Garamond" panose="02020404030301010803" pitchFamily="18" charset="0"/>
              </a:rPr>
              <a:t> </a:t>
            </a:r>
            <a:r>
              <a:rPr lang="en-US" sz="2200" dirty="0">
                <a:latin typeface="Garamond" panose="02020404030301010803" pitchFamily="18" charset="0"/>
              </a:rPr>
              <a:t>discloses itself” (2002, p. 80) </a:t>
            </a:r>
            <a:endParaRPr lang="en-NZ" sz="2200" dirty="0">
              <a:latin typeface="Garamond" panose="02020404030301010803" pitchFamily="18" charset="0"/>
            </a:endParaRPr>
          </a:p>
        </p:txBody>
      </p:sp>
      <p:pic>
        <p:nvPicPr>
          <p:cNvPr id="3" name="Picture 4">
            <a:extLst>
              <a:ext uri="{FF2B5EF4-FFF2-40B4-BE49-F238E27FC236}">
                <a16:creationId xmlns:a16="http://schemas.microsoft.com/office/drawing/2014/main" id="{1E2F4B0A-FC15-3C1C-641C-BD4581BA8DB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8671" y="4696692"/>
            <a:ext cx="3170975" cy="1878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427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4168405"/>
          </a:xfrm>
        </p:spPr>
        <p:txBody>
          <a:bodyPr>
            <a:normAutofit/>
          </a:bodyPr>
          <a:lstStyle/>
          <a:p>
            <a:r>
              <a:rPr lang="en-US" sz="2200" dirty="0">
                <a:latin typeface="Garamond" panose="02020404030301010803" pitchFamily="18" charset="0"/>
              </a:rPr>
              <a:t>In short: Maffie argues that translating </a:t>
            </a:r>
            <a:r>
              <a:rPr lang="en-US" sz="2200" i="1" dirty="0">
                <a:latin typeface="Garamond" panose="02020404030301010803" pitchFamily="18" charset="0"/>
              </a:rPr>
              <a:t>neltiliztli</a:t>
            </a:r>
            <a:r>
              <a:rPr lang="en-US" sz="2200" dirty="0">
                <a:latin typeface="Garamond" panose="02020404030301010803" pitchFamily="18" charset="0"/>
              </a:rPr>
              <a:t> as ‘truth’ seriously misrepresents the meaning of </a:t>
            </a:r>
            <a:r>
              <a:rPr lang="en-US" sz="2200" i="1" dirty="0">
                <a:latin typeface="Garamond" panose="02020404030301010803" pitchFamily="18" charset="0"/>
              </a:rPr>
              <a:t>neltiliztli</a:t>
            </a:r>
          </a:p>
          <a:p>
            <a:pPr lvl="1"/>
            <a:r>
              <a:rPr lang="en-US" sz="2000" dirty="0">
                <a:latin typeface="Garamond" panose="02020404030301010803" pitchFamily="18" charset="0"/>
              </a:rPr>
              <a:t>He also holds that there is no other Nahuatl word which should be translated into English as ‘truth’</a:t>
            </a:r>
          </a:p>
          <a:p>
            <a:r>
              <a:rPr lang="en-US" sz="2200" dirty="0">
                <a:latin typeface="Garamond" panose="02020404030301010803" pitchFamily="18" charset="0"/>
              </a:rPr>
              <a:t>For these reasons: Maffie concludes that we should take the Nahua to have lacked a concept of truth</a:t>
            </a:r>
          </a:p>
          <a:p>
            <a:r>
              <a:rPr lang="en-US" sz="2200" dirty="0">
                <a:latin typeface="Garamond" panose="02020404030301010803" pitchFamily="18" charset="0"/>
              </a:rPr>
              <a:t>(For an alternative analysis of </a:t>
            </a:r>
            <a:r>
              <a:rPr lang="en-US" sz="2200" i="1" dirty="0">
                <a:latin typeface="Garamond" panose="02020404030301010803" pitchFamily="18" charset="0"/>
              </a:rPr>
              <a:t>neltiliztli</a:t>
            </a:r>
            <a:r>
              <a:rPr lang="en-US" sz="2200" dirty="0">
                <a:latin typeface="Garamond" panose="02020404030301010803" pitchFamily="18" charset="0"/>
              </a:rPr>
              <a:t>, see McLeod (2023, pp. 60-73))</a:t>
            </a:r>
            <a:endParaRPr lang="en-US" sz="2200" i="1" dirty="0">
              <a:latin typeface="Garamond" panose="02020404030301010803" pitchFamily="18" charset="0"/>
            </a:endParaRPr>
          </a:p>
        </p:txBody>
      </p:sp>
      <p:pic>
        <p:nvPicPr>
          <p:cNvPr id="3" name="Picture 4">
            <a:extLst>
              <a:ext uri="{FF2B5EF4-FFF2-40B4-BE49-F238E27FC236}">
                <a16:creationId xmlns:a16="http://schemas.microsoft.com/office/drawing/2014/main" id="{C166A2C9-F6CF-E4C2-63E0-804485EF009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8671" y="4696692"/>
            <a:ext cx="3170975" cy="1878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6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978399"/>
          </a:xfrm>
        </p:spPr>
        <p:txBody>
          <a:bodyPr>
            <a:normAutofit/>
          </a:bodyPr>
          <a:lstStyle/>
          <a:p>
            <a:r>
              <a:rPr lang="en-NZ" sz="2200" i="1" dirty="0">
                <a:latin typeface="Garamond" panose="02020404030301010803" pitchFamily="18" charset="0"/>
              </a:rPr>
              <a:t>Case study #2: </a:t>
            </a:r>
            <a:r>
              <a:rPr lang="en-NZ" sz="2200" dirty="0">
                <a:latin typeface="Garamond" panose="02020404030301010803" pitchFamily="18" charset="0"/>
              </a:rPr>
              <a:t>The Ewe people of West Africa</a:t>
            </a:r>
          </a:p>
          <a:p>
            <a:pPr lvl="1"/>
            <a:r>
              <a:rPr lang="en-US" sz="2000" dirty="0">
                <a:latin typeface="Garamond" panose="02020404030301010803" pitchFamily="18" charset="0"/>
              </a:rPr>
              <a:t>N.K. Dzobo (1992) identifies four concepts that are in use by present-day Ewe and can be reasonably described as ‘truth concepts’</a:t>
            </a:r>
            <a:endParaRPr lang="en-NZ" sz="2000" dirty="0">
              <a:latin typeface="Garamond" panose="02020404030301010803" pitchFamily="18" charset="0"/>
            </a:endParaRPr>
          </a:p>
        </p:txBody>
      </p:sp>
      <p:pic>
        <p:nvPicPr>
          <p:cNvPr id="2050" name="Picture 2" descr="Dzodze Drummers, image by Brian Jeffery">
            <a:extLst>
              <a:ext uri="{FF2B5EF4-FFF2-40B4-BE49-F238E27FC236}">
                <a16:creationId xmlns:a16="http://schemas.microsoft.com/office/drawing/2014/main" id="{2428B9E9-35C5-B13D-457F-4AE85106322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9222" y="4420013"/>
            <a:ext cx="2909455" cy="218209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8BDA5E-3608-0068-E1EA-61978C287CBC}"/>
              </a:ext>
            </a:extLst>
          </p:cNvPr>
          <p:cNvSpPr txBox="1"/>
          <p:nvPr/>
        </p:nvSpPr>
        <p:spPr>
          <a:xfrm>
            <a:off x="2706671" y="6257613"/>
            <a:ext cx="3106300" cy="338554"/>
          </a:xfrm>
          <a:prstGeom prst="rect">
            <a:avLst/>
          </a:prstGeom>
          <a:noFill/>
        </p:spPr>
        <p:txBody>
          <a:bodyPr wrap="none" rtlCol="0">
            <a:spAutoFit/>
          </a:bodyPr>
          <a:lstStyle/>
          <a:p>
            <a:r>
              <a:rPr lang="en-US" sz="1600" i="1" dirty="0" err="1">
                <a:latin typeface="Garamond" panose="02020404030301010803" pitchFamily="18" charset="0"/>
              </a:rPr>
              <a:t>Dzodze</a:t>
            </a:r>
            <a:r>
              <a:rPr lang="en-US" sz="1600" i="1" dirty="0">
                <a:latin typeface="Garamond" panose="02020404030301010803" pitchFamily="18" charset="0"/>
              </a:rPr>
              <a:t> Drummers, image by Brian Jeffery</a:t>
            </a:r>
            <a:endParaRPr lang="en-NZ" sz="1600" i="1" dirty="0">
              <a:latin typeface="Garamond" panose="02020404030301010803" pitchFamily="18" charset="0"/>
            </a:endParaRPr>
          </a:p>
        </p:txBody>
      </p:sp>
    </p:spTree>
    <p:extLst>
      <p:ext uri="{BB962C8B-B14F-4D97-AF65-F5344CB8AC3E}">
        <p14:creationId xmlns:p14="http://schemas.microsoft.com/office/powerpoint/2010/main" val="2797827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6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5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E2D7F6FAC7C848BE62386792F9F5F8" ma:contentTypeVersion="3" ma:contentTypeDescription="Create a new document." ma:contentTypeScope="" ma:versionID="8e06544fe9f127f8e1e00242d3aac8ef">
  <xsd:schema xmlns:xsd="http://www.w3.org/2001/XMLSchema" xmlns:xs="http://www.w3.org/2001/XMLSchema" xmlns:p="http://schemas.microsoft.com/office/2006/metadata/properties" xmlns:ns2="809b38c4-3c90-46d6-b553-fe9761df79fc" xmlns:ns3="http://schemas.microsoft.com/sharepoint/v4" targetNamespace="http://schemas.microsoft.com/office/2006/metadata/properties" ma:root="true" ma:fieldsID="4be8fcec4925271d6b76c48c0c49cb70" ns2:_="" ns3:_="">
    <xsd:import namespace="809b38c4-3c90-46d6-b553-fe9761df79fc"/>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9b38c4-3c90-46d6-b553-fe9761df79fc"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3"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 xmlns="809b38c4-3c90-46d6-b553-fe9761df79fc">DHF2UKP354UR-178051702-192857</_dlc_DocId>
    <_dlc_DocIdUrl xmlns="809b38c4-3c90-46d6-b553-fe9761df79fc">
      <Url>https://docshare.its.waikato.ac.nz/sites/Store/_layouts/15/DocIdRedir.aspx?ID=DHF2UKP354UR-178051702-192857</Url>
      <Description>DHF2UKP354UR-178051702-192857</Description>
    </_dlc_DocIdUrl>
    <IconOverlay xmlns="http://schemas.microsoft.com/sharepoint/v4" xsi:nil="true"/>
  </documentManagement>
</p:properties>
</file>

<file path=customXml/itemProps1.xml><?xml version="1.0" encoding="utf-8"?>
<ds:datastoreItem xmlns:ds="http://schemas.openxmlformats.org/officeDocument/2006/customXml" ds:itemID="{24865EEC-1889-46DD-8044-EB0D9B6CD0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9b38c4-3c90-46d6-b553-fe9761df79fc"/>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E12AF18-3EE5-43EB-B4D7-7FC1CAA3CC40}">
  <ds:schemaRefs>
    <ds:schemaRef ds:uri="http://schemas.microsoft.com/sharepoint/v3/contenttype/forms"/>
  </ds:schemaRefs>
</ds:datastoreItem>
</file>

<file path=customXml/itemProps3.xml><?xml version="1.0" encoding="utf-8"?>
<ds:datastoreItem xmlns:ds="http://schemas.openxmlformats.org/officeDocument/2006/customXml" ds:itemID="{8858A728-2EA8-4458-890E-0E633C0B86B0}">
  <ds:schemaRefs>
    <ds:schemaRef ds:uri="http://schemas.microsoft.com/sharepoint/events"/>
  </ds:schemaRefs>
</ds:datastoreItem>
</file>

<file path=customXml/itemProps4.xml><?xml version="1.0" encoding="utf-8"?>
<ds:datastoreItem xmlns:ds="http://schemas.openxmlformats.org/officeDocument/2006/customXml" ds:itemID="{6518C729-8118-45BF-AD52-D62506EDEC21}">
  <ds:schemaRefs>
    <ds:schemaRef ds:uri="809b38c4-3c90-46d6-b553-fe9761df79fc"/>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2613</TotalTime>
  <Words>2768</Words>
  <Application>Microsoft Office PowerPoint</Application>
  <PresentationFormat>On-screen Show (4:3)</PresentationFormat>
  <Paragraphs>151</Paragraphs>
  <Slides>30</Slides>
  <Notes>0</Notes>
  <HiddenSlides>0</HiddenSlides>
  <MMClips>0</MMClips>
  <ScaleCrop>false</ScaleCrop>
  <HeadingPairs>
    <vt:vector size="6" baseType="variant">
      <vt:variant>
        <vt:lpstr>Fonts Used</vt:lpstr>
      </vt:variant>
      <vt:variant>
        <vt:i4>3</vt:i4>
      </vt:variant>
      <vt:variant>
        <vt:lpstr>Theme</vt:lpstr>
      </vt:variant>
      <vt:variant>
        <vt:i4>12</vt:i4>
      </vt:variant>
      <vt:variant>
        <vt:lpstr>Slide Titles</vt:lpstr>
      </vt:variant>
      <vt:variant>
        <vt:i4>30</vt:i4>
      </vt:variant>
    </vt:vector>
  </HeadingPairs>
  <TitlesOfParts>
    <vt:vector size="45" baseType="lpstr">
      <vt:lpstr>Arial</vt:lpstr>
      <vt:lpstr>Calibri</vt:lpstr>
      <vt:lpstr>Garamond</vt:lpstr>
      <vt:lpstr>1_Custom Design</vt:lpstr>
      <vt:lpstr>2_Custom Design</vt:lpstr>
      <vt:lpstr>3_Custom Design</vt:lpstr>
      <vt:lpstr>4_Custom Design</vt:lpstr>
      <vt:lpstr>5_Custom Design</vt:lpstr>
      <vt:lpstr>6_Custom Design</vt:lpstr>
      <vt:lpstr>7_Custom Design</vt:lpstr>
      <vt:lpstr>8_Custom Design</vt:lpstr>
      <vt:lpstr>9_Custom Design</vt:lpstr>
      <vt:lpstr>6_Office Theme</vt:lpstr>
      <vt:lpstr>5_Office Theme</vt:lpstr>
      <vt:lpstr>4_Office Theme</vt:lpstr>
      <vt:lpstr>Truth as a cultural value</vt:lpstr>
      <vt:lpstr>Plan for the talk</vt:lpstr>
      <vt:lpstr>Sher’s value-first strategy </vt:lpstr>
      <vt:lpstr>Sher’s value-first strategy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Culture and truth norms </vt:lpstr>
      <vt:lpstr>Culture and truth norms </vt:lpstr>
      <vt:lpstr>Culture and truth’s nature </vt:lpstr>
      <vt:lpstr>Cultural alethic pluralism </vt:lpstr>
      <vt:lpstr>Cultural alethic pluralism </vt:lpstr>
      <vt:lpstr>Cultural alethic pluralism </vt:lpstr>
      <vt:lpstr>Cultural alethic pluralism </vt:lpstr>
      <vt:lpstr>Cultural alethic pluralism </vt:lpstr>
      <vt:lpstr>Cultural alethic pluralism </vt:lpstr>
      <vt:lpstr>Cultural alethic pluralism </vt:lpstr>
      <vt:lpstr>A Tarskian option </vt:lpstr>
      <vt:lpstr>A Tarskian option </vt:lpstr>
      <vt:lpstr>A Tarskian option </vt:lpstr>
      <vt:lpstr>A Tarskian option </vt:lpstr>
      <vt:lpstr>Conclusions</vt:lpstr>
      <vt:lpstr>PowerPoint Presentation</vt:lpstr>
    </vt:vector>
  </TitlesOfParts>
  <Company>University of Waikato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Libby Cameron</dc:creator>
  <cp:lastModifiedBy>Jeremy Wyatt</cp:lastModifiedBy>
  <cp:revision>268</cp:revision>
  <cp:lastPrinted>2015-03-09T04:14:49Z</cp:lastPrinted>
  <dcterms:created xsi:type="dcterms:W3CDTF">2015-03-09T02:40:29Z</dcterms:created>
  <dcterms:modified xsi:type="dcterms:W3CDTF">2024-10-14T07:51:52Z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0x0101005AE2D7F6FAC7C848BE62386792F9F5F8</vt:lpwstr>
  </property>
  <property fmtid="{D5CDD505-2E9C-101B-9397-08002B2CF9AE}" pid="3" name="_dlc_DocIdItemGuid">
    <vt:lpwstr>dc7e2056-2e27-4a86-8cef-e202ab538c32</vt:lpwstr>
  </property>
</Properties>
</file>