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1"/>
  </p:notesMasterIdLst>
  <p:sldIdLst>
    <p:sldId id="256" r:id="rId2"/>
    <p:sldId id="257" r:id="rId3"/>
    <p:sldId id="258" r:id="rId4"/>
    <p:sldId id="259" r:id="rId5"/>
    <p:sldId id="260" r:id="rId6"/>
    <p:sldId id="261" r:id="rId7"/>
    <p:sldId id="264" r:id="rId8"/>
    <p:sldId id="262"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18288000" cy="10287000"/>
  <p:notesSz cx="6858000" cy="9144000"/>
  <p:embeddedFontLst>
    <p:embeddedFont>
      <p:font typeface="Canva Sans" panose="020B0604020202020204" charset="0"/>
      <p:regular r:id="rId32"/>
    </p:embeddedFont>
    <p:embeddedFont>
      <p:font typeface="Canva Sans Bold" panose="020B0604020202020204" charset="0"/>
      <p:regular r:id="rId33"/>
      <p:bold r:id="rId34"/>
    </p:embeddedFont>
    <p:embeddedFont>
      <p:font typeface="Canva Sans Bold Italics" panose="020B0604020202020204" charset="0"/>
      <p:regular r:id="rId35"/>
    </p:embeddedFont>
    <p:embeddedFont>
      <p:font typeface="Canva Sans Italics" panose="020B0604020202020204" charset="0"/>
      <p:regular r:id="rId3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39" d="100"/>
          <a:sy n="39" d="100"/>
        </p:scale>
        <p:origin x="940"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3.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lik, Sara (Student)" userId="466c5aa3-0bda-4de3-8508-b4c2dc2abe89" providerId="ADAL" clId="{2002F6A3-4D7A-4015-A66F-B3CE8B82F37B}"/>
    <pc:docChg chg="undo custSel modSld">
      <pc:chgData name="Malik, Sara (Student)" userId="466c5aa3-0bda-4de3-8508-b4c2dc2abe89" providerId="ADAL" clId="{2002F6A3-4D7A-4015-A66F-B3CE8B82F37B}" dt="2025-05-28T23:32:51.944" v="307" actId="1076"/>
      <pc:docMkLst>
        <pc:docMk/>
      </pc:docMkLst>
      <pc:sldChg chg="modTransition modAnim">
        <pc:chgData name="Malik, Sara (Student)" userId="466c5aa3-0bda-4de3-8508-b4c2dc2abe89" providerId="ADAL" clId="{2002F6A3-4D7A-4015-A66F-B3CE8B82F37B}" dt="2025-05-27T23:32:07.179" v="27"/>
        <pc:sldMkLst>
          <pc:docMk/>
          <pc:sldMk cId="0" sldId="259"/>
        </pc:sldMkLst>
      </pc:sldChg>
      <pc:sldChg chg="modTransition">
        <pc:chgData name="Malik, Sara (Student)" userId="466c5aa3-0bda-4de3-8508-b4c2dc2abe89" providerId="ADAL" clId="{2002F6A3-4D7A-4015-A66F-B3CE8B82F37B}" dt="2025-05-27T23:28:31.813" v="10"/>
        <pc:sldMkLst>
          <pc:docMk/>
          <pc:sldMk cId="0" sldId="260"/>
        </pc:sldMkLst>
      </pc:sldChg>
      <pc:sldChg chg="modTransition">
        <pc:chgData name="Malik, Sara (Student)" userId="466c5aa3-0bda-4de3-8508-b4c2dc2abe89" providerId="ADAL" clId="{2002F6A3-4D7A-4015-A66F-B3CE8B82F37B}" dt="2025-05-27T23:28:38.983" v="11"/>
        <pc:sldMkLst>
          <pc:docMk/>
          <pc:sldMk cId="0" sldId="261"/>
        </pc:sldMkLst>
      </pc:sldChg>
      <pc:sldChg chg="modAnim">
        <pc:chgData name="Malik, Sara (Student)" userId="466c5aa3-0bda-4de3-8508-b4c2dc2abe89" providerId="ADAL" clId="{2002F6A3-4D7A-4015-A66F-B3CE8B82F37B}" dt="2025-05-27T23:40:57.469" v="131"/>
        <pc:sldMkLst>
          <pc:docMk/>
          <pc:sldMk cId="0" sldId="262"/>
        </pc:sldMkLst>
      </pc:sldChg>
      <pc:sldChg chg="delSp modSp mod modAnim">
        <pc:chgData name="Malik, Sara (Student)" userId="466c5aa3-0bda-4de3-8508-b4c2dc2abe89" providerId="ADAL" clId="{2002F6A3-4D7A-4015-A66F-B3CE8B82F37B}" dt="2025-05-27T23:40:43.883" v="129" actId="1076"/>
        <pc:sldMkLst>
          <pc:docMk/>
          <pc:sldMk cId="0" sldId="263"/>
        </pc:sldMkLst>
      </pc:sldChg>
      <pc:sldChg chg="delSp modSp mod modAnim">
        <pc:chgData name="Malik, Sara (Student)" userId="466c5aa3-0bda-4de3-8508-b4c2dc2abe89" providerId="ADAL" clId="{2002F6A3-4D7A-4015-A66F-B3CE8B82F37B}" dt="2025-05-27T23:39:44.573" v="118" actId="21"/>
        <pc:sldMkLst>
          <pc:docMk/>
          <pc:sldMk cId="0" sldId="264"/>
        </pc:sldMkLst>
      </pc:sldChg>
      <pc:sldChg chg="modAnim">
        <pc:chgData name="Malik, Sara (Student)" userId="466c5aa3-0bda-4de3-8508-b4c2dc2abe89" providerId="ADAL" clId="{2002F6A3-4D7A-4015-A66F-B3CE8B82F37B}" dt="2025-05-27T23:39:28.670" v="115"/>
        <pc:sldMkLst>
          <pc:docMk/>
          <pc:sldMk cId="0" sldId="265"/>
        </pc:sldMkLst>
      </pc:sldChg>
      <pc:sldChg chg="modAnim">
        <pc:chgData name="Malik, Sara (Student)" userId="466c5aa3-0bda-4de3-8508-b4c2dc2abe89" providerId="ADAL" clId="{2002F6A3-4D7A-4015-A66F-B3CE8B82F37B}" dt="2025-05-27T23:39:16.805" v="112"/>
        <pc:sldMkLst>
          <pc:docMk/>
          <pc:sldMk cId="0" sldId="266"/>
        </pc:sldMkLst>
      </pc:sldChg>
      <pc:sldChg chg="modSp mod">
        <pc:chgData name="Malik, Sara (Student)" userId="466c5aa3-0bda-4de3-8508-b4c2dc2abe89" providerId="ADAL" clId="{2002F6A3-4D7A-4015-A66F-B3CE8B82F37B}" dt="2025-05-28T23:26:56.592" v="149" actId="20577"/>
        <pc:sldMkLst>
          <pc:docMk/>
          <pc:sldMk cId="0" sldId="267"/>
        </pc:sldMkLst>
      </pc:sldChg>
      <pc:sldChg chg="modSp mod modAnim">
        <pc:chgData name="Malik, Sara (Student)" userId="466c5aa3-0bda-4de3-8508-b4c2dc2abe89" providerId="ADAL" clId="{2002F6A3-4D7A-4015-A66F-B3CE8B82F37B}" dt="2025-05-27T23:38:55.489" v="106" actId="14100"/>
        <pc:sldMkLst>
          <pc:docMk/>
          <pc:sldMk cId="0" sldId="268"/>
        </pc:sldMkLst>
      </pc:sldChg>
      <pc:sldChg chg="modAnim">
        <pc:chgData name="Malik, Sara (Student)" userId="466c5aa3-0bda-4de3-8508-b4c2dc2abe89" providerId="ADAL" clId="{2002F6A3-4D7A-4015-A66F-B3CE8B82F37B}" dt="2025-05-27T23:32:42.236" v="29"/>
        <pc:sldMkLst>
          <pc:docMk/>
          <pc:sldMk cId="0" sldId="269"/>
        </pc:sldMkLst>
      </pc:sldChg>
      <pc:sldChg chg="modSp modAnim">
        <pc:chgData name="Malik, Sara (Student)" userId="466c5aa3-0bda-4de3-8508-b4c2dc2abe89" providerId="ADAL" clId="{2002F6A3-4D7A-4015-A66F-B3CE8B82F37B}" dt="2025-05-28T23:27:54.324" v="152" actId="113"/>
        <pc:sldMkLst>
          <pc:docMk/>
          <pc:sldMk cId="0" sldId="270"/>
        </pc:sldMkLst>
      </pc:sldChg>
      <pc:sldChg chg="modSp modAnim">
        <pc:chgData name="Malik, Sara (Student)" userId="466c5aa3-0bda-4de3-8508-b4c2dc2abe89" providerId="ADAL" clId="{2002F6A3-4D7A-4015-A66F-B3CE8B82F37B}" dt="2025-05-28T23:28:01.827" v="153" actId="114"/>
        <pc:sldMkLst>
          <pc:docMk/>
          <pc:sldMk cId="0" sldId="271"/>
        </pc:sldMkLst>
      </pc:sldChg>
      <pc:sldChg chg="modAnim">
        <pc:chgData name="Malik, Sara (Student)" userId="466c5aa3-0bda-4de3-8508-b4c2dc2abe89" providerId="ADAL" clId="{2002F6A3-4D7A-4015-A66F-B3CE8B82F37B}" dt="2025-05-27T23:33:13.188" v="31"/>
        <pc:sldMkLst>
          <pc:docMk/>
          <pc:sldMk cId="0" sldId="272"/>
        </pc:sldMkLst>
      </pc:sldChg>
      <pc:sldChg chg="modSp mod modAnim">
        <pc:chgData name="Malik, Sara (Student)" userId="466c5aa3-0bda-4de3-8508-b4c2dc2abe89" providerId="ADAL" clId="{2002F6A3-4D7A-4015-A66F-B3CE8B82F37B}" dt="2025-05-27T23:34:07.940" v="41"/>
        <pc:sldMkLst>
          <pc:docMk/>
          <pc:sldMk cId="0" sldId="274"/>
        </pc:sldMkLst>
      </pc:sldChg>
      <pc:sldChg chg="modSp mod modAnim">
        <pc:chgData name="Malik, Sara (Student)" userId="466c5aa3-0bda-4de3-8508-b4c2dc2abe89" providerId="ADAL" clId="{2002F6A3-4D7A-4015-A66F-B3CE8B82F37B}" dt="2025-05-27T23:35:03.266" v="51"/>
        <pc:sldMkLst>
          <pc:docMk/>
          <pc:sldMk cId="0" sldId="275"/>
        </pc:sldMkLst>
      </pc:sldChg>
      <pc:sldChg chg="modSp mod modAnim">
        <pc:chgData name="Malik, Sara (Student)" userId="466c5aa3-0bda-4de3-8508-b4c2dc2abe89" providerId="ADAL" clId="{2002F6A3-4D7A-4015-A66F-B3CE8B82F37B}" dt="2025-05-27T23:35:52.882" v="62"/>
        <pc:sldMkLst>
          <pc:docMk/>
          <pc:sldMk cId="0" sldId="276"/>
        </pc:sldMkLst>
      </pc:sldChg>
      <pc:sldChg chg="modSp mod modAnim">
        <pc:chgData name="Malik, Sara (Student)" userId="466c5aa3-0bda-4de3-8508-b4c2dc2abe89" providerId="ADAL" clId="{2002F6A3-4D7A-4015-A66F-B3CE8B82F37B}" dt="2025-05-27T23:35:58.784" v="64"/>
        <pc:sldMkLst>
          <pc:docMk/>
          <pc:sldMk cId="0" sldId="277"/>
        </pc:sldMkLst>
      </pc:sldChg>
      <pc:sldChg chg="delSp modSp mod modAnim">
        <pc:chgData name="Malik, Sara (Student)" userId="466c5aa3-0bda-4de3-8508-b4c2dc2abe89" providerId="ADAL" clId="{2002F6A3-4D7A-4015-A66F-B3CE8B82F37B}" dt="2025-05-28T00:19:28.677" v="136" actId="1076"/>
        <pc:sldMkLst>
          <pc:docMk/>
          <pc:sldMk cId="0" sldId="278"/>
        </pc:sldMkLst>
      </pc:sldChg>
      <pc:sldChg chg="delSp modSp mod modAnim">
        <pc:chgData name="Malik, Sara (Student)" userId="466c5aa3-0bda-4de3-8508-b4c2dc2abe89" providerId="ADAL" clId="{2002F6A3-4D7A-4015-A66F-B3CE8B82F37B}" dt="2025-05-28T00:26:11.363" v="148" actId="20577"/>
        <pc:sldMkLst>
          <pc:docMk/>
          <pc:sldMk cId="0" sldId="281"/>
        </pc:sldMkLst>
      </pc:sldChg>
      <pc:sldChg chg="modSp mod">
        <pc:chgData name="Malik, Sara (Student)" userId="466c5aa3-0bda-4de3-8508-b4c2dc2abe89" providerId="ADAL" clId="{2002F6A3-4D7A-4015-A66F-B3CE8B82F37B}" dt="2025-05-28T23:32:51.944" v="307" actId="1076"/>
        <pc:sldMkLst>
          <pc:docMk/>
          <pc:sldMk cId="0" sldId="282"/>
        </pc:sldMkLst>
      </pc:sldChg>
      <pc:sldChg chg="modAnim">
        <pc:chgData name="Malik, Sara (Student)" userId="466c5aa3-0bda-4de3-8508-b4c2dc2abe89" providerId="ADAL" clId="{2002F6A3-4D7A-4015-A66F-B3CE8B82F37B}" dt="2025-05-28T00:25:38.468" v="141"/>
        <pc:sldMkLst>
          <pc:docMk/>
          <pc:sldMk cId="0" sldId="283"/>
        </pc:sldMkLst>
      </pc:sldChg>
    </pc:docChg>
  </pc:docChgLst>
  <pc:docChgLst>
    <pc:chgData name="Malik, Sara (Student)" userId="466c5aa3-0bda-4de3-8508-b4c2dc2abe89" providerId="ADAL" clId="{13F01A83-8865-4E20-BE44-0FE30FDE6657}"/>
    <pc:docChg chg="undo custSel delSld modSld sldOrd">
      <pc:chgData name="Malik, Sara (Student)" userId="466c5aa3-0bda-4de3-8508-b4c2dc2abe89" providerId="ADAL" clId="{13F01A83-8865-4E20-BE44-0FE30FDE6657}" dt="2025-12-02T21:21:45.788" v="686" actId="20577"/>
      <pc:docMkLst>
        <pc:docMk/>
      </pc:docMkLst>
      <pc:sldChg chg="modSp mod">
        <pc:chgData name="Malik, Sara (Student)" userId="466c5aa3-0bda-4de3-8508-b4c2dc2abe89" providerId="ADAL" clId="{13F01A83-8865-4E20-BE44-0FE30FDE6657}" dt="2025-11-13T22:12:55.409" v="80" actId="20577"/>
        <pc:sldMkLst>
          <pc:docMk/>
          <pc:sldMk cId="0" sldId="256"/>
        </pc:sldMkLst>
        <pc:spChg chg="mod">
          <ac:chgData name="Malik, Sara (Student)" userId="466c5aa3-0bda-4de3-8508-b4c2dc2abe89" providerId="ADAL" clId="{13F01A83-8865-4E20-BE44-0FE30FDE6657}" dt="2025-11-12T21:13:14.376" v="4" actId="1076"/>
          <ac:spMkLst>
            <pc:docMk/>
            <pc:sldMk cId="0" sldId="256"/>
            <ac:spMk id="5" creationId="{00000000-0000-0000-0000-000000000000}"/>
          </ac:spMkLst>
        </pc:spChg>
        <pc:spChg chg="mod">
          <ac:chgData name="Malik, Sara (Student)" userId="466c5aa3-0bda-4de3-8508-b4c2dc2abe89" providerId="ADAL" clId="{13F01A83-8865-4E20-BE44-0FE30FDE6657}" dt="2025-11-12T21:14:13.505" v="39" actId="14100"/>
          <ac:spMkLst>
            <pc:docMk/>
            <pc:sldMk cId="0" sldId="256"/>
            <ac:spMk id="30" creationId="{00000000-0000-0000-0000-000000000000}"/>
          </ac:spMkLst>
        </pc:spChg>
        <pc:spChg chg="mod">
          <ac:chgData name="Malik, Sara (Student)" userId="466c5aa3-0bda-4de3-8508-b4c2dc2abe89" providerId="ADAL" clId="{13F01A83-8865-4E20-BE44-0FE30FDE6657}" dt="2025-11-13T22:12:55.409" v="80" actId="20577"/>
          <ac:spMkLst>
            <pc:docMk/>
            <pc:sldMk cId="0" sldId="256"/>
            <ac:spMk id="31" creationId="{00000000-0000-0000-0000-000000000000}"/>
          </ac:spMkLst>
        </pc:spChg>
      </pc:sldChg>
      <pc:sldChg chg="modSp mod">
        <pc:chgData name="Malik, Sara (Student)" userId="466c5aa3-0bda-4de3-8508-b4c2dc2abe89" providerId="ADAL" clId="{13F01A83-8865-4E20-BE44-0FE30FDE6657}" dt="2025-11-13T22:04:33.885" v="54" actId="1076"/>
        <pc:sldMkLst>
          <pc:docMk/>
          <pc:sldMk cId="0" sldId="258"/>
        </pc:sldMkLst>
        <pc:picChg chg="mod">
          <ac:chgData name="Malik, Sara (Student)" userId="466c5aa3-0bda-4de3-8508-b4c2dc2abe89" providerId="ADAL" clId="{13F01A83-8865-4E20-BE44-0FE30FDE6657}" dt="2025-11-13T22:04:33.885" v="54" actId="1076"/>
          <ac:picMkLst>
            <pc:docMk/>
            <pc:sldMk cId="0" sldId="258"/>
            <ac:picMk id="5" creationId="{00000000-0000-0000-0000-000000000000}"/>
          </ac:picMkLst>
        </pc:picChg>
      </pc:sldChg>
      <pc:sldChg chg="modSp mod">
        <pc:chgData name="Malik, Sara (Student)" userId="466c5aa3-0bda-4de3-8508-b4c2dc2abe89" providerId="ADAL" clId="{13F01A83-8865-4E20-BE44-0FE30FDE6657}" dt="2025-11-13T22:04:57.104" v="55" actId="14100"/>
        <pc:sldMkLst>
          <pc:docMk/>
          <pc:sldMk cId="0" sldId="259"/>
        </pc:sldMkLst>
        <pc:grpChg chg="mod">
          <ac:chgData name="Malik, Sara (Student)" userId="466c5aa3-0bda-4de3-8508-b4c2dc2abe89" providerId="ADAL" clId="{13F01A83-8865-4E20-BE44-0FE30FDE6657}" dt="2025-11-13T22:04:57.104" v="55" actId="14100"/>
          <ac:grpSpMkLst>
            <pc:docMk/>
            <pc:sldMk cId="0" sldId="259"/>
            <ac:grpSpMk id="5" creationId="{00000000-0000-0000-0000-000000000000}"/>
          </ac:grpSpMkLst>
        </pc:grpChg>
      </pc:sldChg>
      <pc:sldChg chg="modSp mod">
        <pc:chgData name="Malik, Sara (Student)" userId="466c5aa3-0bda-4de3-8508-b4c2dc2abe89" providerId="ADAL" clId="{13F01A83-8865-4E20-BE44-0FE30FDE6657}" dt="2025-11-29T04:04:06.201" v="480" actId="20577"/>
        <pc:sldMkLst>
          <pc:docMk/>
          <pc:sldMk cId="0" sldId="262"/>
        </pc:sldMkLst>
        <pc:spChg chg="mod">
          <ac:chgData name="Malik, Sara (Student)" userId="466c5aa3-0bda-4de3-8508-b4c2dc2abe89" providerId="ADAL" clId="{13F01A83-8865-4E20-BE44-0FE30FDE6657}" dt="2025-11-29T04:04:06.201" v="480" actId="20577"/>
          <ac:spMkLst>
            <pc:docMk/>
            <pc:sldMk cId="0" sldId="262"/>
            <ac:spMk id="4" creationId="{00000000-0000-0000-0000-000000000000}"/>
          </ac:spMkLst>
        </pc:spChg>
      </pc:sldChg>
      <pc:sldChg chg="del">
        <pc:chgData name="Malik, Sara (Student)" userId="466c5aa3-0bda-4de3-8508-b4c2dc2abe89" providerId="ADAL" clId="{13F01A83-8865-4E20-BE44-0FE30FDE6657}" dt="2025-11-29T04:03:30.952" v="443" actId="2696"/>
        <pc:sldMkLst>
          <pc:docMk/>
          <pc:sldMk cId="0" sldId="263"/>
        </pc:sldMkLst>
      </pc:sldChg>
      <pc:sldChg chg="addSp delSp modSp mod ord">
        <pc:chgData name="Malik, Sara (Student)" userId="466c5aa3-0bda-4de3-8508-b4c2dc2abe89" providerId="ADAL" clId="{13F01A83-8865-4E20-BE44-0FE30FDE6657}" dt="2025-11-29T04:38:21.567" v="680" actId="14100"/>
        <pc:sldMkLst>
          <pc:docMk/>
          <pc:sldMk cId="0" sldId="264"/>
        </pc:sldMkLst>
        <pc:spChg chg="mod">
          <ac:chgData name="Malik, Sara (Student)" userId="466c5aa3-0bda-4de3-8508-b4c2dc2abe89" providerId="ADAL" clId="{13F01A83-8865-4E20-BE44-0FE30FDE6657}" dt="2025-11-29T04:36:09.699" v="672" actId="14100"/>
          <ac:spMkLst>
            <pc:docMk/>
            <pc:sldMk cId="0" sldId="264"/>
            <ac:spMk id="6" creationId="{00000000-0000-0000-0000-000000000000}"/>
          </ac:spMkLst>
        </pc:spChg>
        <pc:spChg chg="add mod">
          <ac:chgData name="Malik, Sara (Student)" userId="466c5aa3-0bda-4de3-8508-b4c2dc2abe89" providerId="ADAL" clId="{13F01A83-8865-4E20-BE44-0FE30FDE6657}" dt="2025-11-29T04:38:06.020" v="679" actId="122"/>
          <ac:spMkLst>
            <pc:docMk/>
            <pc:sldMk cId="0" sldId="264"/>
            <ac:spMk id="7" creationId="{8FC3DB50-F625-FDFF-14CA-F3558376E4C5}"/>
          </ac:spMkLst>
        </pc:spChg>
        <pc:grpChg chg="mod">
          <ac:chgData name="Malik, Sara (Student)" userId="466c5aa3-0bda-4de3-8508-b4c2dc2abe89" providerId="ADAL" clId="{13F01A83-8865-4E20-BE44-0FE30FDE6657}" dt="2025-11-29T04:38:21.567" v="680" actId="14100"/>
          <ac:grpSpMkLst>
            <pc:docMk/>
            <pc:sldMk cId="0" sldId="264"/>
            <ac:grpSpMk id="2" creationId="{00000000-0000-0000-0000-000000000000}"/>
          </ac:grpSpMkLst>
        </pc:grpChg>
      </pc:sldChg>
      <pc:sldChg chg="modSp mod modNotesTx">
        <pc:chgData name="Malik, Sara (Student)" userId="466c5aa3-0bda-4de3-8508-b4c2dc2abe89" providerId="ADAL" clId="{13F01A83-8865-4E20-BE44-0FE30FDE6657}" dt="2025-11-29T04:38:36.954" v="682" actId="14100"/>
        <pc:sldMkLst>
          <pc:docMk/>
          <pc:sldMk cId="0" sldId="265"/>
        </pc:sldMkLst>
        <pc:spChg chg="mod">
          <ac:chgData name="Malik, Sara (Student)" userId="466c5aa3-0bda-4de3-8508-b4c2dc2abe89" providerId="ADAL" clId="{13F01A83-8865-4E20-BE44-0FE30FDE6657}" dt="2025-11-29T04:38:36.954" v="682" actId="14100"/>
          <ac:spMkLst>
            <pc:docMk/>
            <pc:sldMk cId="0" sldId="265"/>
            <ac:spMk id="19" creationId="{00000000-0000-0000-0000-000000000000}"/>
          </ac:spMkLst>
        </pc:spChg>
      </pc:sldChg>
      <pc:sldChg chg="modSp mod">
        <pc:chgData name="Malik, Sara (Student)" userId="466c5aa3-0bda-4de3-8508-b4c2dc2abe89" providerId="ADAL" clId="{13F01A83-8865-4E20-BE44-0FE30FDE6657}" dt="2025-11-11T22:08:08.227" v="0" actId="1076"/>
        <pc:sldMkLst>
          <pc:docMk/>
          <pc:sldMk cId="0" sldId="266"/>
        </pc:sldMkLst>
        <pc:grpChg chg="mod">
          <ac:chgData name="Malik, Sara (Student)" userId="466c5aa3-0bda-4de3-8508-b4c2dc2abe89" providerId="ADAL" clId="{13F01A83-8865-4E20-BE44-0FE30FDE6657}" dt="2025-11-11T22:08:08.227" v="0" actId="1076"/>
          <ac:grpSpMkLst>
            <pc:docMk/>
            <pc:sldMk cId="0" sldId="266"/>
            <ac:grpSpMk id="5" creationId="{00000000-0000-0000-0000-000000000000}"/>
          </ac:grpSpMkLst>
        </pc:grpChg>
      </pc:sldChg>
      <pc:sldChg chg="modSp mod modNotesTx">
        <pc:chgData name="Malik, Sara (Student)" userId="466c5aa3-0bda-4de3-8508-b4c2dc2abe89" providerId="ADAL" clId="{13F01A83-8865-4E20-BE44-0FE30FDE6657}" dt="2025-12-02T21:21:45.788" v="686" actId="20577"/>
        <pc:sldMkLst>
          <pc:docMk/>
          <pc:sldMk cId="0" sldId="269"/>
        </pc:sldMkLst>
        <pc:spChg chg="mod">
          <ac:chgData name="Malik, Sara (Student)" userId="466c5aa3-0bda-4de3-8508-b4c2dc2abe89" providerId="ADAL" clId="{13F01A83-8865-4E20-BE44-0FE30FDE6657}" dt="2025-12-02T21:21:45.788" v="686" actId="20577"/>
          <ac:spMkLst>
            <pc:docMk/>
            <pc:sldMk cId="0" sldId="269"/>
            <ac:spMk id="16" creationId="{00000000-0000-0000-0000-000000000000}"/>
          </ac:spMkLst>
        </pc:spChg>
      </pc:sldChg>
      <pc:sldChg chg="modSp mod">
        <pc:chgData name="Malik, Sara (Student)" userId="466c5aa3-0bda-4de3-8508-b4c2dc2abe89" providerId="ADAL" clId="{13F01A83-8865-4E20-BE44-0FE30FDE6657}" dt="2025-11-13T22:06:39.681" v="56" actId="1076"/>
        <pc:sldMkLst>
          <pc:docMk/>
          <pc:sldMk cId="0" sldId="270"/>
        </pc:sldMkLst>
        <pc:spChg chg="mod">
          <ac:chgData name="Malik, Sara (Student)" userId="466c5aa3-0bda-4de3-8508-b4c2dc2abe89" providerId="ADAL" clId="{13F01A83-8865-4E20-BE44-0FE30FDE6657}" dt="2025-11-13T22:06:39.681" v="56" actId="1076"/>
          <ac:spMkLst>
            <pc:docMk/>
            <pc:sldMk cId="0" sldId="270"/>
            <ac:spMk id="10" creationId="{00000000-0000-0000-0000-000000000000}"/>
          </ac:spMkLst>
        </pc:spChg>
      </pc:sldChg>
      <pc:sldChg chg="modSp mod modNotesTx">
        <pc:chgData name="Malik, Sara (Student)" userId="466c5aa3-0bda-4de3-8508-b4c2dc2abe89" providerId="ADAL" clId="{13F01A83-8865-4E20-BE44-0FE30FDE6657}" dt="2025-11-29T03:35:32.062" v="442" actId="20577"/>
        <pc:sldMkLst>
          <pc:docMk/>
          <pc:sldMk cId="0" sldId="271"/>
        </pc:sldMkLst>
        <pc:spChg chg="mod">
          <ac:chgData name="Malik, Sara (Student)" userId="466c5aa3-0bda-4de3-8508-b4c2dc2abe89" providerId="ADAL" clId="{13F01A83-8865-4E20-BE44-0FE30FDE6657}" dt="2025-11-13T22:07:07.533" v="57" actId="1076"/>
          <ac:spMkLst>
            <pc:docMk/>
            <pc:sldMk cId="0" sldId="271"/>
            <ac:spMk id="7" creationId="{00000000-0000-0000-0000-000000000000}"/>
          </ac:spMkLst>
        </pc:spChg>
      </pc:sldChg>
      <pc:sldChg chg="modSp mod">
        <pc:chgData name="Malik, Sara (Student)" userId="466c5aa3-0bda-4de3-8508-b4c2dc2abe89" providerId="ADAL" clId="{13F01A83-8865-4E20-BE44-0FE30FDE6657}" dt="2025-11-13T22:07:15.950" v="58" actId="1076"/>
        <pc:sldMkLst>
          <pc:docMk/>
          <pc:sldMk cId="0" sldId="273"/>
        </pc:sldMkLst>
        <pc:spChg chg="mod">
          <ac:chgData name="Malik, Sara (Student)" userId="466c5aa3-0bda-4de3-8508-b4c2dc2abe89" providerId="ADAL" clId="{13F01A83-8865-4E20-BE44-0FE30FDE6657}" dt="2025-11-13T22:07:15.950" v="58" actId="1076"/>
          <ac:spMkLst>
            <pc:docMk/>
            <pc:sldMk cId="0" sldId="273"/>
            <ac:spMk id="7" creationId="{00000000-0000-0000-0000-000000000000}"/>
          </ac:spMkLst>
        </pc:spChg>
      </pc:sldChg>
      <pc:sldChg chg="modSp mod">
        <pc:chgData name="Malik, Sara (Student)" userId="466c5aa3-0bda-4de3-8508-b4c2dc2abe89" providerId="ADAL" clId="{13F01A83-8865-4E20-BE44-0FE30FDE6657}" dt="2025-11-13T22:07:41.887" v="59" actId="14100"/>
        <pc:sldMkLst>
          <pc:docMk/>
          <pc:sldMk cId="0" sldId="275"/>
        </pc:sldMkLst>
        <pc:spChg chg="mod">
          <ac:chgData name="Malik, Sara (Student)" userId="466c5aa3-0bda-4de3-8508-b4c2dc2abe89" providerId="ADAL" clId="{13F01A83-8865-4E20-BE44-0FE30FDE6657}" dt="2025-11-13T22:07:41.887" v="59" actId="14100"/>
          <ac:spMkLst>
            <pc:docMk/>
            <pc:sldMk cId="0" sldId="275"/>
            <ac:spMk id="6" creationId="{00000000-0000-0000-0000-000000000000}"/>
          </ac:spMkLst>
        </pc:spChg>
      </pc:sldChg>
      <pc:sldChg chg="modSp mod">
        <pc:chgData name="Malik, Sara (Student)" userId="466c5aa3-0bda-4de3-8508-b4c2dc2abe89" providerId="ADAL" clId="{13F01A83-8865-4E20-BE44-0FE30FDE6657}" dt="2025-11-13T22:08:31.286" v="62" actId="1076"/>
        <pc:sldMkLst>
          <pc:docMk/>
          <pc:sldMk cId="0" sldId="276"/>
        </pc:sldMkLst>
        <pc:spChg chg="mod">
          <ac:chgData name="Malik, Sara (Student)" userId="466c5aa3-0bda-4de3-8508-b4c2dc2abe89" providerId="ADAL" clId="{13F01A83-8865-4E20-BE44-0FE30FDE6657}" dt="2025-11-13T22:08:25.048" v="61" actId="1076"/>
          <ac:spMkLst>
            <pc:docMk/>
            <pc:sldMk cId="0" sldId="276"/>
            <ac:spMk id="3" creationId="{00000000-0000-0000-0000-000000000000}"/>
          </ac:spMkLst>
        </pc:spChg>
        <pc:spChg chg="mod">
          <ac:chgData name="Malik, Sara (Student)" userId="466c5aa3-0bda-4de3-8508-b4c2dc2abe89" providerId="ADAL" clId="{13F01A83-8865-4E20-BE44-0FE30FDE6657}" dt="2025-11-13T22:08:31.286" v="62" actId="1076"/>
          <ac:spMkLst>
            <pc:docMk/>
            <pc:sldMk cId="0" sldId="276"/>
            <ac:spMk id="6" creationId="{00000000-0000-0000-0000-000000000000}"/>
          </ac:spMkLst>
        </pc:spChg>
      </pc:sldChg>
      <pc:sldChg chg="modSp mod">
        <pc:chgData name="Malik, Sara (Student)" userId="466c5aa3-0bda-4de3-8508-b4c2dc2abe89" providerId="ADAL" clId="{13F01A83-8865-4E20-BE44-0FE30FDE6657}" dt="2025-11-23T21:37:46.101" v="117" actId="20577"/>
        <pc:sldMkLst>
          <pc:docMk/>
          <pc:sldMk cId="0" sldId="277"/>
        </pc:sldMkLst>
        <pc:spChg chg="mod">
          <ac:chgData name="Malik, Sara (Student)" userId="466c5aa3-0bda-4de3-8508-b4c2dc2abe89" providerId="ADAL" clId="{13F01A83-8865-4E20-BE44-0FE30FDE6657}" dt="2025-11-23T21:37:46.101" v="117" actId="20577"/>
          <ac:spMkLst>
            <pc:docMk/>
            <pc:sldMk cId="0" sldId="277"/>
            <ac:spMk id="6" creationId="{00000000-0000-0000-0000-000000000000}"/>
          </ac:spMkLst>
        </pc:spChg>
      </pc:sldChg>
      <pc:sldChg chg="modSp mod">
        <pc:chgData name="Malik, Sara (Student)" userId="466c5aa3-0bda-4de3-8508-b4c2dc2abe89" providerId="ADAL" clId="{13F01A83-8865-4E20-BE44-0FE30FDE6657}" dt="2025-11-23T21:38:40.269" v="121" actId="207"/>
        <pc:sldMkLst>
          <pc:docMk/>
          <pc:sldMk cId="0" sldId="278"/>
        </pc:sldMkLst>
        <pc:spChg chg="mod">
          <ac:chgData name="Malik, Sara (Student)" userId="466c5aa3-0bda-4de3-8508-b4c2dc2abe89" providerId="ADAL" clId="{13F01A83-8865-4E20-BE44-0FE30FDE6657}" dt="2025-11-23T21:38:40.269" v="121" actId="207"/>
          <ac:spMkLst>
            <pc:docMk/>
            <pc:sldMk cId="0" sldId="278"/>
            <ac:spMk id="3" creationId="{00000000-0000-0000-0000-000000000000}"/>
          </ac:spMkLst>
        </pc:spChg>
        <pc:spChg chg="mod">
          <ac:chgData name="Malik, Sara (Student)" userId="466c5aa3-0bda-4de3-8508-b4c2dc2abe89" providerId="ADAL" clId="{13F01A83-8865-4E20-BE44-0FE30FDE6657}" dt="2025-11-23T21:38:04.827" v="119" actId="1076"/>
          <ac:spMkLst>
            <pc:docMk/>
            <pc:sldMk cId="0" sldId="278"/>
            <ac:spMk id="6" creationId="{00000000-0000-0000-0000-000000000000}"/>
          </ac:spMkLst>
        </pc:spChg>
      </pc:sldChg>
      <pc:sldChg chg="modSp mod">
        <pc:chgData name="Malik, Sara (Student)" userId="466c5aa3-0bda-4de3-8508-b4c2dc2abe89" providerId="ADAL" clId="{13F01A83-8865-4E20-BE44-0FE30FDE6657}" dt="2025-11-13T22:09:49.983" v="70" actId="20577"/>
        <pc:sldMkLst>
          <pc:docMk/>
          <pc:sldMk cId="0" sldId="282"/>
        </pc:sldMkLst>
        <pc:spChg chg="mod">
          <ac:chgData name="Malik, Sara (Student)" userId="466c5aa3-0bda-4de3-8508-b4c2dc2abe89" providerId="ADAL" clId="{13F01A83-8865-4E20-BE44-0FE30FDE6657}" dt="2025-11-13T22:09:49.983" v="70" actId="20577"/>
          <ac:spMkLst>
            <pc:docMk/>
            <pc:sldMk cId="0" sldId="282"/>
            <ac:spMk id="2" creationId="{00000000-0000-0000-0000-000000000000}"/>
          </ac:spMkLst>
        </pc:spChg>
      </pc:sldChg>
      <pc:sldChg chg="addSp modSp mod">
        <pc:chgData name="Malik, Sara (Student)" userId="466c5aa3-0bda-4de3-8508-b4c2dc2abe89" providerId="ADAL" clId="{13F01A83-8865-4E20-BE44-0FE30FDE6657}" dt="2025-11-23T21:41:50.820" v="126" actId="1076"/>
        <pc:sldMkLst>
          <pc:docMk/>
          <pc:sldMk cId="0" sldId="283"/>
        </pc:sldMkLst>
        <pc:spChg chg="mod">
          <ac:chgData name="Malik, Sara (Student)" userId="466c5aa3-0bda-4de3-8508-b4c2dc2abe89" providerId="ADAL" clId="{13F01A83-8865-4E20-BE44-0FE30FDE6657}" dt="2025-11-23T21:41:47.542" v="125" actId="20577"/>
          <ac:spMkLst>
            <pc:docMk/>
            <pc:sldMk cId="0" sldId="283"/>
            <ac:spMk id="4" creationId="{00000000-0000-0000-0000-000000000000}"/>
          </ac:spMkLst>
        </pc:spChg>
        <pc:picChg chg="add mod">
          <ac:chgData name="Malik, Sara (Student)" userId="466c5aa3-0bda-4de3-8508-b4c2dc2abe89" providerId="ADAL" clId="{13F01A83-8865-4E20-BE44-0FE30FDE6657}" dt="2025-11-23T21:41:50.820" v="126" actId="1076"/>
          <ac:picMkLst>
            <pc:docMk/>
            <pc:sldMk cId="0" sldId="283"/>
            <ac:picMk id="7" creationId="{2CD4EACE-D884-AA83-CA94-8B9241060594}"/>
          </ac:picMkLst>
        </pc:picChg>
      </pc:sldChg>
      <pc:sldChg chg="modSp mod">
        <pc:chgData name="Malik, Sara (Student)" userId="466c5aa3-0bda-4de3-8508-b4c2dc2abe89" providerId="ADAL" clId="{13F01A83-8865-4E20-BE44-0FE30FDE6657}" dt="2025-11-13T22:10:09.205" v="72" actId="114"/>
        <pc:sldMkLst>
          <pc:docMk/>
          <pc:sldMk cId="0" sldId="284"/>
        </pc:sldMkLst>
        <pc:spChg chg="mod">
          <ac:chgData name="Malik, Sara (Student)" userId="466c5aa3-0bda-4de3-8508-b4c2dc2abe89" providerId="ADAL" clId="{13F01A83-8865-4E20-BE44-0FE30FDE6657}" dt="2025-11-13T22:10:09.205" v="72" actId="114"/>
          <ac:spMkLst>
            <pc:docMk/>
            <pc:sldMk cId="0" sldId="284"/>
            <ac:spMk id="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03.12.2025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https://www.canva.com/design/DAGoNz8Bg1A/9l6HYTcyJSZaos0nbAqm-w/edit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https://www.canva.com/design/DAGoN0JjLT8/67qDIs6UlRTL2gXlK8Y_SQ/edit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Metaphor is when we describe or understand something unfamiliar or abstract by relating it to something more familiar or concrete. </a:t>
            </a:r>
          </a:p>
          <a:p>
            <a:endParaRPr lang="en-NZ" dirty="0"/>
          </a:p>
        </p:txBody>
      </p:sp>
      <p:sp>
        <p:nvSpPr>
          <p:cNvPr id="4" name="Slide Number Placeholder 3"/>
          <p:cNvSpPr>
            <a:spLocks noGrp="1"/>
          </p:cNvSpPr>
          <p:nvPr>
            <p:ph type="sldNum" sz="quarter" idx="5"/>
          </p:nvPr>
        </p:nvSpPr>
        <p:spPr/>
        <p:txBody>
          <a:bodyPr/>
          <a:lstStyle/>
          <a:p>
            <a:fld id="{871B2431-D351-4C6E-A3CF-9DFAC0E3E050}" type="slidenum">
              <a:rPr lang="cs-CZ" smtClean="0"/>
              <a:t>7</a:t>
            </a:fld>
            <a:endParaRPr lang="cs-CZ"/>
          </a:p>
        </p:txBody>
      </p:sp>
    </p:spTree>
    <p:extLst>
      <p:ext uri="{BB962C8B-B14F-4D97-AF65-F5344CB8AC3E}">
        <p14:creationId xmlns:p14="http://schemas.microsoft.com/office/powerpoint/2010/main" val="509237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NZ" dirty="0"/>
              <a:t>Violence metaphor by </a:t>
            </a:r>
            <a:r>
              <a:rPr lang="en-NZ" dirty="0" err="1"/>
              <a:t>semino</a:t>
            </a:r>
            <a:r>
              <a:rPr lang="en-NZ" dirty="0"/>
              <a:t> </a:t>
            </a:r>
          </a:p>
          <a:p>
            <a:r>
              <a:rPr lang="en-NZ" sz="1200" kern="1200" dirty="0">
                <a:solidFill>
                  <a:schemeClr val="tx1"/>
                </a:solidFill>
                <a:effectLst/>
                <a:latin typeface="+mn-lt"/>
                <a:ea typeface="+mn-ea"/>
                <a:cs typeface="+mn-cs"/>
              </a:rPr>
              <a:t>Gustafsson et al (2019) explored the same linguistic features in Swedish, studying the way in which Swedish bloggers use metaphors to present their experiences. </a:t>
            </a:r>
          </a:p>
          <a:p>
            <a:r>
              <a:rPr lang="en-NZ" sz="1200" kern="1200" dirty="0">
                <a:solidFill>
                  <a:schemeClr val="tx1"/>
                </a:solidFill>
                <a:effectLst/>
                <a:latin typeface="+mn-lt"/>
                <a:ea typeface="+mn-ea"/>
                <a:cs typeface="+mn-cs"/>
              </a:rPr>
              <a:t>Magana and Matlock- Spanish breast cancer speakers </a:t>
            </a:r>
            <a:endParaRPr lang="en-NZ" dirty="0"/>
          </a:p>
          <a:p>
            <a:endParaRPr lang="en-NZ" dirty="0"/>
          </a:p>
        </p:txBody>
      </p:sp>
      <p:sp>
        <p:nvSpPr>
          <p:cNvPr id="4" name="Slide Number Placeholder 3"/>
          <p:cNvSpPr>
            <a:spLocks noGrp="1"/>
          </p:cNvSpPr>
          <p:nvPr>
            <p:ph type="sldNum" sz="quarter" idx="5"/>
          </p:nvPr>
        </p:nvSpPr>
        <p:spPr/>
        <p:txBody>
          <a:bodyPr/>
          <a:lstStyle/>
          <a:p>
            <a:fld id="{871B2431-D351-4C6E-A3CF-9DFAC0E3E050}" type="slidenum">
              <a:rPr lang="cs-CZ" smtClean="0"/>
              <a:t>9</a:t>
            </a:fld>
            <a:endParaRPr lang="cs-CZ"/>
          </a:p>
        </p:txBody>
      </p:sp>
    </p:spTree>
    <p:extLst>
      <p:ext uri="{BB962C8B-B14F-4D97-AF65-F5344CB8AC3E}">
        <p14:creationId xmlns:p14="http://schemas.microsoft.com/office/powerpoint/2010/main" val="1005631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Conceptual metaphors are based on the mappings between two conceptual domains, namely source and target domains. Source= concrete form of information (journey), target domain =abstract (life)</a:t>
            </a:r>
          </a:p>
          <a:p>
            <a:r>
              <a:rPr lang="en-NZ" sz="1200" kern="1200" dirty="0">
                <a:solidFill>
                  <a:schemeClr val="tx1"/>
                </a:solidFill>
                <a:effectLst/>
                <a:latin typeface="+mn-lt"/>
                <a:ea typeface="+mn-ea"/>
                <a:cs typeface="+mn-cs"/>
              </a:rPr>
              <a:t>The </a:t>
            </a:r>
            <a:r>
              <a:rPr lang="en-NZ" sz="1200" i="1" kern="1200" dirty="0">
                <a:solidFill>
                  <a:schemeClr val="tx1"/>
                </a:solidFill>
                <a:effectLst/>
                <a:latin typeface="+mn-lt"/>
                <a:ea typeface="+mn-ea"/>
                <a:cs typeface="+mn-cs"/>
              </a:rPr>
              <a:t>New Zealand Oxford Dictionary </a:t>
            </a:r>
          </a:p>
          <a:p>
            <a:r>
              <a:rPr lang="en-NZ" sz="1200" i="1" kern="1200" dirty="0">
                <a:solidFill>
                  <a:schemeClr val="tx1"/>
                </a:solidFill>
                <a:effectLst/>
                <a:latin typeface="+mn-lt"/>
                <a:ea typeface="+mn-ea"/>
                <a:cs typeface="+mn-cs"/>
              </a:rPr>
              <a:t>Feroz-ul- </a:t>
            </a:r>
            <a:r>
              <a:rPr lang="en-NZ" sz="1200" i="1" kern="1200" dirty="0" err="1">
                <a:solidFill>
                  <a:schemeClr val="tx1"/>
                </a:solidFill>
                <a:effectLst/>
                <a:latin typeface="+mn-lt"/>
                <a:ea typeface="+mn-ea"/>
                <a:cs typeface="+mn-cs"/>
              </a:rPr>
              <a:t>Lughat</a:t>
            </a:r>
            <a:r>
              <a:rPr lang="en-NZ" sz="1200" kern="1200" dirty="0">
                <a:solidFill>
                  <a:schemeClr val="tx1"/>
                </a:solidFill>
                <a:effectLst/>
                <a:latin typeface="+mn-lt"/>
                <a:ea typeface="+mn-ea"/>
                <a:cs typeface="+mn-cs"/>
              </a:rPr>
              <a:t> (Din, 2002)</a:t>
            </a:r>
            <a:endParaRPr lang="en-NZ" sz="1200" i="1" kern="1200" dirty="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5"/>
          </p:nvPr>
        </p:nvSpPr>
        <p:spPr/>
        <p:txBody>
          <a:bodyPr/>
          <a:lstStyle/>
          <a:p>
            <a:fld id="{871B2431-D351-4C6E-A3CF-9DFAC0E3E050}" type="slidenum">
              <a:rPr lang="cs-CZ" smtClean="0"/>
              <a:t>13</a:t>
            </a:fld>
            <a:endParaRPr lang="cs-CZ"/>
          </a:p>
        </p:txBody>
      </p:sp>
    </p:spTree>
    <p:extLst>
      <p:ext uri="{BB962C8B-B14F-4D97-AF65-F5344CB8AC3E}">
        <p14:creationId xmlns:p14="http://schemas.microsoft.com/office/powerpoint/2010/main" val="571867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NZ" dirty="0"/>
              <a:t>Because battle is an extension of violence metaphor. Violence is a broad category which also covers battle metaphor. </a:t>
            </a:r>
          </a:p>
        </p:txBody>
      </p:sp>
      <p:sp>
        <p:nvSpPr>
          <p:cNvPr id="4" name="Slide Number Placeholder 3"/>
          <p:cNvSpPr>
            <a:spLocks noGrp="1"/>
          </p:cNvSpPr>
          <p:nvPr>
            <p:ph type="sldNum" sz="quarter" idx="5"/>
          </p:nvPr>
        </p:nvSpPr>
        <p:spPr/>
        <p:txBody>
          <a:bodyPr/>
          <a:lstStyle/>
          <a:p>
            <a:fld id="{871B2431-D351-4C6E-A3CF-9DFAC0E3E050}" type="slidenum">
              <a:rPr lang="cs-CZ" smtClean="0"/>
              <a:t>15</a:t>
            </a:fld>
            <a:endParaRPr lang="cs-CZ"/>
          </a:p>
        </p:txBody>
      </p:sp>
    </p:spTree>
    <p:extLst>
      <p:ext uri="{BB962C8B-B14F-4D97-AF65-F5344CB8AC3E}">
        <p14:creationId xmlns:p14="http://schemas.microsoft.com/office/powerpoint/2010/main" val="1376476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sv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32.sv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sv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jpeg"/><Relationship Id="rId4"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7.xml"/><Relationship Id="rId5" Type="http://schemas.openxmlformats.org/officeDocument/2006/relationships/image" Target="../media/image40.sv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7.xml"/><Relationship Id="rId5" Type="http://schemas.openxmlformats.org/officeDocument/2006/relationships/image" Target="../media/image44.sv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6.sv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2.jpe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svg"/><Relationship Id="rId9"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7956739" y="2946265"/>
            <a:ext cx="331261" cy="7340735"/>
            <a:chOff x="0" y="0"/>
            <a:chExt cx="87246" cy="1933362"/>
          </a:xfrm>
        </p:grpSpPr>
        <p:sp>
          <p:nvSpPr>
            <p:cNvPr id="3" name="Freeform 3"/>
            <p:cNvSpPr/>
            <p:nvPr/>
          </p:nvSpPr>
          <p:spPr>
            <a:xfrm>
              <a:off x="0" y="0"/>
              <a:ext cx="87246" cy="1933362"/>
            </a:xfrm>
            <a:custGeom>
              <a:avLst/>
              <a:gdLst/>
              <a:ahLst/>
              <a:cxnLst/>
              <a:rect l="l" t="t" r="r" b="b"/>
              <a:pathLst>
                <a:path w="87246" h="1933362">
                  <a:moveTo>
                    <a:pt x="0" y="0"/>
                  </a:moveTo>
                  <a:lnTo>
                    <a:pt x="87246" y="0"/>
                  </a:lnTo>
                  <a:lnTo>
                    <a:pt x="87246" y="1933362"/>
                  </a:lnTo>
                  <a:lnTo>
                    <a:pt x="0" y="1933362"/>
                  </a:lnTo>
                  <a:close/>
                </a:path>
              </a:pathLst>
            </a:custGeom>
            <a:solidFill>
              <a:srgbClr val="A3FBE5"/>
            </a:solidFill>
          </p:spPr>
          <p:txBody>
            <a:bodyPr/>
            <a:lstStyle/>
            <a:p>
              <a:endParaRPr lang="en-NZ"/>
            </a:p>
          </p:txBody>
        </p:sp>
        <p:sp>
          <p:nvSpPr>
            <p:cNvPr id="4" name="TextBox 4"/>
            <p:cNvSpPr txBox="1"/>
            <p:nvPr/>
          </p:nvSpPr>
          <p:spPr>
            <a:xfrm>
              <a:off x="0" y="-38100"/>
              <a:ext cx="87246" cy="1971462"/>
            </a:xfrm>
            <a:prstGeom prst="rect">
              <a:avLst/>
            </a:prstGeom>
          </p:spPr>
          <p:txBody>
            <a:bodyPr lIns="50800" tIns="50800" rIns="50800" bIns="50800" rtlCol="0" anchor="ctr"/>
            <a:lstStyle/>
            <a:p>
              <a:pPr algn="ctr">
                <a:lnSpc>
                  <a:spcPts val="2659"/>
                </a:lnSpc>
                <a:spcBef>
                  <a:spcPct val="0"/>
                </a:spcBef>
              </a:pPr>
              <a:endParaRPr/>
            </a:p>
          </p:txBody>
        </p:sp>
      </p:grpSp>
      <p:sp>
        <p:nvSpPr>
          <p:cNvPr id="5" name="TextBox 5"/>
          <p:cNvSpPr txBox="1"/>
          <p:nvPr/>
        </p:nvSpPr>
        <p:spPr>
          <a:xfrm>
            <a:off x="1730454" y="1623317"/>
            <a:ext cx="14990204" cy="1389163"/>
          </a:xfrm>
          <a:prstGeom prst="rect">
            <a:avLst/>
          </a:prstGeom>
        </p:spPr>
        <p:txBody>
          <a:bodyPr lIns="0" tIns="0" rIns="0" bIns="0" rtlCol="0" anchor="t">
            <a:spAutoFit/>
          </a:bodyPr>
          <a:lstStyle/>
          <a:p>
            <a:pPr algn="ctr">
              <a:lnSpc>
                <a:spcPts val="5599"/>
              </a:lnSpc>
            </a:pPr>
            <a:r>
              <a:rPr lang="en-US" sz="3999" b="1" dirty="0">
                <a:solidFill>
                  <a:srgbClr val="2E2E2E"/>
                </a:solidFill>
                <a:latin typeface="Canva Sans Bold"/>
                <a:ea typeface="Canva Sans Bold"/>
                <a:cs typeface="Canva Sans Bold"/>
                <a:sym typeface="Canva Sans Bold"/>
              </a:rPr>
              <a:t>Violence Metaphors: A cognitive linguistic study of YouTube Breast Cancer Discourse in New Zealand and Pakistan</a:t>
            </a:r>
          </a:p>
        </p:txBody>
      </p:sp>
      <p:grpSp>
        <p:nvGrpSpPr>
          <p:cNvPr id="6" name="Group 6"/>
          <p:cNvGrpSpPr/>
          <p:nvPr/>
        </p:nvGrpSpPr>
        <p:grpSpPr>
          <a:xfrm rot="-5400000">
            <a:off x="5043934" y="-4722198"/>
            <a:ext cx="331261" cy="9775657"/>
            <a:chOff x="0" y="0"/>
            <a:chExt cx="87246" cy="2574659"/>
          </a:xfrm>
        </p:grpSpPr>
        <p:sp>
          <p:nvSpPr>
            <p:cNvPr id="7" name="Freeform 7"/>
            <p:cNvSpPr/>
            <p:nvPr/>
          </p:nvSpPr>
          <p:spPr>
            <a:xfrm>
              <a:off x="0" y="0"/>
              <a:ext cx="87246" cy="2574659"/>
            </a:xfrm>
            <a:custGeom>
              <a:avLst/>
              <a:gdLst/>
              <a:ahLst/>
              <a:cxnLst/>
              <a:rect l="l" t="t" r="r" b="b"/>
              <a:pathLst>
                <a:path w="87246" h="2574659">
                  <a:moveTo>
                    <a:pt x="0" y="0"/>
                  </a:moveTo>
                  <a:lnTo>
                    <a:pt x="87246" y="0"/>
                  </a:lnTo>
                  <a:lnTo>
                    <a:pt x="87246" y="2574659"/>
                  </a:lnTo>
                  <a:lnTo>
                    <a:pt x="0" y="2574659"/>
                  </a:lnTo>
                  <a:close/>
                </a:path>
              </a:pathLst>
            </a:custGeom>
            <a:solidFill>
              <a:srgbClr val="FFC2CA"/>
            </a:solidFill>
          </p:spPr>
          <p:txBody>
            <a:bodyPr/>
            <a:lstStyle/>
            <a:p>
              <a:endParaRPr lang="en-NZ"/>
            </a:p>
          </p:txBody>
        </p:sp>
        <p:sp>
          <p:nvSpPr>
            <p:cNvPr id="8" name="TextBox 8"/>
            <p:cNvSpPr txBox="1"/>
            <p:nvPr/>
          </p:nvSpPr>
          <p:spPr>
            <a:xfrm>
              <a:off x="0" y="-38100"/>
              <a:ext cx="87246" cy="2612759"/>
            </a:xfrm>
            <a:prstGeom prst="rect">
              <a:avLst/>
            </a:prstGeom>
          </p:spPr>
          <p:txBody>
            <a:bodyPr lIns="50800" tIns="50800" rIns="50800" bIns="50800" rtlCol="0" anchor="ctr"/>
            <a:lstStyle/>
            <a:p>
              <a:pPr algn="ctr">
                <a:lnSpc>
                  <a:spcPts val="2659"/>
                </a:lnSpc>
                <a:spcBef>
                  <a:spcPct val="0"/>
                </a:spcBef>
              </a:pPr>
              <a:endParaRPr/>
            </a:p>
          </p:txBody>
        </p:sp>
      </p:grpSp>
      <p:grpSp>
        <p:nvGrpSpPr>
          <p:cNvPr id="9" name="Group 9"/>
          <p:cNvGrpSpPr/>
          <p:nvPr/>
        </p:nvGrpSpPr>
        <p:grpSpPr>
          <a:xfrm>
            <a:off x="0" y="0"/>
            <a:ext cx="331261" cy="4857241"/>
            <a:chOff x="0" y="0"/>
            <a:chExt cx="87246" cy="1279273"/>
          </a:xfrm>
        </p:grpSpPr>
        <p:sp>
          <p:nvSpPr>
            <p:cNvPr id="10" name="Freeform 10"/>
            <p:cNvSpPr/>
            <p:nvPr/>
          </p:nvSpPr>
          <p:spPr>
            <a:xfrm>
              <a:off x="0" y="0"/>
              <a:ext cx="87246" cy="1279273"/>
            </a:xfrm>
            <a:custGeom>
              <a:avLst/>
              <a:gdLst/>
              <a:ahLst/>
              <a:cxnLst/>
              <a:rect l="l" t="t" r="r" b="b"/>
              <a:pathLst>
                <a:path w="87246" h="1279273">
                  <a:moveTo>
                    <a:pt x="0" y="0"/>
                  </a:moveTo>
                  <a:lnTo>
                    <a:pt x="87246" y="0"/>
                  </a:lnTo>
                  <a:lnTo>
                    <a:pt x="87246" y="1279273"/>
                  </a:lnTo>
                  <a:lnTo>
                    <a:pt x="0" y="1279273"/>
                  </a:lnTo>
                  <a:close/>
                </a:path>
              </a:pathLst>
            </a:custGeom>
            <a:solidFill>
              <a:srgbClr val="FFC2CA"/>
            </a:solidFill>
          </p:spPr>
          <p:txBody>
            <a:bodyPr/>
            <a:lstStyle/>
            <a:p>
              <a:endParaRPr lang="en-NZ"/>
            </a:p>
          </p:txBody>
        </p:sp>
        <p:sp>
          <p:nvSpPr>
            <p:cNvPr id="11" name="TextBox 11"/>
            <p:cNvSpPr txBox="1"/>
            <p:nvPr/>
          </p:nvSpPr>
          <p:spPr>
            <a:xfrm>
              <a:off x="0" y="-38100"/>
              <a:ext cx="87246" cy="1317373"/>
            </a:xfrm>
            <a:prstGeom prst="rect">
              <a:avLst/>
            </a:prstGeom>
          </p:spPr>
          <p:txBody>
            <a:bodyPr lIns="50800" tIns="50800" rIns="50800" bIns="50800" rtlCol="0" anchor="ctr"/>
            <a:lstStyle/>
            <a:p>
              <a:pPr algn="ctr">
                <a:lnSpc>
                  <a:spcPts val="2659"/>
                </a:lnSpc>
                <a:spcBef>
                  <a:spcPct val="0"/>
                </a:spcBef>
              </a:pPr>
              <a:endParaRPr/>
            </a:p>
          </p:txBody>
        </p:sp>
      </p:grpSp>
      <p:grpSp>
        <p:nvGrpSpPr>
          <p:cNvPr id="12" name="Group 12"/>
          <p:cNvGrpSpPr/>
          <p:nvPr/>
        </p:nvGrpSpPr>
        <p:grpSpPr>
          <a:xfrm>
            <a:off x="0" y="4786371"/>
            <a:ext cx="331261" cy="5524484"/>
            <a:chOff x="0" y="0"/>
            <a:chExt cx="87246" cy="1455008"/>
          </a:xfrm>
        </p:grpSpPr>
        <p:sp>
          <p:nvSpPr>
            <p:cNvPr id="13" name="Freeform 13"/>
            <p:cNvSpPr/>
            <p:nvPr/>
          </p:nvSpPr>
          <p:spPr>
            <a:xfrm>
              <a:off x="0" y="0"/>
              <a:ext cx="87246" cy="1455008"/>
            </a:xfrm>
            <a:custGeom>
              <a:avLst/>
              <a:gdLst/>
              <a:ahLst/>
              <a:cxnLst/>
              <a:rect l="l" t="t" r="r" b="b"/>
              <a:pathLst>
                <a:path w="87246" h="1455008">
                  <a:moveTo>
                    <a:pt x="0" y="0"/>
                  </a:moveTo>
                  <a:lnTo>
                    <a:pt x="87246" y="0"/>
                  </a:lnTo>
                  <a:lnTo>
                    <a:pt x="87246" y="1455008"/>
                  </a:lnTo>
                  <a:lnTo>
                    <a:pt x="0" y="1455008"/>
                  </a:lnTo>
                  <a:close/>
                </a:path>
              </a:pathLst>
            </a:custGeom>
            <a:solidFill>
              <a:srgbClr val="F9ECB8"/>
            </a:solidFill>
          </p:spPr>
          <p:txBody>
            <a:bodyPr/>
            <a:lstStyle/>
            <a:p>
              <a:endParaRPr lang="en-NZ"/>
            </a:p>
          </p:txBody>
        </p:sp>
        <p:sp>
          <p:nvSpPr>
            <p:cNvPr id="14" name="TextBox 14"/>
            <p:cNvSpPr txBox="1"/>
            <p:nvPr/>
          </p:nvSpPr>
          <p:spPr>
            <a:xfrm>
              <a:off x="0" y="-38100"/>
              <a:ext cx="87246" cy="1493108"/>
            </a:xfrm>
            <a:prstGeom prst="rect">
              <a:avLst/>
            </a:prstGeom>
          </p:spPr>
          <p:txBody>
            <a:bodyPr lIns="50800" tIns="50800" rIns="50800" bIns="50800" rtlCol="0" anchor="ctr"/>
            <a:lstStyle/>
            <a:p>
              <a:pPr algn="ctr">
                <a:lnSpc>
                  <a:spcPts val="2659"/>
                </a:lnSpc>
                <a:spcBef>
                  <a:spcPct val="0"/>
                </a:spcBef>
              </a:pPr>
              <a:endParaRPr/>
            </a:p>
          </p:txBody>
        </p:sp>
      </p:grpSp>
      <p:grpSp>
        <p:nvGrpSpPr>
          <p:cNvPr id="15" name="Group 15"/>
          <p:cNvGrpSpPr/>
          <p:nvPr/>
        </p:nvGrpSpPr>
        <p:grpSpPr>
          <a:xfrm rot="-5400000">
            <a:off x="14027066" y="-3929673"/>
            <a:ext cx="331261" cy="8190607"/>
            <a:chOff x="0" y="0"/>
            <a:chExt cx="87246" cy="2157197"/>
          </a:xfrm>
        </p:grpSpPr>
        <p:sp>
          <p:nvSpPr>
            <p:cNvPr id="16" name="Freeform 16"/>
            <p:cNvSpPr/>
            <p:nvPr/>
          </p:nvSpPr>
          <p:spPr>
            <a:xfrm>
              <a:off x="0" y="0"/>
              <a:ext cx="87246" cy="2157197"/>
            </a:xfrm>
            <a:custGeom>
              <a:avLst/>
              <a:gdLst/>
              <a:ahLst/>
              <a:cxnLst/>
              <a:rect l="l" t="t" r="r" b="b"/>
              <a:pathLst>
                <a:path w="87246" h="2157197">
                  <a:moveTo>
                    <a:pt x="0" y="0"/>
                  </a:moveTo>
                  <a:lnTo>
                    <a:pt x="87246" y="0"/>
                  </a:lnTo>
                  <a:lnTo>
                    <a:pt x="87246" y="2157197"/>
                  </a:lnTo>
                  <a:lnTo>
                    <a:pt x="0" y="2157197"/>
                  </a:lnTo>
                  <a:close/>
                </a:path>
              </a:pathLst>
            </a:custGeom>
            <a:solidFill>
              <a:srgbClr val="BCAAD0"/>
            </a:solidFill>
          </p:spPr>
          <p:txBody>
            <a:bodyPr/>
            <a:lstStyle/>
            <a:p>
              <a:endParaRPr lang="en-NZ"/>
            </a:p>
          </p:txBody>
        </p:sp>
        <p:sp>
          <p:nvSpPr>
            <p:cNvPr id="17" name="TextBox 17"/>
            <p:cNvSpPr txBox="1"/>
            <p:nvPr/>
          </p:nvSpPr>
          <p:spPr>
            <a:xfrm>
              <a:off x="0" y="-38100"/>
              <a:ext cx="87246" cy="2195297"/>
            </a:xfrm>
            <a:prstGeom prst="rect">
              <a:avLst/>
            </a:prstGeom>
          </p:spPr>
          <p:txBody>
            <a:bodyPr lIns="50800" tIns="50800" rIns="50800" bIns="50800" rtlCol="0" anchor="ctr"/>
            <a:lstStyle/>
            <a:p>
              <a:pPr algn="ctr">
                <a:lnSpc>
                  <a:spcPts val="2659"/>
                </a:lnSpc>
                <a:spcBef>
                  <a:spcPct val="0"/>
                </a:spcBef>
              </a:pPr>
              <a:endParaRPr/>
            </a:p>
          </p:txBody>
        </p:sp>
      </p:grpSp>
      <p:grpSp>
        <p:nvGrpSpPr>
          <p:cNvPr id="18" name="Group 18"/>
          <p:cNvGrpSpPr/>
          <p:nvPr/>
        </p:nvGrpSpPr>
        <p:grpSpPr>
          <a:xfrm>
            <a:off x="17956739" y="0"/>
            <a:ext cx="331261" cy="3012480"/>
            <a:chOff x="0" y="0"/>
            <a:chExt cx="87246" cy="793410"/>
          </a:xfrm>
        </p:grpSpPr>
        <p:sp>
          <p:nvSpPr>
            <p:cNvPr id="19" name="Freeform 19"/>
            <p:cNvSpPr/>
            <p:nvPr/>
          </p:nvSpPr>
          <p:spPr>
            <a:xfrm>
              <a:off x="0" y="0"/>
              <a:ext cx="87246" cy="793410"/>
            </a:xfrm>
            <a:custGeom>
              <a:avLst/>
              <a:gdLst/>
              <a:ahLst/>
              <a:cxnLst/>
              <a:rect l="l" t="t" r="r" b="b"/>
              <a:pathLst>
                <a:path w="87246" h="793410">
                  <a:moveTo>
                    <a:pt x="0" y="0"/>
                  </a:moveTo>
                  <a:lnTo>
                    <a:pt x="87246" y="0"/>
                  </a:lnTo>
                  <a:lnTo>
                    <a:pt x="87246" y="793410"/>
                  </a:lnTo>
                  <a:lnTo>
                    <a:pt x="0" y="793410"/>
                  </a:lnTo>
                  <a:close/>
                </a:path>
              </a:pathLst>
            </a:custGeom>
            <a:solidFill>
              <a:srgbClr val="BCAAD0"/>
            </a:solidFill>
          </p:spPr>
          <p:txBody>
            <a:bodyPr/>
            <a:lstStyle/>
            <a:p>
              <a:endParaRPr lang="en-NZ"/>
            </a:p>
          </p:txBody>
        </p:sp>
        <p:sp>
          <p:nvSpPr>
            <p:cNvPr id="20" name="TextBox 20"/>
            <p:cNvSpPr txBox="1"/>
            <p:nvPr/>
          </p:nvSpPr>
          <p:spPr>
            <a:xfrm>
              <a:off x="0" y="-38100"/>
              <a:ext cx="87246" cy="831510"/>
            </a:xfrm>
            <a:prstGeom prst="rect">
              <a:avLst/>
            </a:prstGeom>
          </p:spPr>
          <p:txBody>
            <a:bodyPr lIns="50800" tIns="50800" rIns="50800" bIns="50800" rtlCol="0" anchor="ctr"/>
            <a:lstStyle/>
            <a:p>
              <a:pPr algn="ctr">
                <a:lnSpc>
                  <a:spcPts val="2659"/>
                </a:lnSpc>
                <a:spcBef>
                  <a:spcPct val="0"/>
                </a:spcBef>
              </a:pPr>
              <a:endParaRPr/>
            </a:p>
          </p:txBody>
        </p:sp>
      </p:grpSp>
      <p:grpSp>
        <p:nvGrpSpPr>
          <p:cNvPr id="21" name="Group 21"/>
          <p:cNvGrpSpPr/>
          <p:nvPr/>
        </p:nvGrpSpPr>
        <p:grpSpPr>
          <a:xfrm rot="-5400000">
            <a:off x="17610603" y="9775233"/>
            <a:ext cx="331261" cy="692272"/>
            <a:chOff x="0" y="0"/>
            <a:chExt cx="87246" cy="182327"/>
          </a:xfrm>
        </p:grpSpPr>
        <p:sp>
          <p:nvSpPr>
            <p:cNvPr id="22" name="Freeform 22"/>
            <p:cNvSpPr/>
            <p:nvPr/>
          </p:nvSpPr>
          <p:spPr>
            <a:xfrm>
              <a:off x="0" y="0"/>
              <a:ext cx="87246" cy="182327"/>
            </a:xfrm>
            <a:custGeom>
              <a:avLst/>
              <a:gdLst/>
              <a:ahLst/>
              <a:cxnLst/>
              <a:rect l="l" t="t" r="r" b="b"/>
              <a:pathLst>
                <a:path w="87246" h="182327">
                  <a:moveTo>
                    <a:pt x="0" y="0"/>
                  </a:moveTo>
                  <a:lnTo>
                    <a:pt x="87246" y="0"/>
                  </a:lnTo>
                  <a:lnTo>
                    <a:pt x="87246" y="182327"/>
                  </a:lnTo>
                  <a:lnTo>
                    <a:pt x="0" y="182327"/>
                  </a:lnTo>
                  <a:close/>
                </a:path>
              </a:pathLst>
            </a:custGeom>
            <a:solidFill>
              <a:srgbClr val="A3FBE5"/>
            </a:solidFill>
          </p:spPr>
          <p:txBody>
            <a:bodyPr/>
            <a:lstStyle/>
            <a:p>
              <a:endParaRPr lang="en-NZ"/>
            </a:p>
          </p:txBody>
        </p:sp>
        <p:sp>
          <p:nvSpPr>
            <p:cNvPr id="23" name="TextBox 23"/>
            <p:cNvSpPr txBox="1"/>
            <p:nvPr/>
          </p:nvSpPr>
          <p:spPr>
            <a:xfrm>
              <a:off x="0" y="-38100"/>
              <a:ext cx="87246" cy="220427"/>
            </a:xfrm>
            <a:prstGeom prst="rect">
              <a:avLst/>
            </a:prstGeom>
          </p:spPr>
          <p:txBody>
            <a:bodyPr lIns="50800" tIns="50800" rIns="50800" bIns="50800" rtlCol="0" anchor="ctr"/>
            <a:lstStyle/>
            <a:p>
              <a:pPr algn="ctr">
                <a:lnSpc>
                  <a:spcPts val="2659"/>
                </a:lnSpc>
                <a:spcBef>
                  <a:spcPct val="0"/>
                </a:spcBef>
              </a:pPr>
              <a:endParaRPr/>
            </a:p>
          </p:txBody>
        </p:sp>
      </p:grpSp>
      <p:grpSp>
        <p:nvGrpSpPr>
          <p:cNvPr id="24" name="Group 24"/>
          <p:cNvGrpSpPr/>
          <p:nvPr/>
        </p:nvGrpSpPr>
        <p:grpSpPr>
          <a:xfrm rot="-5400000">
            <a:off x="1637154" y="8484216"/>
            <a:ext cx="331261" cy="3274307"/>
            <a:chOff x="0" y="0"/>
            <a:chExt cx="87246" cy="862369"/>
          </a:xfrm>
        </p:grpSpPr>
        <p:sp>
          <p:nvSpPr>
            <p:cNvPr id="25" name="Freeform 25"/>
            <p:cNvSpPr/>
            <p:nvPr/>
          </p:nvSpPr>
          <p:spPr>
            <a:xfrm>
              <a:off x="0" y="0"/>
              <a:ext cx="87246" cy="862369"/>
            </a:xfrm>
            <a:custGeom>
              <a:avLst/>
              <a:gdLst/>
              <a:ahLst/>
              <a:cxnLst/>
              <a:rect l="l" t="t" r="r" b="b"/>
              <a:pathLst>
                <a:path w="87246" h="862369">
                  <a:moveTo>
                    <a:pt x="0" y="0"/>
                  </a:moveTo>
                  <a:lnTo>
                    <a:pt x="87246" y="0"/>
                  </a:lnTo>
                  <a:lnTo>
                    <a:pt x="87246" y="862369"/>
                  </a:lnTo>
                  <a:lnTo>
                    <a:pt x="0" y="862369"/>
                  </a:lnTo>
                  <a:close/>
                </a:path>
              </a:pathLst>
            </a:custGeom>
            <a:solidFill>
              <a:srgbClr val="F9ECB8"/>
            </a:solidFill>
          </p:spPr>
          <p:txBody>
            <a:bodyPr/>
            <a:lstStyle/>
            <a:p>
              <a:endParaRPr lang="en-NZ"/>
            </a:p>
          </p:txBody>
        </p:sp>
        <p:sp>
          <p:nvSpPr>
            <p:cNvPr id="26" name="TextBox 26"/>
            <p:cNvSpPr txBox="1"/>
            <p:nvPr/>
          </p:nvSpPr>
          <p:spPr>
            <a:xfrm>
              <a:off x="0" y="-38100"/>
              <a:ext cx="87246" cy="900469"/>
            </a:xfrm>
            <a:prstGeom prst="rect">
              <a:avLst/>
            </a:prstGeom>
          </p:spPr>
          <p:txBody>
            <a:bodyPr lIns="50800" tIns="50800" rIns="50800" bIns="50800" rtlCol="0" anchor="ctr"/>
            <a:lstStyle/>
            <a:p>
              <a:pPr algn="ctr">
                <a:lnSpc>
                  <a:spcPts val="2659"/>
                </a:lnSpc>
                <a:spcBef>
                  <a:spcPct val="0"/>
                </a:spcBef>
              </a:pPr>
              <a:endParaRPr/>
            </a:p>
          </p:txBody>
        </p:sp>
      </p:grpSp>
      <p:grpSp>
        <p:nvGrpSpPr>
          <p:cNvPr id="27" name="Group 27"/>
          <p:cNvGrpSpPr/>
          <p:nvPr/>
        </p:nvGrpSpPr>
        <p:grpSpPr>
          <a:xfrm rot="-5400000">
            <a:off x="10235886" y="3037756"/>
            <a:ext cx="331261" cy="14167228"/>
            <a:chOff x="0" y="0"/>
            <a:chExt cx="87246" cy="3731286"/>
          </a:xfrm>
        </p:grpSpPr>
        <p:sp>
          <p:nvSpPr>
            <p:cNvPr id="28" name="Freeform 28"/>
            <p:cNvSpPr/>
            <p:nvPr/>
          </p:nvSpPr>
          <p:spPr>
            <a:xfrm>
              <a:off x="0" y="0"/>
              <a:ext cx="87246" cy="3731286"/>
            </a:xfrm>
            <a:custGeom>
              <a:avLst/>
              <a:gdLst/>
              <a:ahLst/>
              <a:cxnLst/>
              <a:rect l="l" t="t" r="r" b="b"/>
              <a:pathLst>
                <a:path w="87246" h="3731286">
                  <a:moveTo>
                    <a:pt x="0" y="0"/>
                  </a:moveTo>
                  <a:lnTo>
                    <a:pt x="87246" y="0"/>
                  </a:lnTo>
                  <a:lnTo>
                    <a:pt x="87246" y="3731286"/>
                  </a:lnTo>
                  <a:lnTo>
                    <a:pt x="0" y="3731286"/>
                  </a:lnTo>
                  <a:close/>
                </a:path>
              </a:pathLst>
            </a:custGeom>
            <a:solidFill>
              <a:srgbClr val="BCAAD0"/>
            </a:solidFill>
          </p:spPr>
          <p:txBody>
            <a:bodyPr/>
            <a:lstStyle/>
            <a:p>
              <a:endParaRPr lang="en-NZ"/>
            </a:p>
          </p:txBody>
        </p:sp>
        <p:sp>
          <p:nvSpPr>
            <p:cNvPr id="29" name="TextBox 29"/>
            <p:cNvSpPr txBox="1"/>
            <p:nvPr/>
          </p:nvSpPr>
          <p:spPr>
            <a:xfrm>
              <a:off x="0" y="-38100"/>
              <a:ext cx="87246" cy="3769386"/>
            </a:xfrm>
            <a:prstGeom prst="rect">
              <a:avLst/>
            </a:prstGeom>
          </p:spPr>
          <p:txBody>
            <a:bodyPr lIns="50800" tIns="50800" rIns="50800" bIns="50800" rtlCol="0" anchor="ctr"/>
            <a:lstStyle/>
            <a:p>
              <a:pPr algn="ctr">
                <a:lnSpc>
                  <a:spcPts val="2659"/>
                </a:lnSpc>
                <a:spcBef>
                  <a:spcPct val="0"/>
                </a:spcBef>
              </a:pPr>
              <a:endParaRPr/>
            </a:p>
          </p:txBody>
        </p:sp>
      </p:grpSp>
      <p:sp>
        <p:nvSpPr>
          <p:cNvPr id="30" name="TextBox 30"/>
          <p:cNvSpPr txBox="1"/>
          <p:nvPr/>
        </p:nvSpPr>
        <p:spPr>
          <a:xfrm>
            <a:off x="5531750" y="4085088"/>
            <a:ext cx="6888849" cy="3180358"/>
          </a:xfrm>
          <a:prstGeom prst="rect">
            <a:avLst/>
          </a:prstGeom>
        </p:spPr>
        <p:txBody>
          <a:bodyPr wrap="square" lIns="0" tIns="0" rIns="0" bIns="0" rtlCol="0" anchor="t">
            <a:spAutoFit/>
          </a:bodyPr>
          <a:lstStyle/>
          <a:p>
            <a:pPr algn="ctr">
              <a:lnSpc>
                <a:spcPts val="3080"/>
              </a:lnSpc>
            </a:pPr>
            <a:r>
              <a:rPr lang="en-US" sz="2800" b="1" dirty="0">
                <a:solidFill>
                  <a:srgbClr val="4D4D4D"/>
                </a:solidFill>
                <a:latin typeface="Canva Sans"/>
                <a:ea typeface="Canva Sans"/>
                <a:cs typeface="Canva Sans"/>
                <a:sym typeface="Canva Sans"/>
              </a:rPr>
              <a:t>Sara Malik​</a:t>
            </a:r>
          </a:p>
          <a:p>
            <a:pPr algn="ctr">
              <a:lnSpc>
                <a:spcPts val="3080"/>
              </a:lnSpc>
            </a:pPr>
            <a:r>
              <a:rPr lang="en-US" sz="2800" b="1" dirty="0">
                <a:solidFill>
                  <a:srgbClr val="4D4D4D"/>
                </a:solidFill>
                <a:latin typeface="Canva Sans"/>
                <a:ea typeface="Canva Sans"/>
                <a:cs typeface="Canva Sans"/>
                <a:sym typeface="Canva Sans"/>
              </a:rPr>
              <a:t>PhD in Linguistics</a:t>
            </a:r>
          </a:p>
          <a:p>
            <a:pPr algn="ctr">
              <a:lnSpc>
                <a:spcPts val="3080"/>
              </a:lnSpc>
            </a:pPr>
            <a:endParaRPr lang="en-US" sz="2800" b="1" dirty="0">
              <a:solidFill>
                <a:srgbClr val="4D4D4D"/>
              </a:solidFill>
              <a:latin typeface="Canva Sans"/>
              <a:ea typeface="Canva Sans"/>
              <a:cs typeface="Canva Sans"/>
              <a:sym typeface="Canva Sans"/>
            </a:endParaRPr>
          </a:p>
          <a:p>
            <a:pPr algn="ctr">
              <a:lnSpc>
                <a:spcPts val="3080"/>
              </a:lnSpc>
            </a:pPr>
            <a:r>
              <a:rPr lang="en-US" sz="2800" b="1" dirty="0">
                <a:solidFill>
                  <a:srgbClr val="4D4D4D"/>
                </a:solidFill>
                <a:latin typeface="Canva Sans"/>
                <a:ea typeface="Canva Sans"/>
                <a:cs typeface="Canva Sans"/>
                <a:sym typeface="Canva Sans"/>
              </a:rPr>
              <a:t>Andreea </a:t>
            </a:r>
            <a:r>
              <a:rPr lang="en-US" sz="2800" b="1" dirty="0" err="1">
                <a:solidFill>
                  <a:srgbClr val="4D4D4D"/>
                </a:solidFill>
                <a:latin typeface="Canva Sans"/>
                <a:ea typeface="Canva Sans"/>
                <a:cs typeface="Canva Sans"/>
                <a:sym typeface="Canva Sans"/>
              </a:rPr>
              <a:t>Calude</a:t>
            </a:r>
            <a:r>
              <a:rPr lang="en-US" sz="2800" b="1" dirty="0">
                <a:solidFill>
                  <a:srgbClr val="4D4D4D"/>
                </a:solidFill>
                <a:latin typeface="Canva Sans"/>
                <a:ea typeface="Canva Sans"/>
                <a:cs typeface="Canva Sans"/>
                <a:sym typeface="Canva Sans"/>
              </a:rPr>
              <a:t>  and Joe Ulatowski </a:t>
            </a:r>
          </a:p>
          <a:p>
            <a:pPr algn="ctr">
              <a:lnSpc>
                <a:spcPts val="3080"/>
              </a:lnSpc>
            </a:pPr>
            <a:endParaRPr lang="en-US" sz="2800" b="1" dirty="0">
              <a:solidFill>
                <a:srgbClr val="4D4D4D"/>
              </a:solidFill>
              <a:latin typeface="Canva Sans"/>
              <a:ea typeface="Canva Sans"/>
              <a:cs typeface="Canva Sans"/>
              <a:sym typeface="Canva Sans"/>
            </a:endParaRPr>
          </a:p>
          <a:p>
            <a:pPr algn="ctr">
              <a:lnSpc>
                <a:spcPts val="3080"/>
              </a:lnSpc>
            </a:pPr>
            <a:r>
              <a:rPr lang="en-US" sz="2800" b="1" dirty="0">
                <a:solidFill>
                  <a:srgbClr val="4D4D4D"/>
                </a:solidFill>
                <a:latin typeface="Canva Sans"/>
                <a:ea typeface="Canva Sans"/>
                <a:cs typeface="Canva Sans"/>
                <a:sym typeface="Canva Sans"/>
              </a:rPr>
              <a:t>​</a:t>
            </a:r>
          </a:p>
          <a:p>
            <a:pPr algn="ctr">
              <a:lnSpc>
                <a:spcPts val="3080"/>
              </a:lnSpc>
            </a:pPr>
            <a:r>
              <a:rPr lang="en-US" sz="2800" b="1" dirty="0">
                <a:solidFill>
                  <a:srgbClr val="4D4D4D"/>
                </a:solidFill>
                <a:latin typeface="Canva Sans"/>
                <a:ea typeface="Canva Sans"/>
                <a:cs typeface="Canva Sans"/>
                <a:sym typeface="Canva Sans"/>
              </a:rPr>
              <a:t>​</a:t>
            </a:r>
          </a:p>
          <a:p>
            <a:pPr algn="ctr">
              <a:lnSpc>
                <a:spcPts val="3080"/>
              </a:lnSpc>
            </a:pPr>
            <a:endParaRPr lang="en-US" sz="2800" b="1" dirty="0">
              <a:solidFill>
                <a:srgbClr val="4D4D4D"/>
              </a:solidFill>
              <a:latin typeface="Canva Sans"/>
              <a:ea typeface="Canva Sans"/>
              <a:cs typeface="Canva Sans"/>
              <a:sym typeface="Canva Sans"/>
            </a:endParaRPr>
          </a:p>
        </p:txBody>
      </p:sp>
      <p:sp>
        <p:nvSpPr>
          <p:cNvPr id="31" name="TextBox 31"/>
          <p:cNvSpPr txBox="1"/>
          <p:nvPr/>
        </p:nvSpPr>
        <p:spPr>
          <a:xfrm>
            <a:off x="3131237" y="6883407"/>
            <a:ext cx="10972800" cy="1590179"/>
          </a:xfrm>
          <a:prstGeom prst="rect">
            <a:avLst/>
          </a:prstGeom>
        </p:spPr>
        <p:txBody>
          <a:bodyPr wrap="square" lIns="0" tIns="0" rIns="0" bIns="0" rtlCol="0" anchor="t">
            <a:spAutoFit/>
          </a:bodyPr>
          <a:lstStyle/>
          <a:p>
            <a:pPr algn="ctr">
              <a:lnSpc>
                <a:spcPts val="3080"/>
              </a:lnSpc>
            </a:pPr>
            <a:r>
              <a:rPr lang="en-US" sz="2800" b="1" dirty="0">
                <a:solidFill>
                  <a:srgbClr val="4D4D4D"/>
                </a:solidFill>
                <a:latin typeface="Canva Sans"/>
                <a:ea typeface="Canva Sans"/>
                <a:cs typeface="Canva Sans"/>
                <a:sym typeface="Canva Sans"/>
              </a:rPr>
              <a:t>School of Psychological and </a:t>
            </a:r>
            <a:r>
              <a:rPr lang="en-US" sz="2800" b="1" dirty="0" err="1">
                <a:solidFill>
                  <a:srgbClr val="4D4D4D"/>
                </a:solidFill>
                <a:latin typeface="Canva Sans"/>
                <a:ea typeface="Canva Sans"/>
                <a:cs typeface="Canva Sans"/>
                <a:sym typeface="Canva Sans"/>
              </a:rPr>
              <a:t>Behavioural</a:t>
            </a:r>
            <a:r>
              <a:rPr lang="en-US" sz="2800" b="1" dirty="0">
                <a:solidFill>
                  <a:srgbClr val="4D4D4D"/>
                </a:solidFill>
                <a:latin typeface="Canva Sans"/>
                <a:ea typeface="Canva Sans"/>
                <a:cs typeface="Canva Sans"/>
                <a:sym typeface="Canva Sans"/>
              </a:rPr>
              <a:t> Sciences </a:t>
            </a:r>
          </a:p>
          <a:p>
            <a:pPr algn="ctr">
              <a:lnSpc>
                <a:spcPts val="3080"/>
              </a:lnSpc>
            </a:pPr>
            <a:r>
              <a:rPr lang="en-US" sz="2800" b="1" dirty="0">
                <a:solidFill>
                  <a:srgbClr val="4D4D4D"/>
                </a:solidFill>
                <a:latin typeface="Canva Sans"/>
                <a:ea typeface="Canva Sans"/>
                <a:cs typeface="Canva Sans"/>
                <a:sym typeface="Canva Sans"/>
              </a:rPr>
              <a:t> and School of Law, Politics, and Philosophy</a:t>
            </a:r>
          </a:p>
          <a:p>
            <a:pPr algn="ctr">
              <a:lnSpc>
                <a:spcPts val="3080"/>
              </a:lnSpc>
            </a:pPr>
            <a:r>
              <a:rPr lang="en-US" sz="2800" b="1">
                <a:solidFill>
                  <a:srgbClr val="4D4D4D"/>
                </a:solidFill>
                <a:latin typeface="Canva Sans"/>
                <a:ea typeface="Canva Sans"/>
                <a:cs typeface="Canva Sans"/>
                <a:sym typeface="Canva Sans"/>
              </a:rPr>
              <a:t>The University </a:t>
            </a:r>
            <a:r>
              <a:rPr lang="en-US" sz="2800" b="1" dirty="0">
                <a:solidFill>
                  <a:srgbClr val="4D4D4D"/>
                </a:solidFill>
                <a:latin typeface="Canva Sans"/>
                <a:ea typeface="Canva Sans"/>
                <a:cs typeface="Canva Sans"/>
                <a:sym typeface="Canva Sans"/>
              </a:rPr>
              <a:t>of Waikato </a:t>
            </a:r>
          </a:p>
          <a:p>
            <a:pPr algn="ctr">
              <a:lnSpc>
                <a:spcPts val="3080"/>
              </a:lnSpc>
            </a:pPr>
            <a:endParaRPr lang="en-US" sz="2800" b="1" dirty="0">
              <a:solidFill>
                <a:srgbClr val="4D4D4D"/>
              </a:solidFill>
              <a:latin typeface="Canva Sans"/>
              <a:ea typeface="Canva Sans"/>
              <a:cs typeface="Canva Sans"/>
              <a:sym typeface="Canva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857490" y="3137468"/>
            <a:ext cx="3642407" cy="5772852"/>
            <a:chOff x="0" y="0"/>
            <a:chExt cx="959317" cy="1520422"/>
          </a:xfrm>
        </p:grpSpPr>
        <p:sp>
          <p:nvSpPr>
            <p:cNvPr id="3" name="Freeform 3"/>
            <p:cNvSpPr/>
            <p:nvPr/>
          </p:nvSpPr>
          <p:spPr>
            <a:xfrm>
              <a:off x="0" y="0"/>
              <a:ext cx="959317" cy="1520422"/>
            </a:xfrm>
            <a:custGeom>
              <a:avLst/>
              <a:gdLst/>
              <a:ahLst/>
              <a:cxnLst/>
              <a:rect l="l" t="t" r="r" b="b"/>
              <a:pathLst>
                <a:path w="959317" h="1520422">
                  <a:moveTo>
                    <a:pt x="0" y="0"/>
                  </a:moveTo>
                  <a:lnTo>
                    <a:pt x="959317" y="0"/>
                  </a:lnTo>
                  <a:lnTo>
                    <a:pt x="959317" y="1520422"/>
                  </a:lnTo>
                  <a:lnTo>
                    <a:pt x="0" y="1520422"/>
                  </a:lnTo>
                  <a:close/>
                </a:path>
              </a:pathLst>
            </a:custGeom>
            <a:solidFill>
              <a:srgbClr val="FFC2CA"/>
            </a:solidFill>
          </p:spPr>
          <p:txBody>
            <a:bodyPr/>
            <a:lstStyle/>
            <a:p>
              <a:endParaRPr lang="en-NZ"/>
            </a:p>
          </p:txBody>
        </p:sp>
        <p:sp>
          <p:nvSpPr>
            <p:cNvPr id="4" name="TextBox 4"/>
            <p:cNvSpPr txBox="1"/>
            <p:nvPr/>
          </p:nvSpPr>
          <p:spPr>
            <a:xfrm>
              <a:off x="0" y="-38100"/>
              <a:ext cx="959317" cy="155852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7068394" y="3195344"/>
            <a:ext cx="3406870" cy="5658355"/>
            <a:chOff x="0" y="0"/>
            <a:chExt cx="897283" cy="1490266"/>
          </a:xfrm>
        </p:grpSpPr>
        <p:sp>
          <p:nvSpPr>
            <p:cNvPr id="6" name="Freeform 6"/>
            <p:cNvSpPr/>
            <p:nvPr/>
          </p:nvSpPr>
          <p:spPr>
            <a:xfrm>
              <a:off x="0" y="0"/>
              <a:ext cx="897283" cy="1490266"/>
            </a:xfrm>
            <a:custGeom>
              <a:avLst/>
              <a:gdLst/>
              <a:ahLst/>
              <a:cxnLst/>
              <a:rect l="l" t="t" r="r" b="b"/>
              <a:pathLst>
                <a:path w="897283" h="1490266">
                  <a:moveTo>
                    <a:pt x="0" y="0"/>
                  </a:moveTo>
                  <a:lnTo>
                    <a:pt x="897283" y="0"/>
                  </a:lnTo>
                  <a:lnTo>
                    <a:pt x="897283" y="1490266"/>
                  </a:lnTo>
                  <a:lnTo>
                    <a:pt x="0" y="1490266"/>
                  </a:lnTo>
                  <a:close/>
                </a:path>
              </a:pathLst>
            </a:custGeom>
            <a:solidFill>
              <a:srgbClr val="E9E9E3"/>
            </a:solidFill>
          </p:spPr>
          <p:txBody>
            <a:bodyPr/>
            <a:lstStyle/>
            <a:p>
              <a:endParaRPr lang="en-NZ"/>
            </a:p>
          </p:txBody>
        </p:sp>
        <p:sp>
          <p:nvSpPr>
            <p:cNvPr id="7" name="TextBox 7"/>
            <p:cNvSpPr txBox="1"/>
            <p:nvPr/>
          </p:nvSpPr>
          <p:spPr>
            <a:xfrm>
              <a:off x="0" y="-38100"/>
              <a:ext cx="897283" cy="1528366"/>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2508645" y="3195344"/>
            <a:ext cx="3473452" cy="5712203"/>
            <a:chOff x="0" y="0"/>
            <a:chExt cx="914819" cy="1504449"/>
          </a:xfrm>
        </p:grpSpPr>
        <p:sp>
          <p:nvSpPr>
            <p:cNvPr id="9" name="Freeform 9"/>
            <p:cNvSpPr/>
            <p:nvPr/>
          </p:nvSpPr>
          <p:spPr>
            <a:xfrm>
              <a:off x="0" y="0"/>
              <a:ext cx="914819" cy="1504448"/>
            </a:xfrm>
            <a:custGeom>
              <a:avLst/>
              <a:gdLst/>
              <a:ahLst/>
              <a:cxnLst/>
              <a:rect l="l" t="t" r="r" b="b"/>
              <a:pathLst>
                <a:path w="914819" h="1504448">
                  <a:moveTo>
                    <a:pt x="0" y="0"/>
                  </a:moveTo>
                  <a:lnTo>
                    <a:pt x="914819" y="0"/>
                  </a:lnTo>
                  <a:lnTo>
                    <a:pt x="914819" y="1504448"/>
                  </a:lnTo>
                  <a:lnTo>
                    <a:pt x="0" y="1504448"/>
                  </a:lnTo>
                  <a:close/>
                </a:path>
              </a:pathLst>
            </a:custGeom>
            <a:solidFill>
              <a:srgbClr val="BCAAD0"/>
            </a:solidFill>
          </p:spPr>
          <p:txBody>
            <a:bodyPr/>
            <a:lstStyle/>
            <a:p>
              <a:endParaRPr lang="en-NZ"/>
            </a:p>
          </p:txBody>
        </p:sp>
        <p:sp>
          <p:nvSpPr>
            <p:cNvPr id="10" name="TextBox 10"/>
            <p:cNvSpPr txBox="1"/>
            <p:nvPr/>
          </p:nvSpPr>
          <p:spPr>
            <a:xfrm>
              <a:off x="0" y="-38100"/>
              <a:ext cx="914819" cy="1542549"/>
            </a:xfrm>
            <a:prstGeom prst="rect">
              <a:avLst/>
            </a:prstGeom>
          </p:spPr>
          <p:txBody>
            <a:bodyPr lIns="50800" tIns="50800" rIns="50800" bIns="50800" rtlCol="0" anchor="ctr"/>
            <a:lstStyle/>
            <a:p>
              <a:pPr algn="l">
                <a:lnSpc>
                  <a:spcPts val="2659"/>
                </a:lnSpc>
              </a:pPr>
              <a:r>
                <a:rPr lang="en-US" sz="1899" b="1">
                  <a:solidFill>
                    <a:srgbClr val="000000"/>
                  </a:solidFill>
                  <a:latin typeface="Canva Sans Bold"/>
                  <a:ea typeface="Canva Sans Bold"/>
                  <a:cs typeface="Canva Sans Bold"/>
                  <a:sym typeface="Canva Sans Bold"/>
                </a:rPr>
                <a:t> </a:t>
              </a:r>
            </a:p>
          </p:txBody>
        </p:sp>
      </p:grpSp>
      <p:sp>
        <p:nvSpPr>
          <p:cNvPr id="11" name="Freeform 11"/>
          <p:cNvSpPr/>
          <p:nvPr/>
        </p:nvSpPr>
        <p:spPr>
          <a:xfrm>
            <a:off x="7376159" y="4247379"/>
            <a:ext cx="2744304" cy="1343957"/>
          </a:xfrm>
          <a:custGeom>
            <a:avLst/>
            <a:gdLst/>
            <a:ahLst/>
            <a:cxnLst/>
            <a:rect l="l" t="t" r="r" b="b"/>
            <a:pathLst>
              <a:path w="2744304" h="1343957">
                <a:moveTo>
                  <a:pt x="0" y="0"/>
                </a:moveTo>
                <a:lnTo>
                  <a:pt x="2744304" y="0"/>
                </a:lnTo>
                <a:lnTo>
                  <a:pt x="2744304" y="1343957"/>
                </a:lnTo>
                <a:lnTo>
                  <a:pt x="0" y="1343957"/>
                </a:lnTo>
                <a:lnTo>
                  <a:pt x="0" y="0"/>
                </a:lnTo>
                <a:close/>
              </a:path>
            </a:pathLst>
          </a:custGeom>
          <a:blipFill>
            <a:blip r:embed="rId2"/>
            <a:stretch>
              <a:fillRect/>
            </a:stretch>
          </a:blipFill>
        </p:spPr>
        <p:txBody>
          <a:bodyPr/>
          <a:lstStyle/>
          <a:p>
            <a:endParaRPr lang="en-NZ"/>
          </a:p>
        </p:txBody>
      </p:sp>
      <p:sp>
        <p:nvSpPr>
          <p:cNvPr id="12" name="Freeform 12"/>
          <p:cNvSpPr/>
          <p:nvPr/>
        </p:nvSpPr>
        <p:spPr>
          <a:xfrm>
            <a:off x="1645446" y="4247379"/>
            <a:ext cx="1838621" cy="1838621"/>
          </a:xfrm>
          <a:custGeom>
            <a:avLst/>
            <a:gdLst/>
            <a:ahLst/>
            <a:cxnLst/>
            <a:rect l="l" t="t" r="r" b="b"/>
            <a:pathLst>
              <a:path w="1838621" h="1838621">
                <a:moveTo>
                  <a:pt x="0" y="0"/>
                </a:moveTo>
                <a:lnTo>
                  <a:pt x="1838620" y="0"/>
                </a:lnTo>
                <a:lnTo>
                  <a:pt x="1838620" y="1838621"/>
                </a:lnTo>
                <a:lnTo>
                  <a:pt x="0" y="183862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NZ"/>
          </a:p>
        </p:txBody>
      </p:sp>
      <p:grpSp>
        <p:nvGrpSpPr>
          <p:cNvPr id="13" name="Group 13"/>
          <p:cNvGrpSpPr/>
          <p:nvPr/>
        </p:nvGrpSpPr>
        <p:grpSpPr>
          <a:xfrm>
            <a:off x="5054431" y="5591336"/>
            <a:ext cx="1463994" cy="1039348"/>
            <a:chOff x="0" y="0"/>
            <a:chExt cx="812800" cy="577039"/>
          </a:xfrm>
        </p:grpSpPr>
        <p:sp>
          <p:nvSpPr>
            <p:cNvPr id="14" name="Freeform 14"/>
            <p:cNvSpPr/>
            <p:nvPr/>
          </p:nvSpPr>
          <p:spPr>
            <a:xfrm>
              <a:off x="0" y="0"/>
              <a:ext cx="812800" cy="577039"/>
            </a:xfrm>
            <a:custGeom>
              <a:avLst/>
              <a:gdLst/>
              <a:ahLst/>
              <a:cxnLst/>
              <a:rect l="l" t="t" r="r" b="b"/>
              <a:pathLst>
                <a:path w="812800" h="577039">
                  <a:moveTo>
                    <a:pt x="812800" y="288519"/>
                  </a:moveTo>
                  <a:lnTo>
                    <a:pt x="406400" y="0"/>
                  </a:lnTo>
                  <a:lnTo>
                    <a:pt x="406400" y="203200"/>
                  </a:lnTo>
                  <a:lnTo>
                    <a:pt x="0" y="203200"/>
                  </a:lnTo>
                  <a:lnTo>
                    <a:pt x="0" y="373839"/>
                  </a:lnTo>
                  <a:lnTo>
                    <a:pt x="406400" y="373839"/>
                  </a:lnTo>
                  <a:lnTo>
                    <a:pt x="406400" y="577039"/>
                  </a:lnTo>
                  <a:lnTo>
                    <a:pt x="812800" y="288519"/>
                  </a:lnTo>
                  <a:close/>
                </a:path>
              </a:pathLst>
            </a:custGeom>
            <a:solidFill>
              <a:srgbClr val="8C52FF"/>
            </a:solidFill>
          </p:spPr>
          <p:txBody>
            <a:bodyPr/>
            <a:lstStyle/>
            <a:p>
              <a:endParaRPr lang="en-NZ"/>
            </a:p>
          </p:txBody>
        </p:sp>
        <p:sp>
          <p:nvSpPr>
            <p:cNvPr id="15" name="TextBox 15"/>
            <p:cNvSpPr txBox="1"/>
            <p:nvPr/>
          </p:nvSpPr>
          <p:spPr>
            <a:xfrm>
              <a:off x="0" y="165100"/>
              <a:ext cx="711200" cy="208739"/>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1748466" y="714558"/>
            <a:ext cx="11057052" cy="863600"/>
          </a:xfrm>
          <a:prstGeom prst="rect">
            <a:avLst/>
          </a:prstGeom>
        </p:spPr>
        <p:txBody>
          <a:bodyPr lIns="0" tIns="0" rIns="0" bIns="0" rtlCol="0" anchor="t">
            <a:spAutoFit/>
          </a:bodyPr>
          <a:lstStyle/>
          <a:p>
            <a:pPr algn="l">
              <a:lnSpc>
                <a:spcPts val="7000"/>
              </a:lnSpc>
            </a:pPr>
            <a:r>
              <a:rPr lang="en-US" sz="5000" b="1" spc="-100">
                <a:solidFill>
                  <a:srgbClr val="2E2E2E"/>
                </a:solidFill>
                <a:latin typeface="Canva Sans Bold"/>
                <a:ea typeface="Canva Sans Bold"/>
                <a:cs typeface="Canva Sans Bold"/>
                <a:sym typeface="Canva Sans Bold"/>
              </a:rPr>
              <a:t>Data</a:t>
            </a:r>
          </a:p>
        </p:txBody>
      </p:sp>
      <p:sp>
        <p:nvSpPr>
          <p:cNvPr id="17" name="TextBox 17"/>
          <p:cNvSpPr txBox="1"/>
          <p:nvPr/>
        </p:nvSpPr>
        <p:spPr>
          <a:xfrm>
            <a:off x="1437639" y="6770384"/>
            <a:ext cx="2254233" cy="1298575"/>
          </a:xfrm>
          <a:prstGeom prst="rect">
            <a:avLst/>
          </a:prstGeom>
        </p:spPr>
        <p:txBody>
          <a:bodyPr lIns="0" tIns="0" rIns="0" bIns="0" rtlCol="0" anchor="t">
            <a:spAutoFit/>
          </a:bodyPr>
          <a:lstStyle/>
          <a:p>
            <a:pPr marL="539749" lvl="1" indent="-269875" algn="l">
              <a:lnSpc>
                <a:spcPts val="3499"/>
              </a:lnSpc>
              <a:buFont typeface="Arial"/>
              <a:buChar char="•"/>
            </a:pPr>
            <a:r>
              <a:rPr lang="en-US" sz="2499" b="1" spc="-49" dirty="0">
                <a:solidFill>
                  <a:srgbClr val="2E2E2E"/>
                </a:solidFill>
                <a:latin typeface="Canva Sans Bold"/>
                <a:ea typeface="Canva Sans Bold"/>
                <a:cs typeface="Canva Sans Bold"/>
                <a:sym typeface="Canva Sans Bold"/>
              </a:rPr>
              <a:t>83 Total</a:t>
            </a:r>
          </a:p>
          <a:p>
            <a:pPr marL="539749" lvl="1" indent="-269875" algn="l">
              <a:lnSpc>
                <a:spcPts val="3499"/>
              </a:lnSpc>
              <a:buFont typeface="Arial"/>
              <a:buChar char="•"/>
            </a:pPr>
            <a:r>
              <a:rPr lang="en-US" sz="2499" b="1" spc="-49" dirty="0">
                <a:solidFill>
                  <a:srgbClr val="2E2E2E"/>
                </a:solidFill>
                <a:latin typeface="Canva Sans Bold"/>
                <a:ea typeface="Canva Sans Bold"/>
                <a:cs typeface="Canva Sans Bold"/>
                <a:sym typeface="Canva Sans Bold"/>
              </a:rPr>
              <a:t>46 from NZ </a:t>
            </a:r>
          </a:p>
          <a:p>
            <a:pPr marL="539749" lvl="1" indent="-269875" algn="l">
              <a:lnSpc>
                <a:spcPts val="3499"/>
              </a:lnSpc>
              <a:buFont typeface="Arial"/>
              <a:buChar char="•"/>
            </a:pPr>
            <a:r>
              <a:rPr lang="en-US" sz="2499" b="1" spc="-49" dirty="0">
                <a:solidFill>
                  <a:srgbClr val="2E2E2E"/>
                </a:solidFill>
                <a:latin typeface="Canva Sans Bold"/>
                <a:ea typeface="Canva Sans Bold"/>
                <a:cs typeface="Canva Sans Bold"/>
                <a:sym typeface="Canva Sans Bold"/>
              </a:rPr>
              <a:t>37 from PK</a:t>
            </a:r>
          </a:p>
        </p:txBody>
      </p:sp>
      <p:sp>
        <p:nvSpPr>
          <p:cNvPr id="18" name="TextBox 18"/>
          <p:cNvSpPr txBox="1"/>
          <p:nvPr/>
        </p:nvSpPr>
        <p:spPr>
          <a:xfrm>
            <a:off x="7256779" y="3341872"/>
            <a:ext cx="3218485" cy="688961"/>
          </a:xfrm>
          <a:prstGeom prst="rect">
            <a:avLst/>
          </a:prstGeom>
        </p:spPr>
        <p:txBody>
          <a:bodyPr lIns="0" tIns="0" rIns="0" bIns="0" rtlCol="0" anchor="t">
            <a:spAutoFit/>
          </a:bodyPr>
          <a:lstStyle/>
          <a:p>
            <a:pPr algn="ctr">
              <a:lnSpc>
                <a:spcPts val="5600"/>
              </a:lnSpc>
            </a:pPr>
            <a:r>
              <a:rPr lang="en-US" sz="4000" b="1" spc="-80">
                <a:solidFill>
                  <a:srgbClr val="2E2E2E"/>
                </a:solidFill>
                <a:latin typeface="Canva Sans Bold"/>
                <a:ea typeface="Canva Sans Bold"/>
                <a:cs typeface="Canva Sans Bold"/>
                <a:sym typeface="Canva Sans Bold"/>
              </a:rPr>
              <a:t>Transcription </a:t>
            </a:r>
          </a:p>
        </p:txBody>
      </p:sp>
      <p:sp>
        <p:nvSpPr>
          <p:cNvPr id="19" name="TextBox 19"/>
          <p:cNvSpPr txBox="1"/>
          <p:nvPr/>
        </p:nvSpPr>
        <p:spPr>
          <a:xfrm>
            <a:off x="7068394" y="6395734"/>
            <a:ext cx="3218485" cy="422275"/>
          </a:xfrm>
          <a:prstGeom prst="rect">
            <a:avLst/>
          </a:prstGeom>
        </p:spPr>
        <p:txBody>
          <a:bodyPr lIns="0" tIns="0" rIns="0" bIns="0" rtlCol="0" anchor="t">
            <a:spAutoFit/>
          </a:bodyPr>
          <a:lstStyle/>
          <a:p>
            <a:pPr algn="ctr">
              <a:lnSpc>
                <a:spcPts val="3499"/>
              </a:lnSpc>
            </a:pPr>
            <a:r>
              <a:rPr lang="en-US" sz="2499" b="1" dirty="0">
                <a:solidFill>
                  <a:srgbClr val="2E2E2E"/>
                </a:solidFill>
                <a:latin typeface="Canva Sans Bold"/>
                <a:ea typeface="Canva Sans Bold"/>
                <a:cs typeface="Canva Sans Bold"/>
                <a:sym typeface="Canva Sans Bold"/>
              </a:rPr>
              <a:t>Whisper AI</a:t>
            </a:r>
          </a:p>
        </p:txBody>
      </p:sp>
      <p:sp>
        <p:nvSpPr>
          <p:cNvPr id="20" name="TextBox 20"/>
          <p:cNvSpPr txBox="1"/>
          <p:nvPr/>
        </p:nvSpPr>
        <p:spPr>
          <a:xfrm>
            <a:off x="7155842" y="7244169"/>
            <a:ext cx="3319422" cy="977900"/>
          </a:xfrm>
          <a:prstGeom prst="rect">
            <a:avLst/>
          </a:prstGeom>
        </p:spPr>
        <p:txBody>
          <a:bodyPr lIns="0" tIns="0" rIns="0" bIns="0" rtlCol="0" anchor="t">
            <a:spAutoFit/>
          </a:bodyPr>
          <a:lstStyle/>
          <a:p>
            <a:pPr algn="ctr">
              <a:lnSpc>
                <a:spcPts val="3999"/>
              </a:lnSpc>
            </a:pPr>
            <a:r>
              <a:rPr lang="en-US" sz="2499" b="1" dirty="0">
                <a:solidFill>
                  <a:srgbClr val="4D4D4D"/>
                </a:solidFill>
                <a:latin typeface="Canva Sans Bold"/>
                <a:ea typeface="Canva Sans Bold"/>
                <a:cs typeface="Canva Sans Bold"/>
                <a:sym typeface="Canva Sans Bold"/>
              </a:rPr>
              <a:t>Transcription error correction </a:t>
            </a:r>
          </a:p>
        </p:txBody>
      </p:sp>
      <p:sp>
        <p:nvSpPr>
          <p:cNvPr id="21" name="TextBox 21"/>
          <p:cNvSpPr txBox="1"/>
          <p:nvPr/>
        </p:nvSpPr>
        <p:spPr>
          <a:xfrm>
            <a:off x="12588503" y="5119064"/>
            <a:ext cx="3313735" cy="3489325"/>
          </a:xfrm>
          <a:prstGeom prst="rect">
            <a:avLst/>
          </a:prstGeom>
        </p:spPr>
        <p:txBody>
          <a:bodyPr lIns="0" tIns="0" rIns="0" bIns="0" rtlCol="0" anchor="t">
            <a:spAutoFit/>
          </a:bodyPr>
          <a:lstStyle/>
          <a:p>
            <a:pPr marL="539749" lvl="1" indent="-269875" algn="l">
              <a:lnSpc>
                <a:spcPts val="3499"/>
              </a:lnSpc>
              <a:buFont typeface="Arial"/>
              <a:buChar char="•"/>
            </a:pPr>
            <a:r>
              <a:rPr lang="en-US" sz="2499" b="1" spc="-49" dirty="0">
                <a:solidFill>
                  <a:srgbClr val="2E2E2E"/>
                </a:solidFill>
                <a:latin typeface="Canva Sans Bold"/>
                <a:ea typeface="Canva Sans Bold"/>
                <a:cs typeface="Canva Sans Bold"/>
                <a:sym typeface="Canva Sans Bold"/>
              </a:rPr>
              <a:t>patients</a:t>
            </a:r>
          </a:p>
          <a:p>
            <a:pPr marL="539749" lvl="1" indent="-269875" algn="l">
              <a:lnSpc>
                <a:spcPts val="3499"/>
              </a:lnSpc>
              <a:buFont typeface="Arial"/>
              <a:buChar char="•"/>
            </a:pPr>
            <a:r>
              <a:rPr lang="en-US" sz="2499" b="1" spc="-49" dirty="0">
                <a:solidFill>
                  <a:srgbClr val="2E2E2E"/>
                </a:solidFill>
                <a:latin typeface="Canva Sans Bold"/>
                <a:ea typeface="Canva Sans Bold"/>
                <a:cs typeface="Canva Sans Bold"/>
                <a:sym typeface="Canva Sans Bold"/>
              </a:rPr>
              <a:t> health professionals</a:t>
            </a:r>
          </a:p>
          <a:p>
            <a:pPr marL="539749" lvl="1" indent="-269875" algn="l">
              <a:lnSpc>
                <a:spcPts val="3499"/>
              </a:lnSpc>
              <a:buFont typeface="Arial"/>
              <a:buChar char="•"/>
            </a:pPr>
            <a:r>
              <a:rPr lang="en-US" sz="2499" b="1" spc="-49" dirty="0">
                <a:solidFill>
                  <a:srgbClr val="2E2E2E"/>
                </a:solidFill>
                <a:latin typeface="Canva Sans Bold"/>
                <a:ea typeface="Canva Sans Bold"/>
                <a:cs typeface="Canva Sans Bold"/>
                <a:sym typeface="Canva Sans Bold"/>
              </a:rPr>
              <a:t> family members </a:t>
            </a:r>
          </a:p>
          <a:p>
            <a:pPr marL="539749" lvl="1" indent="-269875" algn="l">
              <a:lnSpc>
                <a:spcPts val="3499"/>
              </a:lnSpc>
              <a:buFont typeface="Arial"/>
              <a:buChar char="•"/>
            </a:pPr>
            <a:r>
              <a:rPr lang="en-US" sz="2499" b="1" spc="-49" dirty="0">
                <a:solidFill>
                  <a:srgbClr val="2E2E2E"/>
                </a:solidFill>
                <a:latin typeface="Canva Sans Bold"/>
                <a:ea typeface="Canva Sans Bold"/>
                <a:cs typeface="Canva Sans Bold"/>
                <a:sym typeface="Canva Sans Bold"/>
              </a:rPr>
              <a:t>interviewers</a:t>
            </a:r>
          </a:p>
          <a:p>
            <a:pPr marL="539749" lvl="1" indent="-269875" algn="l">
              <a:lnSpc>
                <a:spcPts val="3499"/>
              </a:lnSpc>
              <a:buFont typeface="Arial"/>
              <a:buChar char="•"/>
            </a:pPr>
            <a:r>
              <a:rPr lang="en-US" sz="2499" b="1" spc="-49" dirty="0">
                <a:solidFill>
                  <a:srgbClr val="2E2E2E"/>
                </a:solidFill>
                <a:latin typeface="Canva Sans Bold"/>
                <a:ea typeface="Canva Sans Bold"/>
                <a:cs typeface="Canva Sans Bold"/>
                <a:sym typeface="Canva Sans Bold"/>
              </a:rPr>
              <a:t>voiceovers </a:t>
            </a:r>
          </a:p>
          <a:p>
            <a:pPr marL="539749" lvl="1" indent="-269875" algn="l">
              <a:lnSpc>
                <a:spcPts val="3499"/>
              </a:lnSpc>
              <a:buFont typeface="Arial"/>
              <a:buChar char="•"/>
            </a:pPr>
            <a:r>
              <a:rPr lang="en-US" sz="2499" b="1" spc="-49" dirty="0">
                <a:solidFill>
                  <a:srgbClr val="2E2E2E"/>
                </a:solidFill>
                <a:latin typeface="Canva Sans Bold"/>
                <a:ea typeface="Canva Sans Bold"/>
                <a:cs typeface="Canva Sans Bold"/>
                <a:sym typeface="Canva Sans Bold"/>
              </a:rPr>
              <a:t>other speakers</a:t>
            </a:r>
          </a:p>
          <a:p>
            <a:pPr algn="l">
              <a:lnSpc>
                <a:spcPts val="3499"/>
              </a:lnSpc>
            </a:pPr>
            <a:r>
              <a:rPr lang="en-US" sz="2499" b="1" spc="-49" dirty="0">
                <a:solidFill>
                  <a:srgbClr val="2E2E2E"/>
                </a:solidFill>
                <a:latin typeface="Canva Sans Bold"/>
                <a:ea typeface="Canva Sans Bold"/>
                <a:cs typeface="Canva Sans Bold"/>
                <a:sym typeface="Canva Sans Bold"/>
              </a:rPr>
              <a:t> </a:t>
            </a:r>
          </a:p>
        </p:txBody>
      </p:sp>
      <p:sp>
        <p:nvSpPr>
          <p:cNvPr id="22" name="TextBox 22"/>
          <p:cNvSpPr txBox="1"/>
          <p:nvPr/>
        </p:nvSpPr>
        <p:spPr>
          <a:xfrm>
            <a:off x="1028700" y="3291065"/>
            <a:ext cx="3218485" cy="688961"/>
          </a:xfrm>
          <a:prstGeom prst="rect">
            <a:avLst/>
          </a:prstGeom>
        </p:spPr>
        <p:txBody>
          <a:bodyPr lIns="0" tIns="0" rIns="0" bIns="0" rtlCol="0" anchor="t">
            <a:spAutoFit/>
          </a:bodyPr>
          <a:lstStyle/>
          <a:p>
            <a:pPr algn="ctr">
              <a:lnSpc>
                <a:spcPts val="5600"/>
              </a:lnSpc>
            </a:pPr>
            <a:r>
              <a:rPr lang="en-US" sz="4000" b="1" spc="-80">
                <a:solidFill>
                  <a:srgbClr val="2E2E2E"/>
                </a:solidFill>
                <a:latin typeface="Canva Sans Bold"/>
                <a:ea typeface="Canva Sans Bold"/>
                <a:cs typeface="Canva Sans Bold"/>
                <a:sym typeface="Canva Sans Bold"/>
              </a:rPr>
              <a:t>Videos</a:t>
            </a:r>
          </a:p>
        </p:txBody>
      </p:sp>
      <p:sp>
        <p:nvSpPr>
          <p:cNvPr id="23" name="TextBox 23"/>
          <p:cNvSpPr txBox="1"/>
          <p:nvPr/>
        </p:nvSpPr>
        <p:spPr>
          <a:xfrm>
            <a:off x="12414612" y="3291065"/>
            <a:ext cx="3661518" cy="1393811"/>
          </a:xfrm>
          <a:prstGeom prst="rect">
            <a:avLst/>
          </a:prstGeom>
        </p:spPr>
        <p:txBody>
          <a:bodyPr lIns="0" tIns="0" rIns="0" bIns="0" rtlCol="0" anchor="t">
            <a:spAutoFit/>
          </a:bodyPr>
          <a:lstStyle/>
          <a:p>
            <a:pPr algn="ctr">
              <a:lnSpc>
                <a:spcPts val="5600"/>
              </a:lnSpc>
            </a:pPr>
            <a:r>
              <a:rPr lang="en-US" sz="4000" b="1" spc="-80" dirty="0">
                <a:solidFill>
                  <a:srgbClr val="2E2E2E"/>
                </a:solidFill>
                <a:latin typeface="Canva Sans Bold"/>
                <a:ea typeface="Canva Sans Bold"/>
                <a:cs typeface="Canva Sans Bold"/>
                <a:sym typeface="Canva Sans Bold"/>
              </a:rPr>
              <a:t>Various Speakers </a:t>
            </a:r>
          </a:p>
        </p:txBody>
      </p:sp>
      <p:grpSp>
        <p:nvGrpSpPr>
          <p:cNvPr id="24" name="Group 24"/>
          <p:cNvGrpSpPr/>
          <p:nvPr/>
        </p:nvGrpSpPr>
        <p:grpSpPr>
          <a:xfrm>
            <a:off x="10759957" y="5591336"/>
            <a:ext cx="1463994" cy="1039348"/>
            <a:chOff x="0" y="0"/>
            <a:chExt cx="812800" cy="577039"/>
          </a:xfrm>
        </p:grpSpPr>
        <p:sp>
          <p:nvSpPr>
            <p:cNvPr id="25" name="Freeform 25"/>
            <p:cNvSpPr/>
            <p:nvPr/>
          </p:nvSpPr>
          <p:spPr>
            <a:xfrm>
              <a:off x="0" y="0"/>
              <a:ext cx="812800" cy="577039"/>
            </a:xfrm>
            <a:custGeom>
              <a:avLst/>
              <a:gdLst/>
              <a:ahLst/>
              <a:cxnLst/>
              <a:rect l="l" t="t" r="r" b="b"/>
              <a:pathLst>
                <a:path w="812800" h="577039">
                  <a:moveTo>
                    <a:pt x="812800" y="288519"/>
                  </a:moveTo>
                  <a:lnTo>
                    <a:pt x="406400" y="0"/>
                  </a:lnTo>
                  <a:lnTo>
                    <a:pt x="406400" y="203200"/>
                  </a:lnTo>
                  <a:lnTo>
                    <a:pt x="0" y="203200"/>
                  </a:lnTo>
                  <a:lnTo>
                    <a:pt x="0" y="373839"/>
                  </a:lnTo>
                  <a:lnTo>
                    <a:pt x="406400" y="373839"/>
                  </a:lnTo>
                  <a:lnTo>
                    <a:pt x="406400" y="577039"/>
                  </a:lnTo>
                  <a:lnTo>
                    <a:pt x="812800" y="288519"/>
                  </a:lnTo>
                  <a:close/>
                </a:path>
              </a:pathLst>
            </a:custGeom>
            <a:solidFill>
              <a:srgbClr val="8C52FF"/>
            </a:solidFill>
          </p:spPr>
          <p:txBody>
            <a:bodyPr/>
            <a:lstStyle/>
            <a:p>
              <a:endParaRPr lang="en-NZ"/>
            </a:p>
          </p:txBody>
        </p:sp>
        <p:sp>
          <p:nvSpPr>
            <p:cNvPr id="26" name="TextBox 26"/>
            <p:cNvSpPr txBox="1"/>
            <p:nvPr/>
          </p:nvSpPr>
          <p:spPr>
            <a:xfrm>
              <a:off x="0" y="165100"/>
              <a:ext cx="711200" cy="208739"/>
            </a:xfrm>
            <a:prstGeom prst="rect">
              <a:avLst/>
            </a:prstGeom>
          </p:spPr>
          <p:txBody>
            <a:bodyPr lIns="50800" tIns="50800" rIns="50800" bIns="50800" rtlCol="0" anchor="ctr"/>
            <a:lstStyle/>
            <a:p>
              <a:pPr algn="ctr">
                <a:lnSpc>
                  <a:spcPts val="2659"/>
                </a:lnSpc>
              </a:pP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293916" y="2968272"/>
            <a:ext cx="3642407" cy="5772852"/>
            <a:chOff x="0" y="0"/>
            <a:chExt cx="959317" cy="1520422"/>
          </a:xfrm>
        </p:grpSpPr>
        <p:sp>
          <p:nvSpPr>
            <p:cNvPr id="3" name="Freeform 3"/>
            <p:cNvSpPr/>
            <p:nvPr/>
          </p:nvSpPr>
          <p:spPr>
            <a:xfrm>
              <a:off x="0" y="0"/>
              <a:ext cx="959317" cy="1520422"/>
            </a:xfrm>
            <a:custGeom>
              <a:avLst/>
              <a:gdLst/>
              <a:ahLst/>
              <a:cxnLst/>
              <a:rect l="l" t="t" r="r" b="b"/>
              <a:pathLst>
                <a:path w="959317" h="1520422">
                  <a:moveTo>
                    <a:pt x="0" y="0"/>
                  </a:moveTo>
                  <a:lnTo>
                    <a:pt x="959317" y="0"/>
                  </a:lnTo>
                  <a:lnTo>
                    <a:pt x="959317" y="1520422"/>
                  </a:lnTo>
                  <a:lnTo>
                    <a:pt x="0" y="1520422"/>
                  </a:lnTo>
                  <a:close/>
                </a:path>
              </a:pathLst>
            </a:custGeom>
            <a:solidFill>
              <a:srgbClr val="FFC2CA"/>
            </a:solidFill>
          </p:spPr>
          <p:txBody>
            <a:bodyPr/>
            <a:lstStyle/>
            <a:p>
              <a:endParaRPr lang="en-NZ"/>
            </a:p>
          </p:txBody>
        </p:sp>
        <p:sp>
          <p:nvSpPr>
            <p:cNvPr id="4" name="TextBox 4"/>
            <p:cNvSpPr txBox="1"/>
            <p:nvPr/>
          </p:nvSpPr>
          <p:spPr>
            <a:xfrm>
              <a:off x="0" y="-38100"/>
              <a:ext cx="959317" cy="155852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314959" y="3028921"/>
            <a:ext cx="3200045" cy="5712203"/>
            <a:chOff x="0" y="0"/>
            <a:chExt cx="842810" cy="1504449"/>
          </a:xfrm>
        </p:grpSpPr>
        <p:sp>
          <p:nvSpPr>
            <p:cNvPr id="6" name="Freeform 6"/>
            <p:cNvSpPr/>
            <p:nvPr/>
          </p:nvSpPr>
          <p:spPr>
            <a:xfrm>
              <a:off x="0" y="0"/>
              <a:ext cx="842810" cy="1504448"/>
            </a:xfrm>
            <a:custGeom>
              <a:avLst/>
              <a:gdLst/>
              <a:ahLst/>
              <a:cxnLst/>
              <a:rect l="l" t="t" r="r" b="b"/>
              <a:pathLst>
                <a:path w="842810" h="1504448">
                  <a:moveTo>
                    <a:pt x="0" y="0"/>
                  </a:moveTo>
                  <a:lnTo>
                    <a:pt x="842810" y="0"/>
                  </a:lnTo>
                  <a:lnTo>
                    <a:pt x="842810" y="1504448"/>
                  </a:lnTo>
                  <a:lnTo>
                    <a:pt x="0" y="1504448"/>
                  </a:lnTo>
                  <a:close/>
                </a:path>
              </a:pathLst>
            </a:custGeom>
            <a:solidFill>
              <a:srgbClr val="E9E9E3"/>
            </a:solidFill>
          </p:spPr>
          <p:txBody>
            <a:bodyPr/>
            <a:lstStyle/>
            <a:p>
              <a:endParaRPr lang="en-NZ"/>
            </a:p>
          </p:txBody>
        </p:sp>
        <p:sp>
          <p:nvSpPr>
            <p:cNvPr id="7" name="TextBox 7"/>
            <p:cNvSpPr txBox="1"/>
            <p:nvPr/>
          </p:nvSpPr>
          <p:spPr>
            <a:xfrm>
              <a:off x="0" y="-38100"/>
              <a:ext cx="842810" cy="1542549"/>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7893643" y="5608379"/>
            <a:ext cx="1463994" cy="1039348"/>
            <a:chOff x="0" y="0"/>
            <a:chExt cx="812800" cy="577039"/>
          </a:xfrm>
        </p:grpSpPr>
        <p:sp>
          <p:nvSpPr>
            <p:cNvPr id="9" name="Freeform 9"/>
            <p:cNvSpPr/>
            <p:nvPr/>
          </p:nvSpPr>
          <p:spPr>
            <a:xfrm>
              <a:off x="0" y="0"/>
              <a:ext cx="812800" cy="577039"/>
            </a:xfrm>
            <a:custGeom>
              <a:avLst/>
              <a:gdLst/>
              <a:ahLst/>
              <a:cxnLst/>
              <a:rect l="l" t="t" r="r" b="b"/>
              <a:pathLst>
                <a:path w="812800" h="577039">
                  <a:moveTo>
                    <a:pt x="812800" y="288519"/>
                  </a:moveTo>
                  <a:lnTo>
                    <a:pt x="406400" y="0"/>
                  </a:lnTo>
                  <a:lnTo>
                    <a:pt x="406400" y="203200"/>
                  </a:lnTo>
                  <a:lnTo>
                    <a:pt x="0" y="203200"/>
                  </a:lnTo>
                  <a:lnTo>
                    <a:pt x="0" y="373839"/>
                  </a:lnTo>
                  <a:lnTo>
                    <a:pt x="406400" y="373839"/>
                  </a:lnTo>
                  <a:lnTo>
                    <a:pt x="406400" y="577039"/>
                  </a:lnTo>
                  <a:lnTo>
                    <a:pt x="812800" y="288519"/>
                  </a:lnTo>
                  <a:close/>
                </a:path>
              </a:pathLst>
            </a:custGeom>
            <a:solidFill>
              <a:srgbClr val="8C52FF"/>
            </a:solidFill>
          </p:spPr>
          <p:txBody>
            <a:bodyPr/>
            <a:lstStyle/>
            <a:p>
              <a:endParaRPr lang="en-NZ"/>
            </a:p>
          </p:txBody>
        </p:sp>
        <p:sp>
          <p:nvSpPr>
            <p:cNvPr id="10" name="TextBox 10"/>
            <p:cNvSpPr txBox="1"/>
            <p:nvPr/>
          </p:nvSpPr>
          <p:spPr>
            <a:xfrm>
              <a:off x="0" y="165100"/>
              <a:ext cx="711200" cy="208739"/>
            </a:xfrm>
            <a:prstGeom prst="rect">
              <a:avLst/>
            </a:prstGeom>
          </p:spPr>
          <p:txBody>
            <a:bodyPr lIns="50800" tIns="50800" rIns="50800" bIns="50800" rtlCol="0" anchor="ctr"/>
            <a:lstStyle/>
            <a:p>
              <a:pPr algn="ctr">
                <a:lnSpc>
                  <a:spcPts val="2659"/>
                </a:lnSpc>
              </a:pPr>
              <a:endParaRPr/>
            </a:p>
          </p:txBody>
        </p:sp>
      </p:grpSp>
      <p:sp>
        <p:nvSpPr>
          <p:cNvPr id="11" name="Freeform 11"/>
          <p:cNvSpPr/>
          <p:nvPr/>
        </p:nvSpPr>
        <p:spPr>
          <a:xfrm>
            <a:off x="3815526" y="4668720"/>
            <a:ext cx="2344791" cy="1756330"/>
          </a:xfrm>
          <a:custGeom>
            <a:avLst/>
            <a:gdLst/>
            <a:ahLst/>
            <a:cxnLst/>
            <a:rect l="l" t="t" r="r" b="b"/>
            <a:pathLst>
              <a:path w="2344791" h="1756330">
                <a:moveTo>
                  <a:pt x="0" y="0"/>
                </a:moveTo>
                <a:lnTo>
                  <a:pt x="2344791" y="0"/>
                </a:lnTo>
                <a:lnTo>
                  <a:pt x="2344791" y="1756330"/>
                </a:lnTo>
                <a:lnTo>
                  <a:pt x="0" y="1756330"/>
                </a:lnTo>
                <a:lnTo>
                  <a:pt x="0" y="0"/>
                </a:lnTo>
                <a:close/>
              </a:path>
            </a:pathLst>
          </a:custGeom>
          <a:blipFill>
            <a:blip r:embed="rId2"/>
            <a:stretch>
              <a:fillRect/>
            </a:stretch>
          </a:blipFill>
        </p:spPr>
        <p:txBody>
          <a:bodyPr/>
          <a:lstStyle/>
          <a:p>
            <a:endParaRPr lang="en-NZ"/>
          </a:p>
        </p:txBody>
      </p:sp>
      <p:sp>
        <p:nvSpPr>
          <p:cNvPr id="12" name="Freeform 12"/>
          <p:cNvSpPr/>
          <p:nvPr/>
        </p:nvSpPr>
        <p:spPr>
          <a:xfrm>
            <a:off x="10525560" y="4816588"/>
            <a:ext cx="2717830" cy="1460595"/>
          </a:xfrm>
          <a:custGeom>
            <a:avLst/>
            <a:gdLst/>
            <a:ahLst/>
            <a:cxnLst/>
            <a:rect l="l" t="t" r="r" b="b"/>
            <a:pathLst>
              <a:path w="2717830" h="1460595">
                <a:moveTo>
                  <a:pt x="0" y="0"/>
                </a:moveTo>
                <a:lnTo>
                  <a:pt x="2717830" y="0"/>
                </a:lnTo>
                <a:lnTo>
                  <a:pt x="2717830" y="1460595"/>
                </a:lnTo>
                <a:lnTo>
                  <a:pt x="0" y="1460595"/>
                </a:lnTo>
                <a:lnTo>
                  <a:pt x="0" y="0"/>
                </a:lnTo>
                <a:close/>
              </a:path>
            </a:pathLst>
          </a:custGeom>
          <a:blipFill>
            <a:blip r:embed="rId3"/>
            <a:stretch>
              <a:fillRect l="-42848" t="-19144" b="-18871"/>
            </a:stretch>
          </a:blipFill>
        </p:spPr>
        <p:txBody>
          <a:bodyPr/>
          <a:lstStyle/>
          <a:p>
            <a:endParaRPr lang="en-NZ"/>
          </a:p>
        </p:txBody>
      </p:sp>
      <p:sp>
        <p:nvSpPr>
          <p:cNvPr id="13" name="TextBox 13"/>
          <p:cNvSpPr txBox="1"/>
          <p:nvPr/>
        </p:nvSpPr>
        <p:spPr>
          <a:xfrm>
            <a:off x="3293916" y="837847"/>
            <a:ext cx="11057052" cy="863600"/>
          </a:xfrm>
          <a:prstGeom prst="rect">
            <a:avLst/>
          </a:prstGeom>
        </p:spPr>
        <p:txBody>
          <a:bodyPr lIns="0" tIns="0" rIns="0" bIns="0" rtlCol="0" anchor="t">
            <a:spAutoFit/>
          </a:bodyPr>
          <a:lstStyle/>
          <a:p>
            <a:pPr algn="l">
              <a:lnSpc>
                <a:spcPts val="7000"/>
              </a:lnSpc>
            </a:pPr>
            <a:r>
              <a:rPr lang="en-US" sz="5000" b="1" spc="-100">
                <a:solidFill>
                  <a:srgbClr val="2E2E2E"/>
                </a:solidFill>
                <a:latin typeface="Canva Sans Bold"/>
                <a:ea typeface="Canva Sans Bold"/>
                <a:cs typeface="Canva Sans Bold"/>
                <a:sym typeface="Canva Sans Bold"/>
              </a:rPr>
              <a:t>Data</a:t>
            </a:r>
          </a:p>
        </p:txBody>
      </p:sp>
      <p:sp>
        <p:nvSpPr>
          <p:cNvPr id="14" name="TextBox 14"/>
          <p:cNvSpPr txBox="1"/>
          <p:nvPr/>
        </p:nvSpPr>
        <p:spPr>
          <a:xfrm>
            <a:off x="3293916" y="6770384"/>
            <a:ext cx="3642407" cy="1736725"/>
          </a:xfrm>
          <a:prstGeom prst="rect">
            <a:avLst/>
          </a:prstGeom>
        </p:spPr>
        <p:txBody>
          <a:bodyPr lIns="0" tIns="0" rIns="0" bIns="0" rtlCol="0" anchor="t">
            <a:spAutoFit/>
          </a:bodyPr>
          <a:lstStyle/>
          <a:p>
            <a:pPr marL="539749" lvl="1" indent="-269875" algn="l">
              <a:lnSpc>
                <a:spcPts val="3499"/>
              </a:lnSpc>
              <a:buFont typeface="Arial"/>
              <a:buChar char="•"/>
            </a:pPr>
            <a:r>
              <a:rPr lang="en-US" sz="2499" b="1" spc="-49">
                <a:solidFill>
                  <a:srgbClr val="2E2E2E"/>
                </a:solidFill>
                <a:latin typeface="Canva Sans Bold"/>
                <a:ea typeface="Canva Sans Bold"/>
                <a:cs typeface="Canva Sans Bold"/>
                <a:sym typeface="Canva Sans Bold"/>
              </a:rPr>
              <a:t>36,241 words from NZ </a:t>
            </a:r>
          </a:p>
          <a:p>
            <a:pPr marL="539749" lvl="1" indent="-269875" algn="l">
              <a:lnSpc>
                <a:spcPts val="3499"/>
              </a:lnSpc>
              <a:buFont typeface="Arial"/>
              <a:buChar char="•"/>
            </a:pPr>
            <a:r>
              <a:rPr lang="en-US" sz="2499" b="1" spc="-49">
                <a:solidFill>
                  <a:srgbClr val="2E2E2E"/>
                </a:solidFill>
                <a:latin typeface="Canva Sans Bold"/>
                <a:ea typeface="Canva Sans Bold"/>
                <a:cs typeface="Canva Sans Bold"/>
                <a:sym typeface="Canva Sans Bold"/>
              </a:rPr>
              <a:t>64,229 words from PK</a:t>
            </a:r>
          </a:p>
        </p:txBody>
      </p:sp>
      <p:sp>
        <p:nvSpPr>
          <p:cNvPr id="15" name="TextBox 15"/>
          <p:cNvSpPr txBox="1"/>
          <p:nvPr/>
        </p:nvSpPr>
        <p:spPr>
          <a:xfrm>
            <a:off x="10314959" y="6770384"/>
            <a:ext cx="3218485" cy="1317027"/>
          </a:xfrm>
          <a:prstGeom prst="rect">
            <a:avLst/>
          </a:prstGeom>
        </p:spPr>
        <p:txBody>
          <a:bodyPr lIns="0" tIns="0" rIns="0" bIns="0" rtlCol="0" anchor="t">
            <a:spAutoFit/>
          </a:bodyPr>
          <a:lstStyle/>
          <a:p>
            <a:pPr algn="l">
              <a:lnSpc>
                <a:spcPts val="3499"/>
              </a:lnSpc>
            </a:pPr>
            <a:endParaRPr dirty="0"/>
          </a:p>
          <a:p>
            <a:pPr marL="539749" lvl="1" indent="-269875" algn="l">
              <a:lnSpc>
                <a:spcPts val="3499"/>
              </a:lnSpc>
              <a:buFont typeface="Arial"/>
              <a:buChar char="•"/>
            </a:pPr>
            <a:r>
              <a:rPr lang="en-US" sz="2499" b="1" spc="-49" dirty="0">
                <a:solidFill>
                  <a:srgbClr val="2E2E2E"/>
                </a:solidFill>
                <a:latin typeface="Canva Sans Bold"/>
                <a:ea typeface="Canva Sans Bold"/>
                <a:cs typeface="Canva Sans Bold"/>
                <a:sym typeface="Canva Sans Bold"/>
              </a:rPr>
              <a:t>7 in NZ </a:t>
            </a:r>
          </a:p>
          <a:p>
            <a:pPr marL="539749" lvl="1" indent="-269875" algn="l">
              <a:lnSpc>
                <a:spcPts val="3499"/>
              </a:lnSpc>
              <a:buFont typeface="Arial"/>
              <a:buChar char="•"/>
            </a:pPr>
            <a:r>
              <a:rPr lang="en-US" sz="2499" b="1" spc="-49" dirty="0">
                <a:solidFill>
                  <a:srgbClr val="2E2E2E"/>
                </a:solidFill>
                <a:latin typeface="Canva Sans Bold"/>
                <a:ea typeface="Canva Sans Bold"/>
                <a:cs typeface="Canva Sans Bold"/>
                <a:sym typeface="Canva Sans Bold"/>
              </a:rPr>
              <a:t>8 in PK</a:t>
            </a:r>
          </a:p>
        </p:txBody>
      </p:sp>
      <p:sp>
        <p:nvSpPr>
          <p:cNvPr id="16" name="TextBox 16"/>
          <p:cNvSpPr txBox="1"/>
          <p:nvPr/>
        </p:nvSpPr>
        <p:spPr>
          <a:xfrm>
            <a:off x="3505877" y="3121869"/>
            <a:ext cx="3218485" cy="688961"/>
          </a:xfrm>
          <a:prstGeom prst="rect">
            <a:avLst/>
          </a:prstGeom>
        </p:spPr>
        <p:txBody>
          <a:bodyPr lIns="0" tIns="0" rIns="0" bIns="0" rtlCol="0" anchor="t">
            <a:spAutoFit/>
          </a:bodyPr>
          <a:lstStyle/>
          <a:p>
            <a:pPr algn="ctr">
              <a:lnSpc>
                <a:spcPts val="5600"/>
              </a:lnSpc>
            </a:pPr>
            <a:r>
              <a:rPr lang="en-US" sz="4000" b="1" spc="-80">
                <a:solidFill>
                  <a:srgbClr val="2E2E2E"/>
                </a:solidFill>
                <a:latin typeface="Canva Sans Bold"/>
                <a:ea typeface="Canva Sans Bold"/>
                <a:cs typeface="Canva Sans Bold"/>
                <a:sym typeface="Canva Sans Bold"/>
              </a:rPr>
              <a:t>Corpus Size </a:t>
            </a:r>
          </a:p>
        </p:txBody>
      </p:sp>
      <p:sp>
        <p:nvSpPr>
          <p:cNvPr id="17" name="TextBox 17"/>
          <p:cNvSpPr txBox="1"/>
          <p:nvPr/>
        </p:nvSpPr>
        <p:spPr>
          <a:xfrm>
            <a:off x="10314959" y="2943196"/>
            <a:ext cx="3218485" cy="1393811"/>
          </a:xfrm>
          <a:prstGeom prst="rect">
            <a:avLst/>
          </a:prstGeom>
        </p:spPr>
        <p:txBody>
          <a:bodyPr lIns="0" tIns="0" rIns="0" bIns="0" rtlCol="0" anchor="t">
            <a:spAutoFit/>
          </a:bodyPr>
          <a:lstStyle/>
          <a:p>
            <a:pPr algn="ctr">
              <a:lnSpc>
                <a:spcPts val="5600"/>
              </a:lnSpc>
            </a:pPr>
            <a:r>
              <a:rPr lang="en-US" sz="4000" b="1" spc="-80">
                <a:solidFill>
                  <a:srgbClr val="2E2E2E"/>
                </a:solidFill>
                <a:latin typeface="Canva Sans Bold"/>
                <a:ea typeface="Canva Sans Bold"/>
                <a:cs typeface="Canva Sans Bold"/>
                <a:sym typeface="Canva Sans Bold"/>
              </a:rPr>
              <a:t>Narrrative topics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9ECB8"/>
        </a:solidFill>
        <a:effectLst/>
      </p:bgPr>
    </p:bg>
    <p:spTree>
      <p:nvGrpSpPr>
        <p:cNvPr id="1" name=""/>
        <p:cNvGrpSpPr/>
        <p:nvPr/>
      </p:nvGrpSpPr>
      <p:grpSpPr>
        <a:xfrm>
          <a:off x="0" y="0"/>
          <a:ext cx="0" cy="0"/>
          <a:chOff x="0" y="0"/>
          <a:chExt cx="0" cy="0"/>
        </a:xfrm>
      </p:grpSpPr>
      <p:sp>
        <p:nvSpPr>
          <p:cNvPr id="2" name="Freeform 2"/>
          <p:cNvSpPr/>
          <p:nvPr/>
        </p:nvSpPr>
        <p:spPr>
          <a:xfrm>
            <a:off x="418024" y="3098701"/>
            <a:ext cx="6086036" cy="3704184"/>
          </a:xfrm>
          <a:custGeom>
            <a:avLst/>
            <a:gdLst/>
            <a:ahLst/>
            <a:cxnLst/>
            <a:rect l="l" t="t" r="r" b="b"/>
            <a:pathLst>
              <a:path w="6086036" h="3704184">
                <a:moveTo>
                  <a:pt x="0" y="0"/>
                </a:moveTo>
                <a:lnTo>
                  <a:pt x="6086037" y="0"/>
                </a:lnTo>
                <a:lnTo>
                  <a:pt x="6086037" y="3704184"/>
                </a:lnTo>
                <a:lnTo>
                  <a:pt x="0" y="3704184"/>
                </a:lnTo>
                <a:lnTo>
                  <a:pt x="0" y="0"/>
                </a:lnTo>
                <a:close/>
              </a:path>
            </a:pathLst>
          </a:custGeom>
          <a:blipFill>
            <a:blip r:embed="rId2"/>
            <a:stretch>
              <a:fillRect r="-8685"/>
            </a:stretch>
          </a:blipFill>
        </p:spPr>
        <p:txBody>
          <a:bodyPr/>
          <a:lstStyle/>
          <a:p>
            <a:endParaRPr lang="en-NZ"/>
          </a:p>
        </p:txBody>
      </p:sp>
      <p:sp>
        <p:nvSpPr>
          <p:cNvPr id="3" name="TextBox 3"/>
          <p:cNvSpPr txBox="1"/>
          <p:nvPr/>
        </p:nvSpPr>
        <p:spPr>
          <a:xfrm>
            <a:off x="7132356" y="1487650"/>
            <a:ext cx="9707844" cy="7626960"/>
          </a:xfrm>
          <a:prstGeom prst="rect">
            <a:avLst/>
          </a:prstGeom>
        </p:spPr>
        <p:txBody>
          <a:bodyPr wrap="square" lIns="0" tIns="0" rIns="0" bIns="0" rtlCol="0" anchor="t">
            <a:spAutoFit/>
          </a:bodyPr>
          <a:lstStyle/>
          <a:p>
            <a:pPr algn="just">
              <a:lnSpc>
                <a:spcPts val="6038"/>
              </a:lnSpc>
            </a:pPr>
            <a:endParaRPr dirty="0"/>
          </a:p>
          <a:p>
            <a:pPr marL="814839" lvl="1" indent="-407420" algn="just">
              <a:lnSpc>
                <a:spcPts val="6038"/>
              </a:lnSpc>
              <a:buFont typeface="Arial"/>
              <a:buChar char="•"/>
            </a:pPr>
            <a:r>
              <a:rPr lang="en-US" sz="3774" dirty="0">
                <a:solidFill>
                  <a:srgbClr val="4D4D4D"/>
                </a:solidFill>
                <a:latin typeface="Canva Sans"/>
                <a:ea typeface="Canva Sans"/>
                <a:cs typeface="Canva Sans"/>
                <a:sym typeface="Canva Sans"/>
              </a:rPr>
              <a:t>Testing Phase</a:t>
            </a:r>
          </a:p>
          <a:p>
            <a:pPr marL="814839" lvl="1" indent="-407420" algn="just">
              <a:lnSpc>
                <a:spcPts val="6038"/>
              </a:lnSpc>
              <a:buFont typeface="Arial"/>
              <a:buChar char="•"/>
            </a:pPr>
            <a:r>
              <a:rPr lang="en-US" sz="3774" dirty="0">
                <a:solidFill>
                  <a:srgbClr val="4D4D4D"/>
                </a:solidFill>
                <a:latin typeface="Canva Sans"/>
                <a:ea typeface="Canva Sans"/>
                <a:cs typeface="Canva Sans"/>
                <a:sym typeface="Canva Sans"/>
              </a:rPr>
              <a:t>Treatment Phase</a:t>
            </a:r>
          </a:p>
          <a:p>
            <a:pPr marL="814839" lvl="1" indent="-407420" algn="just">
              <a:lnSpc>
                <a:spcPts val="6038"/>
              </a:lnSpc>
              <a:buFont typeface="Arial"/>
              <a:buChar char="•"/>
            </a:pPr>
            <a:r>
              <a:rPr lang="en-US" sz="3774" dirty="0">
                <a:solidFill>
                  <a:srgbClr val="4D4D4D"/>
                </a:solidFill>
                <a:latin typeface="Canva Sans"/>
                <a:ea typeface="Canva Sans"/>
                <a:cs typeface="Canva Sans"/>
                <a:sym typeface="Canva Sans"/>
              </a:rPr>
              <a:t>Remission Phase</a:t>
            </a:r>
          </a:p>
          <a:p>
            <a:pPr marL="814839" lvl="1" indent="-407420" algn="just">
              <a:lnSpc>
                <a:spcPts val="6038"/>
              </a:lnSpc>
              <a:buFont typeface="Arial"/>
              <a:buChar char="•"/>
            </a:pPr>
            <a:r>
              <a:rPr lang="en-US" sz="3774" dirty="0">
                <a:solidFill>
                  <a:srgbClr val="4D4D4D"/>
                </a:solidFill>
                <a:latin typeface="Canva Sans"/>
                <a:ea typeface="Canva Sans"/>
                <a:cs typeface="Canva Sans"/>
                <a:sym typeface="Canva Sans"/>
              </a:rPr>
              <a:t>Family support</a:t>
            </a:r>
          </a:p>
          <a:p>
            <a:pPr marL="814839" lvl="1" indent="-407420" algn="just">
              <a:lnSpc>
                <a:spcPts val="6038"/>
              </a:lnSpc>
              <a:buFont typeface="Arial"/>
              <a:buChar char="•"/>
            </a:pPr>
            <a:r>
              <a:rPr lang="en-US" sz="3774" dirty="0">
                <a:solidFill>
                  <a:srgbClr val="4D4D4D"/>
                </a:solidFill>
                <a:latin typeface="Canva Sans"/>
                <a:ea typeface="Canva Sans"/>
                <a:cs typeface="Canva Sans"/>
                <a:sym typeface="Canva Sans"/>
              </a:rPr>
              <a:t>Campaigns and awareness efforts</a:t>
            </a:r>
          </a:p>
          <a:p>
            <a:pPr marL="814839" lvl="1" indent="-407420" algn="just">
              <a:lnSpc>
                <a:spcPts val="6038"/>
              </a:lnSpc>
              <a:buFont typeface="Arial"/>
              <a:buChar char="•"/>
            </a:pPr>
            <a:r>
              <a:rPr lang="en-US" sz="3774" dirty="0">
                <a:solidFill>
                  <a:srgbClr val="4D4D4D"/>
                </a:solidFill>
                <a:latin typeface="Canva Sans"/>
                <a:ea typeface="Canva Sans"/>
                <a:cs typeface="Canva Sans"/>
                <a:sym typeface="Canva Sans"/>
              </a:rPr>
              <a:t>Government support and funding</a:t>
            </a:r>
          </a:p>
          <a:p>
            <a:pPr marL="814839" lvl="1" indent="-407420" algn="just">
              <a:lnSpc>
                <a:spcPts val="6038"/>
              </a:lnSpc>
              <a:buFont typeface="Arial"/>
              <a:buChar char="•"/>
            </a:pPr>
            <a:r>
              <a:rPr lang="en-US" sz="3774" dirty="0">
                <a:solidFill>
                  <a:srgbClr val="4D4D4D"/>
                </a:solidFill>
                <a:latin typeface="Canva Sans"/>
                <a:ea typeface="Canva Sans"/>
                <a:cs typeface="Canva Sans"/>
                <a:sym typeface="Canva Sans"/>
              </a:rPr>
              <a:t>General information</a:t>
            </a:r>
          </a:p>
          <a:p>
            <a:pPr marL="814839" lvl="1" indent="-407420" algn="just">
              <a:lnSpc>
                <a:spcPts val="6038"/>
              </a:lnSpc>
              <a:buFont typeface="Arial"/>
              <a:buChar char="•"/>
            </a:pPr>
            <a:r>
              <a:rPr lang="en-US" sz="3774" dirty="0">
                <a:solidFill>
                  <a:srgbClr val="4D4D4D"/>
                </a:solidFill>
                <a:latin typeface="Canva Sans"/>
                <a:ea typeface="Canva Sans"/>
                <a:cs typeface="Canva Sans"/>
                <a:sym typeface="Canva Sans"/>
              </a:rPr>
              <a:t>Religious discourse</a:t>
            </a:r>
          </a:p>
          <a:p>
            <a:pPr algn="just">
              <a:lnSpc>
                <a:spcPts val="6038"/>
              </a:lnSpc>
            </a:pPr>
            <a:endParaRPr lang="en-US" sz="3774" dirty="0">
              <a:solidFill>
                <a:srgbClr val="4D4D4D"/>
              </a:solidFill>
              <a:latin typeface="Canva Sans"/>
              <a:ea typeface="Canva Sans"/>
              <a:cs typeface="Canva Sans"/>
              <a:sym typeface="Canva Sans"/>
            </a:endParaRPr>
          </a:p>
        </p:txBody>
      </p:sp>
      <p:sp>
        <p:nvSpPr>
          <p:cNvPr id="4" name="TextBox 4"/>
          <p:cNvSpPr txBox="1"/>
          <p:nvPr/>
        </p:nvSpPr>
        <p:spPr>
          <a:xfrm>
            <a:off x="7132356" y="766925"/>
            <a:ext cx="9490129" cy="863600"/>
          </a:xfrm>
          <a:prstGeom prst="rect">
            <a:avLst/>
          </a:prstGeom>
        </p:spPr>
        <p:txBody>
          <a:bodyPr lIns="0" tIns="0" rIns="0" bIns="0" rtlCol="0" anchor="t">
            <a:spAutoFit/>
          </a:bodyPr>
          <a:lstStyle/>
          <a:p>
            <a:pPr algn="l">
              <a:lnSpc>
                <a:spcPts val="7000"/>
              </a:lnSpc>
            </a:pPr>
            <a:r>
              <a:rPr lang="en-US" sz="5000" b="1">
                <a:solidFill>
                  <a:srgbClr val="555555"/>
                </a:solidFill>
                <a:latin typeface="Canva Sans Bold"/>
                <a:ea typeface="Canva Sans Bold"/>
                <a:cs typeface="Canva Sans Bold"/>
                <a:sym typeface="Canva Sans Bold"/>
              </a:rPr>
              <a:t>Narrative Topics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28700" y="8741541"/>
            <a:ext cx="516759" cy="516759"/>
            <a:chOff x="0" y="0"/>
            <a:chExt cx="812800" cy="812800"/>
          </a:xfrm>
        </p:grpSpPr>
        <p:sp>
          <p:nvSpPr>
            <p:cNvPr id="3" name="Freeform 3"/>
            <p:cNvSpPr/>
            <p:nvPr/>
          </p:nvSpPr>
          <p:spPr>
            <a:xfrm>
              <a:off x="0" y="0"/>
              <a:ext cx="812800" cy="812800"/>
            </a:xfrm>
            <a:custGeom>
              <a:avLst/>
              <a:gdLst/>
              <a:ahLst/>
              <a:cxnLst/>
              <a:rect l="l" t="t" r="r" b="b"/>
              <a:pathLst>
                <a:path w="812800" h="812800">
                  <a:moveTo>
                    <a:pt x="0" y="0"/>
                  </a:moveTo>
                  <a:lnTo>
                    <a:pt x="812800" y="0"/>
                  </a:lnTo>
                  <a:lnTo>
                    <a:pt x="812800" y="812800"/>
                  </a:lnTo>
                  <a:lnTo>
                    <a:pt x="0" y="812800"/>
                  </a:lnTo>
                  <a:close/>
                </a:path>
              </a:pathLst>
            </a:custGeom>
            <a:solidFill>
              <a:srgbClr val="FFC2CA"/>
            </a:solidFill>
          </p:spPr>
          <p:txBody>
            <a:bodyPr/>
            <a:lstStyle/>
            <a:p>
              <a:endParaRPr lang="en-NZ"/>
            </a:p>
          </p:txBody>
        </p:sp>
        <p:sp>
          <p:nvSpPr>
            <p:cNvPr id="4" name="TextBox 4"/>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8144451" y="8741541"/>
            <a:ext cx="516759" cy="516759"/>
            <a:chOff x="0" y="0"/>
            <a:chExt cx="812800" cy="812800"/>
          </a:xfrm>
        </p:grpSpPr>
        <p:sp>
          <p:nvSpPr>
            <p:cNvPr id="6" name="Freeform 6"/>
            <p:cNvSpPr/>
            <p:nvPr/>
          </p:nvSpPr>
          <p:spPr>
            <a:xfrm>
              <a:off x="0" y="0"/>
              <a:ext cx="812800" cy="812800"/>
            </a:xfrm>
            <a:custGeom>
              <a:avLst/>
              <a:gdLst/>
              <a:ahLst/>
              <a:cxnLst/>
              <a:rect l="l" t="t" r="r" b="b"/>
              <a:pathLst>
                <a:path w="812800" h="812800">
                  <a:moveTo>
                    <a:pt x="0" y="0"/>
                  </a:moveTo>
                  <a:lnTo>
                    <a:pt x="812800" y="0"/>
                  </a:lnTo>
                  <a:lnTo>
                    <a:pt x="812800" y="812800"/>
                  </a:lnTo>
                  <a:lnTo>
                    <a:pt x="0" y="812800"/>
                  </a:lnTo>
                  <a:close/>
                </a:path>
              </a:pathLst>
            </a:custGeom>
            <a:solidFill>
              <a:srgbClr val="BCAAD0"/>
            </a:solidFill>
          </p:spPr>
          <p:txBody>
            <a:bodyPr/>
            <a:lstStyle/>
            <a:p>
              <a:endParaRPr lang="en-NZ"/>
            </a:p>
          </p:txBody>
        </p:sp>
        <p:sp>
          <p:nvSpPr>
            <p:cNvPr id="7" name="TextBox 7"/>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5537758" y="8741541"/>
            <a:ext cx="516759" cy="516759"/>
            <a:chOff x="0" y="0"/>
            <a:chExt cx="812800" cy="812800"/>
          </a:xfrm>
        </p:grpSpPr>
        <p:sp>
          <p:nvSpPr>
            <p:cNvPr id="9" name="Freeform 9"/>
            <p:cNvSpPr/>
            <p:nvPr/>
          </p:nvSpPr>
          <p:spPr>
            <a:xfrm>
              <a:off x="0" y="0"/>
              <a:ext cx="812800" cy="812800"/>
            </a:xfrm>
            <a:custGeom>
              <a:avLst/>
              <a:gdLst/>
              <a:ahLst/>
              <a:cxnLst/>
              <a:rect l="l" t="t" r="r" b="b"/>
              <a:pathLst>
                <a:path w="812800" h="812800">
                  <a:moveTo>
                    <a:pt x="0" y="0"/>
                  </a:moveTo>
                  <a:lnTo>
                    <a:pt x="812800" y="0"/>
                  </a:lnTo>
                  <a:lnTo>
                    <a:pt x="812800" y="812800"/>
                  </a:lnTo>
                  <a:lnTo>
                    <a:pt x="0" y="812800"/>
                  </a:lnTo>
                  <a:close/>
                </a:path>
              </a:pathLst>
            </a:custGeom>
            <a:solidFill>
              <a:srgbClr val="F9ECB8"/>
            </a:solidFill>
          </p:spPr>
          <p:txBody>
            <a:bodyPr/>
            <a:lstStyle/>
            <a:p>
              <a:endParaRPr lang="en-NZ"/>
            </a:p>
          </p:txBody>
        </p:sp>
        <p:sp>
          <p:nvSpPr>
            <p:cNvPr id="10" name="TextBox 10"/>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sp>
        <p:nvSpPr>
          <p:cNvPr id="11" name="Freeform 11"/>
          <p:cNvSpPr/>
          <p:nvPr/>
        </p:nvSpPr>
        <p:spPr>
          <a:xfrm>
            <a:off x="10188957" y="470448"/>
            <a:ext cx="4986278" cy="8141732"/>
          </a:xfrm>
          <a:custGeom>
            <a:avLst/>
            <a:gdLst/>
            <a:ahLst/>
            <a:cxnLst/>
            <a:rect l="l" t="t" r="r" b="b"/>
            <a:pathLst>
              <a:path w="4986278" h="8141732">
                <a:moveTo>
                  <a:pt x="0" y="0"/>
                </a:moveTo>
                <a:lnTo>
                  <a:pt x="4986278" y="0"/>
                </a:lnTo>
                <a:lnTo>
                  <a:pt x="4986278" y="8141733"/>
                </a:lnTo>
                <a:lnTo>
                  <a:pt x="0" y="8141733"/>
                </a:lnTo>
                <a:lnTo>
                  <a:pt x="0" y="0"/>
                </a:lnTo>
                <a:close/>
              </a:path>
            </a:pathLst>
          </a:custGeom>
          <a:blipFill>
            <a:blip r:embed="rId3"/>
            <a:stretch>
              <a:fillRect t="-199" b="-199"/>
            </a:stretch>
          </a:blipFill>
        </p:spPr>
        <p:txBody>
          <a:bodyPr/>
          <a:lstStyle/>
          <a:p>
            <a:endParaRPr lang="en-NZ"/>
          </a:p>
        </p:txBody>
      </p:sp>
      <p:grpSp>
        <p:nvGrpSpPr>
          <p:cNvPr id="12" name="Group 12"/>
          <p:cNvGrpSpPr/>
          <p:nvPr/>
        </p:nvGrpSpPr>
        <p:grpSpPr>
          <a:xfrm>
            <a:off x="2931066" y="8741541"/>
            <a:ext cx="516759" cy="516759"/>
            <a:chOff x="0" y="0"/>
            <a:chExt cx="812800" cy="812800"/>
          </a:xfrm>
        </p:grpSpPr>
        <p:sp>
          <p:nvSpPr>
            <p:cNvPr id="13" name="Freeform 13"/>
            <p:cNvSpPr/>
            <p:nvPr/>
          </p:nvSpPr>
          <p:spPr>
            <a:xfrm>
              <a:off x="0" y="0"/>
              <a:ext cx="812800" cy="812800"/>
            </a:xfrm>
            <a:custGeom>
              <a:avLst/>
              <a:gdLst/>
              <a:ahLst/>
              <a:cxnLst/>
              <a:rect l="l" t="t" r="r" b="b"/>
              <a:pathLst>
                <a:path w="812800" h="812800">
                  <a:moveTo>
                    <a:pt x="0" y="0"/>
                  </a:moveTo>
                  <a:lnTo>
                    <a:pt x="812800" y="0"/>
                  </a:lnTo>
                  <a:lnTo>
                    <a:pt x="812800" y="812800"/>
                  </a:lnTo>
                  <a:lnTo>
                    <a:pt x="0" y="812800"/>
                  </a:lnTo>
                  <a:close/>
                </a:path>
              </a:pathLst>
            </a:custGeom>
            <a:solidFill>
              <a:srgbClr val="BCAAD0"/>
            </a:solidFill>
          </p:spPr>
          <p:txBody>
            <a:bodyPr/>
            <a:lstStyle/>
            <a:p>
              <a:endParaRPr lang="en-NZ"/>
            </a:p>
          </p:txBody>
        </p:sp>
        <p:sp>
          <p:nvSpPr>
            <p:cNvPr id="14" name="TextBox 14"/>
            <p:cNvSpPr txBox="1"/>
            <p:nvPr/>
          </p:nvSpPr>
          <p:spPr>
            <a:xfrm>
              <a:off x="0" y="-38100"/>
              <a:ext cx="812800" cy="850900"/>
            </a:xfrm>
            <a:prstGeom prst="rect">
              <a:avLst/>
            </a:prstGeom>
          </p:spPr>
          <p:txBody>
            <a:bodyPr lIns="50800" tIns="50800" rIns="50800" bIns="50800" rtlCol="0" anchor="ctr"/>
            <a:lstStyle/>
            <a:p>
              <a:pPr algn="ctr">
                <a:lnSpc>
                  <a:spcPts val="2659"/>
                </a:lnSpc>
              </a:pPr>
              <a:endParaRPr/>
            </a:p>
          </p:txBody>
        </p:sp>
      </p:grpSp>
      <p:sp>
        <p:nvSpPr>
          <p:cNvPr id="15" name="Freeform 15"/>
          <p:cNvSpPr/>
          <p:nvPr/>
        </p:nvSpPr>
        <p:spPr>
          <a:xfrm>
            <a:off x="6251899" y="5875235"/>
            <a:ext cx="2892101" cy="1599275"/>
          </a:xfrm>
          <a:custGeom>
            <a:avLst/>
            <a:gdLst/>
            <a:ahLst/>
            <a:cxnLst/>
            <a:rect l="l" t="t" r="r" b="b"/>
            <a:pathLst>
              <a:path w="2892101" h="1599275">
                <a:moveTo>
                  <a:pt x="0" y="0"/>
                </a:moveTo>
                <a:lnTo>
                  <a:pt x="2892101" y="0"/>
                </a:lnTo>
                <a:lnTo>
                  <a:pt x="2892101" y="1599275"/>
                </a:lnTo>
                <a:lnTo>
                  <a:pt x="0" y="1599275"/>
                </a:lnTo>
                <a:lnTo>
                  <a:pt x="0" y="0"/>
                </a:lnTo>
                <a:close/>
              </a:path>
            </a:pathLst>
          </a:custGeom>
          <a:blipFill>
            <a:blip r:embed="rId4"/>
            <a:stretch>
              <a:fillRect/>
            </a:stretch>
          </a:blipFill>
        </p:spPr>
        <p:txBody>
          <a:bodyPr/>
          <a:lstStyle/>
          <a:p>
            <a:endParaRPr lang="en-NZ"/>
          </a:p>
        </p:txBody>
      </p:sp>
      <p:sp>
        <p:nvSpPr>
          <p:cNvPr id="16" name="TextBox 16"/>
          <p:cNvSpPr txBox="1"/>
          <p:nvPr/>
        </p:nvSpPr>
        <p:spPr>
          <a:xfrm>
            <a:off x="612458" y="1398623"/>
            <a:ext cx="9576499" cy="5360442"/>
          </a:xfrm>
          <a:prstGeom prst="rect">
            <a:avLst/>
          </a:prstGeom>
        </p:spPr>
        <p:txBody>
          <a:bodyPr lIns="0" tIns="0" rIns="0" bIns="0" rtlCol="0" anchor="t">
            <a:spAutoFit/>
          </a:bodyPr>
          <a:lstStyle/>
          <a:p>
            <a:pPr algn="l">
              <a:lnSpc>
                <a:spcPts val="6364"/>
              </a:lnSpc>
            </a:pPr>
            <a:endParaRPr dirty="0"/>
          </a:p>
          <a:p>
            <a:pPr marL="647700" lvl="1" indent="-323850" algn="l">
              <a:lnSpc>
                <a:spcPts val="4800"/>
              </a:lnSpc>
              <a:buFont typeface="Arial"/>
              <a:buChar char="•"/>
            </a:pPr>
            <a:r>
              <a:rPr lang="en-US" sz="3000" b="1" dirty="0">
                <a:solidFill>
                  <a:srgbClr val="4D4D4D"/>
                </a:solidFill>
                <a:latin typeface="Canva Sans Bold"/>
                <a:ea typeface="Canva Sans Bold"/>
                <a:cs typeface="Canva Sans Bold"/>
                <a:sym typeface="Canva Sans Bold"/>
              </a:rPr>
              <a:t>Conceptual Metaphor Theory </a:t>
            </a:r>
          </a:p>
          <a:p>
            <a:pPr marL="647700" lvl="1" indent="-323850" algn="l">
              <a:lnSpc>
                <a:spcPts val="4800"/>
              </a:lnSpc>
              <a:buFont typeface="Arial"/>
              <a:buChar char="•"/>
            </a:pPr>
            <a:r>
              <a:rPr lang="en-US" sz="3000" dirty="0">
                <a:solidFill>
                  <a:srgbClr val="4D4D4D"/>
                </a:solidFill>
                <a:latin typeface="Canva Sans"/>
                <a:ea typeface="Canva Sans"/>
                <a:cs typeface="Canva Sans"/>
                <a:sym typeface="Canva Sans"/>
              </a:rPr>
              <a:t>Qualitative Analysis </a:t>
            </a:r>
          </a:p>
          <a:p>
            <a:pPr marL="647700" lvl="1" indent="-323850" algn="l">
              <a:lnSpc>
                <a:spcPts val="4800"/>
              </a:lnSpc>
              <a:buFont typeface="Arial"/>
              <a:buChar char="•"/>
            </a:pPr>
            <a:r>
              <a:rPr lang="en-US" sz="3000" dirty="0">
                <a:solidFill>
                  <a:srgbClr val="4D4D4D"/>
                </a:solidFill>
                <a:latin typeface="Canva Sans"/>
                <a:ea typeface="Canva Sans"/>
                <a:cs typeface="Canva Sans"/>
                <a:sym typeface="Canva Sans"/>
              </a:rPr>
              <a:t>Metaphor Identification Procedure (</a:t>
            </a:r>
            <a:r>
              <a:rPr lang="en-US" sz="3000" dirty="0" err="1">
                <a:solidFill>
                  <a:srgbClr val="4D4D4D"/>
                </a:solidFill>
                <a:latin typeface="Canva Sans"/>
                <a:ea typeface="Canva Sans"/>
                <a:cs typeface="Canva Sans"/>
                <a:sym typeface="Canva Sans"/>
              </a:rPr>
              <a:t>Pragglejaz</a:t>
            </a:r>
            <a:r>
              <a:rPr lang="en-US" sz="3000" dirty="0">
                <a:solidFill>
                  <a:srgbClr val="4D4D4D"/>
                </a:solidFill>
                <a:latin typeface="Canva Sans"/>
                <a:ea typeface="Canva Sans"/>
                <a:cs typeface="Canva Sans"/>
                <a:sym typeface="Canva Sans"/>
              </a:rPr>
              <a:t> Group, 2007)</a:t>
            </a:r>
          </a:p>
          <a:p>
            <a:pPr marL="647700" lvl="1" indent="-323850" algn="l">
              <a:lnSpc>
                <a:spcPts val="4800"/>
              </a:lnSpc>
              <a:buFont typeface="Arial"/>
              <a:buChar char="•"/>
            </a:pPr>
            <a:r>
              <a:rPr lang="en-US" sz="3000" dirty="0">
                <a:solidFill>
                  <a:srgbClr val="4D4D4D"/>
                </a:solidFill>
                <a:latin typeface="Canva Sans"/>
                <a:ea typeface="Canva Sans"/>
                <a:cs typeface="Canva Sans"/>
                <a:sym typeface="Canva Sans"/>
              </a:rPr>
              <a:t>Use of Dictionaries </a:t>
            </a:r>
          </a:p>
          <a:p>
            <a:pPr marL="647700" lvl="1" indent="-323850" algn="l">
              <a:lnSpc>
                <a:spcPts val="4800"/>
              </a:lnSpc>
              <a:buFont typeface="Arial"/>
              <a:buChar char="•"/>
            </a:pPr>
            <a:r>
              <a:rPr lang="en-US" sz="3000" dirty="0">
                <a:solidFill>
                  <a:srgbClr val="4D4D4D"/>
                </a:solidFill>
                <a:latin typeface="Canva Sans"/>
                <a:ea typeface="Canva Sans"/>
                <a:cs typeface="Canva Sans"/>
                <a:sym typeface="Canva Sans"/>
              </a:rPr>
              <a:t>Metaphor categories </a:t>
            </a:r>
          </a:p>
          <a:p>
            <a:pPr algn="l">
              <a:lnSpc>
                <a:spcPts val="3273"/>
              </a:lnSpc>
            </a:pPr>
            <a:endParaRPr lang="en-US" sz="3000" dirty="0">
              <a:solidFill>
                <a:srgbClr val="4D4D4D"/>
              </a:solidFill>
              <a:latin typeface="Canva Sans"/>
              <a:ea typeface="Canva Sans"/>
              <a:cs typeface="Canva Sans"/>
              <a:sym typeface="Canva Sans"/>
            </a:endParaRPr>
          </a:p>
          <a:p>
            <a:pPr algn="l">
              <a:lnSpc>
                <a:spcPts val="3273"/>
              </a:lnSpc>
            </a:pPr>
            <a:endParaRPr lang="en-US" sz="3000" dirty="0">
              <a:solidFill>
                <a:srgbClr val="4D4D4D"/>
              </a:solidFill>
              <a:latin typeface="Canva Sans"/>
              <a:ea typeface="Canva Sans"/>
              <a:cs typeface="Canva Sans"/>
              <a:sym typeface="Canva Sans"/>
            </a:endParaRPr>
          </a:p>
        </p:txBody>
      </p:sp>
      <p:sp>
        <p:nvSpPr>
          <p:cNvPr id="17" name="TextBox 17"/>
          <p:cNvSpPr txBox="1"/>
          <p:nvPr/>
        </p:nvSpPr>
        <p:spPr>
          <a:xfrm>
            <a:off x="711563" y="450850"/>
            <a:ext cx="4955763" cy="955675"/>
          </a:xfrm>
          <a:prstGeom prst="rect">
            <a:avLst/>
          </a:prstGeom>
        </p:spPr>
        <p:txBody>
          <a:bodyPr lIns="0" tIns="0" rIns="0" bIns="0" rtlCol="0" anchor="t">
            <a:spAutoFit/>
          </a:bodyPr>
          <a:lstStyle/>
          <a:p>
            <a:pPr algn="l">
              <a:lnSpc>
                <a:spcPts val="8000"/>
              </a:lnSpc>
            </a:pPr>
            <a:r>
              <a:rPr lang="en-US" sz="5000" b="1">
                <a:solidFill>
                  <a:srgbClr val="4D4D4D"/>
                </a:solidFill>
                <a:latin typeface="Canva Sans Bold"/>
                <a:ea typeface="Canva Sans Bold"/>
                <a:cs typeface="Canva Sans Bold"/>
                <a:sym typeface="Canva Sans Bold"/>
              </a:rPr>
              <a:t>Methods</a:t>
            </a:r>
          </a:p>
        </p:txBody>
      </p:sp>
      <p:sp>
        <p:nvSpPr>
          <p:cNvPr id="18" name="TextBox 18"/>
          <p:cNvSpPr txBox="1"/>
          <p:nvPr/>
        </p:nvSpPr>
        <p:spPr>
          <a:xfrm>
            <a:off x="10188957" y="8857615"/>
            <a:ext cx="5362877" cy="763270"/>
          </a:xfrm>
          <a:prstGeom prst="rect">
            <a:avLst/>
          </a:prstGeom>
        </p:spPr>
        <p:txBody>
          <a:bodyPr lIns="0" tIns="0" rIns="0" bIns="0" rtlCol="0" anchor="t">
            <a:spAutoFit/>
          </a:bodyPr>
          <a:lstStyle/>
          <a:p>
            <a:pPr algn="ctr">
              <a:lnSpc>
                <a:spcPts val="3079"/>
              </a:lnSpc>
              <a:spcBef>
                <a:spcPct val="0"/>
              </a:spcBef>
            </a:pPr>
            <a:r>
              <a:rPr lang="en-US" sz="2199" b="1">
                <a:solidFill>
                  <a:srgbClr val="4D4D4D"/>
                </a:solidFill>
                <a:latin typeface="Canva Sans Bold"/>
                <a:ea typeface="Canva Sans Bold"/>
                <a:cs typeface="Canva Sans Bold"/>
                <a:sym typeface="Canva Sans Bold"/>
              </a:rPr>
              <a:t>MIP adapted from Pragglejaz Group (2007)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64057" y="1656368"/>
            <a:ext cx="4099853" cy="2728266"/>
          </a:xfrm>
          <a:custGeom>
            <a:avLst/>
            <a:gdLst/>
            <a:ahLst/>
            <a:cxnLst/>
            <a:rect l="l" t="t" r="r" b="b"/>
            <a:pathLst>
              <a:path w="4099853" h="2728266">
                <a:moveTo>
                  <a:pt x="0" y="0"/>
                </a:moveTo>
                <a:lnTo>
                  <a:pt x="4099853" y="0"/>
                </a:lnTo>
                <a:lnTo>
                  <a:pt x="4099853" y="2728266"/>
                </a:lnTo>
                <a:lnTo>
                  <a:pt x="0" y="2728266"/>
                </a:lnTo>
                <a:lnTo>
                  <a:pt x="0" y="0"/>
                </a:lnTo>
                <a:close/>
              </a:path>
            </a:pathLst>
          </a:custGeom>
          <a:blipFill>
            <a:blip r:embed="rId2"/>
            <a:stretch>
              <a:fillRect/>
            </a:stretch>
          </a:blipFill>
        </p:spPr>
        <p:txBody>
          <a:bodyPr/>
          <a:lstStyle/>
          <a:p>
            <a:endParaRPr lang="en-NZ"/>
          </a:p>
        </p:txBody>
      </p:sp>
      <p:sp>
        <p:nvSpPr>
          <p:cNvPr id="3" name="Freeform 3"/>
          <p:cNvSpPr/>
          <p:nvPr/>
        </p:nvSpPr>
        <p:spPr>
          <a:xfrm>
            <a:off x="1028700" y="5530222"/>
            <a:ext cx="4006619" cy="3499281"/>
          </a:xfrm>
          <a:custGeom>
            <a:avLst/>
            <a:gdLst/>
            <a:ahLst/>
            <a:cxnLst/>
            <a:rect l="l" t="t" r="r" b="b"/>
            <a:pathLst>
              <a:path w="4006619" h="3499281">
                <a:moveTo>
                  <a:pt x="0" y="0"/>
                </a:moveTo>
                <a:lnTo>
                  <a:pt x="4006619" y="0"/>
                </a:lnTo>
                <a:lnTo>
                  <a:pt x="4006619" y="3499281"/>
                </a:lnTo>
                <a:lnTo>
                  <a:pt x="0" y="3499281"/>
                </a:lnTo>
                <a:lnTo>
                  <a:pt x="0" y="0"/>
                </a:lnTo>
                <a:close/>
              </a:path>
            </a:pathLst>
          </a:custGeom>
          <a:blipFill>
            <a:blip r:embed="rId3"/>
            <a:stretch>
              <a:fillRect b="-22412"/>
            </a:stretch>
          </a:blipFill>
        </p:spPr>
        <p:txBody>
          <a:bodyPr/>
          <a:lstStyle/>
          <a:p>
            <a:endParaRPr lang="en-NZ"/>
          </a:p>
        </p:txBody>
      </p:sp>
      <p:sp>
        <p:nvSpPr>
          <p:cNvPr id="4" name="TextBox 4"/>
          <p:cNvSpPr txBox="1"/>
          <p:nvPr/>
        </p:nvSpPr>
        <p:spPr>
          <a:xfrm>
            <a:off x="8796157" y="1702611"/>
            <a:ext cx="8463143" cy="2211663"/>
          </a:xfrm>
          <a:prstGeom prst="rect">
            <a:avLst/>
          </a:prstGeom>
        </p:spPr>
        <p:txBody>
          <a:bodyPr lIns="0" tIns="0" rIns="0" bIns="0" rtlCol="0" anchor="t">
            <a:spAutoFit/>
          </a:bodyPr>
          <a:lstStyle/>
          <a:p>
            <a:pPr marL="477858" lvl="1" indent="-238929" algn="just">
              <a:lnSpc>
                <a:spcPts val="3541"/>
              </a:lnSpc>
              <a:buFont typeface="Arial"/>
              <a:buChar char="•"/>
            </a:pPr>
            <a:r>
              <a:rPr lang="en-US" sz="2213" dirty="0">
                <a:solidFill>
                  <a:srgbClr val="4D4D4D"/>
                </a:solidFill>
                <a:latin typeface="Canva Sans"/>
                <a:ea typeface="Canva Sans"/>
                <a:cs typeface="Canva Sans"/>
                <a:sym typeface="Canva Sans"/>
              </a:rPr>
              <a:t> </a:t>
            </a:r>
            <a:r>
              <a:rPr lang="en-US" sz="2213" i="1" dirty="0">
                <a:solidFill>
                  <a:srgbClr val="4D4D4D"/>
                </a:solidFill>
                <a:latin typeface="Canva Sans Italics"/>
                <a:ea typeface="Canva Sans Italics"/>
                <a:cs typeface="Canva Sans Italics"/>
                <a:sym typeface="Canva Sans Italics"/>
              </a:rPr>
              <a:t>I was going through worst </a:t>
            </a:r>
            <a:r>
              <a:rPr lang="en-US" sz="2213" b="1" i="1" dirty="0">
                <a:solidFill>
                  <a:srgbClr val="4D4D4D"/>
                </a:solidFill>
                <a:latin typeface="Canva Sans Bold Italics"/>
                <a:ea typeface="Canva Sans Bold Italics"/>
                <a:cs typeface="Canva Sans Bold Italics"/>
                <a:sym typeface="Canva Sans Bold Italics"/>
              </a:rPr>
              <a:t>patches </a:t>
            </a:r>
            <a:r>
              <a:rPr lang="en-US" sz="2213" i="1" dirty="0">
                <a:solidFill>
                  <a:srgbClr val="4D4D4D"/>
                </a:solidFill>
                <a:latin typeface="Canva Sans Italics"/>
                <a:ea typeface="Canva Sans Italics"/>
                <a:cs typeface="Canva Sans Italics"/>
                <a:sym typeface="Canva Sans Italics"/>
              </a:rPr>
              <a:t>of [..]my treatment </a:t>
            </a:r>
            <a:r>
              <a:rPr lang="en-US" sz="2213" dirty="0">
                <a:solidFill>
                  <a:srgbClr val="4D4D4D"/>
                </a:solidFill>
                <a:latin typeface="Canva Sans"/>
                <a:ea typeface="Canva Sans"/>
                <a:cs typeface="Canva Sans"/>
                <a:sym typeface="Canva Sans"/>
              </a:rPr>
              <a:t>(NZ)</a:t>
            </a:r>
          </a:p>
          <a:p>
            <a:pPr marL="477858" lvl="1" indent="-238929" algn="just">
              <a:lnSpc>
                <a:spcPts val="3541"/>
              </a:lnSpc>
              <a:buFont typeface="Arial"/>
              <a:buChar char="•"/>
            </a:pPr>
            <a:r>
              <a:rPr lang="en-US" sz="2213" i="1" dirty="0">
                <a:solidFill>
                  <a:srgbClr val="4D4D4D"/>
                </a:solidFill>
                <a:latin typeface="Canva Sans Italics"/>
                <a:ea typeface="Canva Sans Italics"/>
                <a:cs typeface="Canva Sans Italics"/>
                <a:sym typeface="Canva Sans Italics"/>
              </a:rPr>
              <a:t>Survivors ki bahut hard </a:t>
            </a:r>
            <a:r>
              <a:rPr lang="en-US" sz="2213" b="1" i="1" dirty="0">
                <a:solidFill>
                  <a:srgbClr val="4D4D4D"/>
                </a:solidFill>
                <a:latin typeface="Canva Sans Bold Italics"/>
                <a:ea typeface="Canva Sans Bold Italics"/>
                <a:cs typeface="Canva Sans Bold Italics"/>
                <a:sym typeface="Canva Sans Bold Italics"/>
              </a:rPr>
              <a:t>journeys</a:t>
            </a:r>
            <a:r>
              <a:rPr lang="en-US" sz="2213" i="1" dirty="0">
                <a:solidFill>
                  <a:srgbClr val="4D4D4D"/>
                </a:solidFill>
                <a:latin typeface="Canva Sans Italics"/>
                <a:ea typeface="Canva Sans Italics"/>
                <a:cs typeface="Canva Sans Italics"/>
                <a:sym typeface="Canva Sans Italics"/>
              </a:rPr>
              <a:t> hongi</a:t>
            </a:r>
            <a:r>
              <a:rPr lang="en-US" sz="2213" dirty="0">
                <a:solidFill>
                  <a:srgbClr val="4D4D4D"/>
                </a:solidFill>
                <a:latin typeface="Canva Sans"/>
                <a:ea typeface="Canva Sans"/>
                <a:cs typeface="Canva Sans"/>
                <a:sym typeface="Canva Sans"/>
              </a:rPr>
              <a:t> ‘survivors must have had very hard </a:t>
            </a:r>
            <a:r>
              <a:rPr lang="en-US" sz="2213" b="1" dirty="0">
                <a:solidFill>
                  <a:srgbClr val="4D4D4D"/>
                </a:solidFill>
                <a:latin typeface="Canva Sans"/>
                <a:ea typeface="Canva Sans"/>
                <a:cs typeface="Canva Sans"/>
                <a:sym typeface="Canva Sans"/>
              </a:rPr>
              <a:t>journeys</a:t>
            </a:r>
            <a:r>
              <a:rPr lang="en-US" sz="2213" dirty="0">
                <a:solidFill>
                  <a:srgbClr val="4D4D4D"/>
                </a:solidFill>
                <a:latin typeface="Canva Sans"/>
                <a:ea typeface="Canva Sans"/>
                <a:cs typeface="Canva Sans"/>
                <a:sym typeface="Canva Sans"/>
              </a:rPr>
              <a:t>’</a:t>
            </a:r>
            <a:r>
              <a:rPr lang="en-US" sz="2213" b="1" dirty="0">
                <a:solidFill>
                  <a:srgbClr val="4D4D4D"/>
                </a:solidFill>
                <a:latin typeface="Canva Sans"/>
                <a:ea typeface="Canva Sans"/>
                <a:cs typeface="Canva Sans"/>
                <a:sym typeface="Canva Sans"/>
              </a:rPr>
              <a:t> </a:t>
            </a:r>
            <a:r>
              <a:rPr lang="en-US" sz="2213" dirty="0">
                <a:solidFill>
                  <a:srgbClr val="4D4D4D"/>
                </a:solidFill>
                <a:latin typeface="Canva Sans"/>
                <a:ea typeface="Canva Sans"/>
                <a:cs typeface="Canva Sans"/>
                <a:sym typeface="Canva Sans"/>
              </a:rPr>
              <a:t>(PK)</a:t>
            </a:r>
          </a:p>
          <a:p>
            <a:pPr algn="just">
              <a:lnSpc>
                <a:spcPts val="3541"/>
              </a:lnSpc>
            </a:pPr>
            <a:endParaRPr lang="en-US" sz="2213" dirty="0">
              <a:solidFill>
                <a:srgbClr val="4D4D4D"/>
              </a:solidFill>
              <a:latin typeface="Canva Sans"/>
              <a:ea typeface="Canva Sans"/>
              <a:cs typeface="Canva Sans"/>
              <a:sym typeface="Canva Sans"/>
            </a:endParaRPr>
          </a:p>
        </p:txBody>
      </p:sp>
      <p:sp>
        <p:nvSpPr>
          <p:cNvPr id="5" name="TextBox 5"/>
          <p:cNvSpPr txBox="1"/>
          <p:nvPr/>
        </p:nvSpPr>
        <p:spPr>
          <a:xfrm>
            <a:off x="7007474" y="1812900"/>
            <a:ext cx="2136526" cy="396240"/>
          </a:xfrm>
          <a:prstGeom prst="rect">
            <a:avLst/>
          </a:prstGeom>
        </p:spPr>
        <p:txBody>
          <a:bodyPr lIns="0" tIns="0" rIns="0" bIns="0" rtlCol="0" anchor="t">
            <a:spAutoFit/>
          </a:bodyPr>
          <a:lstStyle/>
          <a:p>
            <a:pPr algn="l">
              <a:lnSpc>
                <a:spcPts val="3359"/>
              </a:lnSpc>
            </a:pPr>
            <a:r>
              <a:rPr lang="en-US" sz="2400" b="1">
                <a:solidFill>
                  <a:srgbClr val="555555"/>
                </a:solidFill>
                <a:latin typeface="Canva Sans Bold"/>
                <a:ea typeface="Canva Sans Bold"/>
                <a:cs typeface="Canva Sans Bold"/>
                <a:sym typeface="Canva Sans Bold"/>
              </a:rPr>
              <a:t>Journey </a:t>
            </a:r>
          </a:p>
        </p:txBody>
      </p:sp>
      <p:sp>
        <p:nvSpPr>
          <p:cNvPr id="6" name="TextBox 6"/>
          <p:cNvSpPr txBox="1"/>
          <p:nvPr/>
        </p:nvSpPr>
        <p:spPr>
          <a:xfrm>
            <a:off x="8796157" y="3759756"/>
            <a:ext cx="9038147" cy="1421130"/>
          </a:xfrm>
          <a:prstGeom prst="rect">
            <a:avLst/>
          </a:prstGeom>
        </p:spPr>
        <p:txBody>
          <a:bodyPr lIns="0" tIns="0" rIns="0" bIns="0" rtlCol="0" anchor="t">
            <a:spAutoFit/>
          </a:bodyPr>
          <a:lstStyle/>
          <a:p>
            <a:pPr marL="518160" lvl="1" indent="-259080" algn="just">
              <a:lnSpc>
                <a:spcPts val="3840"/>
              </a:lnSpc>
              <a:buFont typeface="Arial"/>
              <a:buChar char="•"/>
            </a:pPr>
            <a:r>
              <a:rPr lang="en-US" sz="2400" i="1" dirty="0">
                <a:solidFill>
                  <a:srgbClr val="4D4D4D"/>
                </a:solidFill>
                <a:latin typeface="Canva Sans Italics"/>
                <a:ea typeface="Canva Sans Italics"/>
                <a:cs typeface="Canva Sans Italics"/>
                <a:sym typeface="Canva Sans Italics"/>
              </a:rPr>
              <a:t>Lymphedema can </a:t>
            </a:r>
            <a:r>
              <a:rPr lang="en-US" sz="2400" b="1" i="1" dirty="0">
                <a:solidFill>
                  <a:srgbClr val="4D4D4D"/>
                </a:solidFill>
                <a:latin typeface="Canva Sans Bold Italics"/>
                <a:ea typeface="Canva Sans Bold Italics"/>
                <a:cs typeface="Canva Sans Bold Italics"/>
                <a:sym typeface="Canva Sans Bold Italics"/>
              </a:rPr>
              <a:t>strike </a:t>
            </a:r>
            <a:r>
              <a:rPr lang="en-US" sz="2400" i="1" dirty="0">
                <a:solidFill>
                  <a:srgbClr val="4D4D4D"/>
                </a:solidFill>
                <a:latin typeface="Canva Sans Italics"/>
                <a:ea typeface="Canva Sans Italics"/>
                <a:cs typeface="Canva Sans Italics"/>
                <a:sym typeface="Canva Sans Italics"/>
              </a:rPr>
              <a:t>at any time </a:t>
            </a:r>
            <a:r>
              <a:rPr lang="en-US" sz="2400" dirty="0">
                <a:solidFill>
                  <a:srgbClr val="4D4D4D"/>
                </a:solidFill>
                <a:latin typeface="Canva Sans"/>
                <a:ea typeface="Canva Sans"/>
                <a:cs typeface="Canva Sans"/>
                <a:sym typeface="Canva Sans"/>
              </a:rPr>
              <a:t>(NZ)</a:t>
            </a:r>
          </a:p>
          <a:p>
            <a:pPr marL="518160" lvl="1" indent="-259080" algn="just">
              <a:lnSpc>
                <a:spcPts val="3840"/>
              </a:lnSpc>
              <a:buFont typeface="Arial"/>
              <a:buChar char="•"/>
            </a:pPr>
            <a:r>
              <a:rPr lang="en-US" sz="2400" i="1" dirty="0">
                <a:solidFill>
                  <a:srgbClr val="4D4D4D"/>
                </a:solidFill>
                <a:latin typeface="Canva Sans Italics"/>
                <a:ea typeface="Canva Sans Italics"/>
                <a:cs typeface="Canva Sans Italics"/>
                <a:sym typeface="Canva Sans Italics"/>
              </a:rPr>
              <a:t>Ap </a:t>
            </a:r>
            <a:r>
              <a:rPr lang="en-US" sz="2400" i="1" dirty="0" err="1">
                <a:solidFill>
                  <a:srgbClr val="4D4D4D"/>
                </a:solidFill>
                <a:latin typeface="Canva Sans Italics"/>
                <a:ea typeface="Canva Sans Italics"/>
                <a:cs typeface="Canva Sans Italics"/>
                <a:sym typeface="Canva Sans Italics"/>
              </a:rPr>
              <a:t>ke</a:t>
            </a:r>
            <a:r>
              <a:rPr lang="en-US" sz="2400" i="1" dirty="0">
                <a:solidFill>
                  <a:srgbClr val="4D4D4D"/>
                </a:solidFill>
                <a:latin typeface="Canva Sans Italics"/>
                <a:ea typeface="Canva Sans Italics"/>
                <a:cs typeface="Canva Sans Italics"/>
                <a:sym typeface="Canva Sans Italics"/>
              </a:rPr>
              <a:t> </a:t>
            </a:r>
            <a:r>
              <a:rPr lang="en-US" sz="2400" i="1" dirty="0" err="1">
                <a:solidFill>
                  <a:srgbClr val="4D4D4D"/>
                </a:solidFill>
                <a:latin typeface="Canva Sans Italics"/>
                <a:ea typeface="Canva Sans Italics"/>
                <a:cs typeface="Canva Sans Italics"/>
                <a:sym typeface="Canva Sans Italics"/>
              </a:rPr>
              <a:t>saare</a:t>
            </a:r>
            <a:r>
              <a:rPr lang="en-US" sz="2400" i="1" dirty="0">
                <a:solidFill>
                  <a:srgbClr val="4D4D4D"/>
                </a:solidFill>
                <a:latin typeface="Canva Sans Italics"/>
                <a:ea typeface="Canva Sans Italics"/>
                <a:cs typeface="Canva Sans Italics"/>
                <a:sym typeface="Canva Sans Italics"/>
              </a:rPr>
              <a:t> </a:t>
            </a:r>
            <a:r>
              <a:rPr lang="en-US" sz="2400" i="1" dirty="0" err="1">
                <a:solidFill>
                  <a:srgbClr val="4D4D4D"/>
                </a:solidFill>
                <a:latin typeface="Canva Sans Italics"/>
                <a:ea typeface="Canva Sans Italics"/>
                <a:cs typeface="Canva Sans Italics"/>
                <a:sym typeface="Canva Sans Italics"/>
              </a:rPr>
              <a:t>ke</a:t>
            </a:r>
            <a:r>
              <a:rPr lang="en-US" sz="2400" i="1" dirty="0">
                <a:solidFill>
                  <a:srgbClr val="4D4D4D"/>
                </a:solidFill>
                <a:latin typeface="Canva Sans Italics"/>
                <a:ea typeface="Canva Sans Italics"/>
                <a:cs typeface="Canva Sans Italics"/>
                <a:sym typeface="Canva Sans Italics"/>
              </a:rPr>
              <a:t> </a:t>
            </a:r>
            <a:r>
              <a:rPr lang="en-US" sz="2400" i="1" dirty="0" err="1">
                <a:solidFill>
                  <a:srgbClr val="4D4D4D"/>
                </a:solidFill>
                <a:latin typeface="Canva Sans Italics"/>
                <a:ea typeface="Canva Sans Italics"/>
                <a:cs typeface="Canva Sans Italics"/>
                <a:sym typeface="Canva Sans Italics"/>
              </a:rPr>
              <a:t>saare</a:t>
            </a:r>
            <a:r>
              <a:rPr lang="en-US" sz="2400" i="1" dirty="0">
                <a:solidFill>
                  <a:srgbClr val="4D4D4D"/>
                </a:solidFill>
                <a:latin typeface="Canva Sans Italics"/>
                <a:ea typeface="Canva Sans Italics"/>
                <a:cs typeface="Canva Sans Italics"/>
                <a:sym typeface="Canva Sans Italics"/>
              </a:rPr>
              <a:t> cells </a:t>
            </a:r>
            <a:r>
              <a:rPr lang="en-US" sz="2400" b="1" i="1" dirty="0">
                <a:solidFill>
                  <a:srgbClr val="4D4D4D"/>
                </a:solidFill>
                <a:latin typeface="Canva Sans Bold Italics"/>
                <a:ea typeface="Canva Sans Bold Italics"/>
                <a:cs typeface="Canva Sans Bold Italics"/>
                <a:sym typeface="Canva Sans Bold Italics"/>
              </a:rPr>
              <a:t>maar</a:t>
            </a:r>
            <a:r>
              <a:rPr lang="en-US" sz="2400" i="1" dirty="0">
                <a:solidFill>
                  <a:srgbClr val="4D4D4D"/>
                </a:solidFill>
                <a:latin typeface="Canva Sans Italics"/>
                <a:ea typeface="Canva Sans Italics"/>
                <a:cs typeface="Canva Sans Italics"/>
                <a:sym typeface="Canva Sans Italics"/>
              </a:rPr>
              <a:t> </a:t>
            </a:r>
            <a:r>
              <a:rPr lang="en-US" sz="2400" i="1" dirty="0" err="1">
                <a:solidFill>
                  <a:srgbClr val="4D4D4D"/>
                </a:solidFill>
                <a:latin typeface="Canva Sans Italics"/>
                <a:ea typeface="Canva Sans Italics"/>
                <a:cs typeface="Canva Sans Italics"/>
                <a:sym typeface="Canva Sans Italics"/>
              </a:rPr>
              <a:t>deti</a:t>
            </a:r>
            <a:r>
              <a:rPr lang="en-US" sz="2400" i="1" dirty="0">
                <a:solidFill>
                  <a:srgbClr val="4D4D4D"/>
                </a:solidFill>
                <a:latin typeface="Canva Sans Italics"/>
                <a:ea typeface="Canva Sans Italics"/>
                <a:cs typeface="Canva Sans Italics"/>
                <a:sym typeface="Canva Sans Italics"/>
              </a:rPr>
              <a:t> </a:t>
            </a:r>
            <a:r>
              <a:rPr lang="en-US" sz="2400" i="1" dirty="0" err="1">
                <a:solidFill>
                  <a:srgbClr val="4D4D4D"/>
                </a:solidFill>
                <a:latin typeface="Canva Sans Italics"/>
                <a:ea typeface="Canva Sans Italics"/>
                <a:cs typeface="Canva Sans Italics"/>
                <a:sym typeface="Canva Sans Italics"/>
              </a:rPr>
              <a:t>hai</a:t>
            </a:r>
            <a:r>
              <a:rPr lang="en-US" sz="2400" dirty="0">
                <a:solidFill>
                  <a:srgbClr val="4D4D4D"/>
                </a:solidFill>
                <a:latin typeface="Canva Sans"/>
                <a:ea typeface="Canva Sans"/>
                <a:cs typeface="Canva Sans"/>
                <a:sym typeface="Canva Sans"/>
              </a:rPr>
              <a:t> ‘it (chemo) </a:t>
            </a:r>
            <a:r>
              <a:rPr lang="en-US" sz="2400" b="1" dirty="0">
                <a:solidFill>
                  <a:srgbClr val="4D4D4D"/>
                </a:solidFill>
                <a:latin typeface="Canva Sans Bold"/>
                <a:ea typeface="Canva Sans Bold"/>
                <a:cs typeface="Canva Sans Bold"/>
                <a:sym typeface="Canva Sans Bold"/>
              </a:rPr>
              <a:t>kills</a:t>
            </a:r>
            <a:r>
              <a:rPr lang="en-US" sz="2400" dirty="0">
                <a:solidFill>
                  <a:srgbClr val="4D4D4D"/>
                </a:solidFill>
                <a:latin typeface="Canva Sans"/>
                <a:ea typeface="Canva Sans"/>
                <a:cs typeface="Canva Sans"/>
                <a:sym typeface="Canva Sans"/>
              </a:rPr>
              <a:t> all of your cells’ (PK)</a:t>
            </a:r>
          </a:p>
        </p:txBody>
      </p:sp>
      <p:sp>
        <p:nvSpPr>
          <p:cNvPr id="7" name="TextBox 7"/>
          <p:cNvSpPr txBox="1"/>
          <p:nvPr/>
        </p:nvSpPr>
        <p:spPr>
          <a:xfrm>
            <a:off x="7007474" y="3807381"/>
            <a:ext cx="2012357" cy="396240"/>
          </a:xfrm>
          <a:prstGeom prst="rect">
            <a:avLst/>
          </a:prstGeom>
        </p:spPr>
        <p:txBody>
          <a:bodyPr lIns="0" tIns="0" rIns="0" bIns="0" rtlCol="0" anchor="t">
            <a:spAutoFit/>
          </a:bodyPr>
          <a:lstStyle/>
          <a:p>
            <a:pPr algn="l">
              <a:lnSpc>
                <a:spcPts val="3359"/>
              </a:lnSpc>
            </a:pPr>
            <a:r>
              <a:rPr lang="en-US" sz="2400" b="1">
                <a:solidFill>
                  <a:srgbClr val="555555"/>
                </a:solidFill>
                <a:latin typeface="Canva Sans Bold"/>
                <a:ea typeface="Canva Sans Bold"/>
                <a:cs typeface="Canva Sans Bold"/>
                <a:sym typeface="Canva Sans Bold"/>
              </a:rPr>
              <a:t>Violence</a:t>
            </a:r>
          </a:p>
        </p:txBody>
      </p:sp>
      <p:sp>
        <p:nvSpPr>
          <p:cNvPr id="8" name="TextBox 8"/>
          <p:cNvSpPr txBox="1"/>
          <p:nvPr/>
        </p:nvSpPr>
        <p:spPr>
          <a:xfrm>
            <a:off x="8796157" y="5914311"/>
            <a:ext cx="9107521" cy="1906905"/>
          </a:xfrm>
          <a:prstGeom prst="rect">
            <a:avLst/>
          </a:prstGeom>
        </p:spPr>
        <p:txBody>
          <a:bodyPr lIns="0" tIns="0" rIns="0" bIns="0" rtlCol="0" anchor="t">
            <a:spAutoFit/>
          </a:bodyPr>
          <a:lstStyle/>
          <a:p>
            <a:pPr marL="518160" lvl="1" indent="-259080" algn="just">
              <a:lnSpc>
                <a:spcPts val="3840"/>
              </a:lnSpc>
              <a:buFont typeface="Arial"/>
              <a:buChar char="•"/>
            </a:pPr>
            <a:r>
              <a:rPr lang="en-US" sz="2400" dirty="0">
                <a:solidFill>
                  <a:srgbClr val="4D4D4D"/>
                </a:solidFill>
                <a:latin typeface="Canva Sans"/>
                <a:ea typeface="Canva Sans"/>
                <a:cs typeface="Canva Sans"/>
                <a:sym typeface="Canva Sans"/>
              </a:rPr>
              <a:t>.</a:t>
            </a:r>
            <a:r>
              <a:rPr lang="en-US" sz="2400" i="1" dirty="0">
                <a:solidFill>
                  <a:srgbClr val="4D4D4D"/>
                </a:solidFill>
                <a:latin typeface="Canva Sans Italics"/>
                <a:ea typeface="Canva Sans Italics"/>
                <a:cs typeface="Canva Sans Italics"/>
                <a:sym typeface="Canva Sans Italics"/>
              </a:rPr>
              <a:t>.they take an area of fat and muscle </a:t>
            </a:r>
            <a:r>
              <a:rPr lang="en-US" sz="2400" b="1" i="1" dirty="0">
                <a:solidFill>
                  <a:srgbClr val="4D4D4D"/>
                </a:solidFill>
                <a:latin typeface="Canva Sans Bold Italics"/>
                <a:ea typeface="Canva Sans Bold Italics"/>
                <a:cs typeface="Canva Sans Bold Italics"/>
                <a:sym typeface="Canva Sans Bold Italics"/>
              </a:rPr>
              <a:t>out of your stomach</a:t>
            </a:r>
            <a:r>
              <a:rPr lang="en-US" sz="2400" i="1" dirty="0">
                <a:solidFill>
                  <a:srgbClr val="4D4D4D"/>
                </a:solidFill>
                <a:latin typeface="Canva Sans Italics"/>
                <a:ea typeface="Canva Sans Italics"/>
                <a:cs typeface="Canva Sans Italics"/>
                <a:sym typeface="Canva Sans Italics"/>
              </a:rPr>
              <a:t>   and they literally bring it up the inside of your body..</a:t>
            </a:r>
            <a:r>
              <a:rPr lang="en-US" sz="2400" dirty="0">
                <a:solidFill>
                  <a:srgbClr val="4D4D4D"/>
                </a:solidFill>
                <a:latin typeface="Canva Sans"/>
                <a:ea typeface="Canva Sans"/>
                <a:cs typeface="Canva Sans"/>
                <a:sym typeface="Canva Sans"/>
              </a:rPr>
              <a:t> (NZ)</a:t>
            </a:r>
          </a:p>
          <a:p>
            <a:pPr marL="518160" lvl="1" indent="-259080" algn="just">
              <a:lnSpc>
                <a:spcPts val="3840"/>
              </a:lnSpc>
              <a:buFont typeface="Arial"/>
              <a:buChar char="•"/>
            </a:pPr>
            <a:r>
              <a:rPr lang="en-US" sz="2400" i="1" dirty="0" err="1">
                <a:solidFill>
                  <a:srgbClr val="4D4D4D"/>
                </a:solidFill>
                <a:latin typeface="Canva Sans Italics"/>
                <a:ea typeface="Canva Sans Italics"/>
                <a:cs typeface="Canva Sans Italics"/>
                <a:sym typeface="Canva Sans Italics"/>
              </a:rPr>
              <a:t>Nikalen</a:t>
            </a:r>
            <a:r>
              <a:rPr lang="en-US" sz="2400" i="1" dirty="0">
                <a:solidFill>
                  <a:srgbClr val="4D4D4D"/>
                </a:solidFill>
                <a:latin typeface="Canva Sans Italics"/>
                <a:ea typeface="Canva Sans Italics"/>
                <a:cs typeface="Canva Sans Italics"/>
                <a:sym typeface="Canva Sans Italics"/>
              </a:rPr>
              <a:t>, </a:t>
            </a:r>
            <a:r>
              <a:rPr lang="en-US" sz="2400" b="1" i="1" dirty="0" err="1">
                <a:solidFill>
                  <a:srgbClr val="4D4D4D"/>
                </a:solidFill>
                <a:latin typeface="Canva Sans Bold Italics"/>
                <a:ea typeface="Canva Sans Bold Italics"/>
                <a:cs typeface="Canva Sans Bold Italics"/>
                <a:sym typeface="Canva Sans Bold Italics"/>
              </a:rPr>
              <a:t>bahir</a:t>
            </a:r>
            <a:r>
              <a:rPr lang="en-US" sz="2400" b="1" i="1" dirty="0">
                <a:solidFill>
                  <a:srgbClr val="4D4D4D"/>
                </a:solidFill>
                <a:latin typeface="Canva Sans Bold Italics"/>
                <a:ea typeface="Canva Sans Bold Italics"/>
                <a:cs typeface="Canva Sans Bold Italics"/>
                <a:sym typeface="Canva Sans Bold Italics"/>
              </a:rPr>
              <a:t> </a:t>
            </a:r>
            <a:r>
              <a:rPr lang="en-US" sz="2400" b="1" i="1" dirty="0" err="1">
                <a:solidFill>
                  <a:srgbClr val="4D4D4D"/>
                </a:solidFill>
                <a:latin typeface="Canva Sans Bold Italics"/>
                <a:ea typeface="Canva Sans Bold Italics"/>
                <a:cs typeface="Canva Sans Bold Italics"/>
                <a:sym typeface="Canva Sans Bold Italics"/>
              </a:rPr>
              <a:t>phaink</a:t>
            </a:r>
            <a:r>
              <a:rPr lang="en-US" sz="2400" b="1" i="1" dirty="0">
                <a:solidFill>
                  <a:srgbClr val="4D4D4D"/>
                </a:solidFill>
                <a:latin typeface="Canva Sans Bold Italics"/>
                <a:ea typeface="Canva Sans Bold Italics"/>
                <a:cs typeface="Canva Sans Bold Italics"/>
                <a:sym typeface="Canva Sans Bold Italics"/>
              </a:rPr>
              <a:t> </a:t>
            </a:r>
            <a:r>
              <a:rPr lang="en-US" sz="2400" b="1" i="1" dirty="0" err="1">
                <a:solidFill>
                  <a:srgbClr val="4D4D4D"/>
                </a:solidFill>
                <a:latin typeface="Canva Sans Bold Italics"/>
                <a:ea typeface="Canva Sans Bold Italics"/>
                <a:cs typeface="Canva Sans Bold Italics"/>
                <a:sym typeface="Canva Sans Bold Italics"/>
              </a:rPr>
              <a:t>dain</a:t>
            </a:r>
            <a:r>
              <a:rPr lang="en-US" sz="2400" dirty="0">
                <a:solidFill>
                  <a:srgbClr val="4D4D4D"/>
                </a:solidFill>
                <a:latin typeface="Canva Sans"/>
                <a:ea typeface="Canva Sans"/>
                <a:cs typeface="Canva Sans"/>
                <a:sym typeface="Canva Sans"/>
              </a:rPr>
              <a:t> ‘take it out and </a:t>
            </a:r>
            <a:r>
              <a:rPr lang="en-US" sz="2400" b="1" dirty="0">
                <a:solidFill>
                  <a:srgbClr val="4D4D4D"/>
                </a:solidFill>
                <a:latin typeface="Canva Sans Bold"/>
                <a:ea typeface="Canva Sans Bold"/>
                <a:cs typeface="Canva Sans Bold"/>
                <a:sym typeface="Canva Sans Bold"/>
              </a:rPr>
              <a:t>throw it outside</a:t>
            </a:r>
            <a:r>
              <a:rPr lang="en-US" sz="2400" dirty="0">
                <a:solidFill>
                  <a:srgbClr val="4D4D4D"/>
                </a:solidFill>
                <a:latin typeface="Canva Sans"/>
                <a:ea typeface="Canva Sans"/>
                <a:cs typeface="Canva Sans"/>
                <a:sym typeface="Canva Sans"/>
              </a:rPr>
              <a:t>’ (PK)</a:t>
            </a:r>
          </a:p>
        </p:txBody>
      </p:sp>
      <p:sp>
        <p:nvSpPr>
          <p:cNvPr id="9" name="TextBox 9"/>
          <p:cNvSpPr txBox="1"/>
          <p:nvPr/>
        </p:nvSpPr>
        <p:spPr>
          <a:xfrm>
            <a:off x="7007474" y="5961936"/>
            <a:ext cx="2216943" cy="396240"/>
          </a:xfrm>
          <a:prstGeom prst="rect">
            <a:avLst/>
          </a:prstGeom>
        </p:spPr>
        <p:txBody>
          <a:bodyPr lIns="0" tIns="0" rIns="0" bIns="0" rtlCol="0" anchor="t">
            <a:spAutoFit/>
          </a:bodyPr>
          <a:lstStyle/>
          <a:p>
            <a:pPr algn="l">
              <a:lnSpc>
                <a:spcPts val="3359"/>
              </a:lnSpc>
            </a:pPr>
            <a:r>
              <a:rPr lang="en-US" sz="2400" b="1">
                <a:solidFill>
                  <a:srgbClr val="555555"/>
                </a:solidFill>
                <a:latin typeface="Canva Sans Bold"/>
                <a:ea typeface="Canva Sans Bold"/>
                <a:cs typeface="Canva Sans Bold"/>
                <a:sym typeface="Canva Sans Bold"/>
              </a:rPr>
              <a:t>Container</a:t>
            </a:r>
          </a:p>
        </p:txBody>
      </p:sp>
      <p:sp>
        <p:nvSpPr>
          <p:cNvPr id="10" name="TextBox 10"/>
          <p:cNvSpPr txBox="1"/>
          <p:nvPr/>
        </p:nvSpPr>
        <p:spPr>
          <a:xfrm>
            <a:off x="7007474" y="605792"/>
            <a:ext cx="9490129" cy="863600"/>
          </a:xfrm>
          <a:prstGeom prst="rect">
            <a:avLst/>
          </a:prstGeom>
        </p:spPr>
        <p:txBody>
          <a:bodyPr lIns="0" tIns="0" rIns="0" bIns="0" rtlCol="0" anchor="t">
            <a:spAutoFit/>
          </a:bodyPr>
          <a:lstStyle/>
          <a:p>
            <a:pPr algn="l">
              <a:lnSpc>
                <a:spcPts val="7000"/>
              </a:lnSpc>
            </a:pPr>
            <a:r>
              <a:rPr lang="en-US" sz="5000" b="1" dirty="0">
                <a:solidFill>
                  <a:srgbClr val="555555"/>
                </a:solidFill>
                <a:latin typeface="Canva Sans Bold"/>
                <a:ea typeface="Canva Sans Bold"/>
                <a:cs typeface="Canva Sans Bold"/>
                <a:sym typeface="Canva Sans Bold"/>
              </a:rPr>
              <a:t>Metaphors found in the study </a:t>
            </a:r>
          </a:p>
        </p:txBody>
      </p:sp>
      <p:sp>
        <p:nvSpPr>
          <p:cNvPr id="11" name="TextBox 11"/>
          <p:cNvSpPr txBox="1"/>
          <p:nvPr/>
        </p:nvSpPr>
        <p:spPr>
          <a:xfrm>
            <a:off x="7007474" y="8230020"/>
            <a:ext cx="2216943" cy="396240"/>
          </a:xfrm>
          <a:prstGeom prst="rect">
            <a:avLst/>
          </a:prstGeom>
        </p:spPr>
        <p:txBody>
          <a:bodyPr lIns="0" tIns="0" rIns="0" bIns="0" rtlCol="0" anchor="t">
            <a:spAutoFit/>
          </a:bodyPr>
          <a:lstStyle/>
          <a:p>
            <a:pPr algn="l">
              <a:lnSpc>
                <a:spcPts val="3359"/>
              </a:lnSpc>
            </a:pPr>
            <a:r>
              <a:rPr lang="en-US" sz="2400" b="1">
                <a:solidFill>
                  <a:srgbClr val="555555"/>
                </a:solidFill>
                <a:latin typeface="Canva Sans Bold"/>
                <a:ea typeface="Canva Sans Bold"/>
                <a:cs typeface="Canva Sans Bold"/>
                <a:sym typeface="Canva Sans Bold"/>
              </a:rPr>
              <a:t>Action </a:t>
            </a:r>
          </a:p>
        </p:txBody>
      </p:sp>
      <p:sp>
        <p:nvSpPr>
          <p:cNvPr id="12" name="TextBox 12"/>
          <p:cNvSpPr txBox="1"/>
          <p:nvPr/>
        </p:nvSpPr>
        <p:spPr>
          <a:xfrm>
            <a:off x="8865530" y="8230020"/>
            <a:ext cx="9038147" cy="1234440"/>
          </a:xfrm>
          <a:prstGeom prst="rect">
            <a:avLst/>
          </a:prstGeom>
        </p:spPr>
        <p:txBody>
          <a:bodyPr lIns="0" tIns="0" rIns="0" bIns="0" rtlCol="0" anchor="t">
            <a:spAutoFit/>
          </a:bodyPr>
          <a:lstStyle/>
          <a:p>
            <a:pPr marL="518160" lvl="1" indent="-259080" algn="just">
              <a:lnSpc>
                <a:spcPts val="3359"/>
              </a:lnSpc>
              <a:buFont typeface="Arial"/>
              <a:buChar char="•"/>
            </a:pPr>
            <a:r>
              <a:rPr lang="en-US" sz="2400" i="1" dirty="0">
                <a:solidFill>
                  <a:srgbClr val="555555"/>
                </a:solidFill>
                <a:latin typeface="Canva Sans Italics"/>
                <a:ea typeface="Canva Sans Italics"/>
                <a:cs typeface="Canva Sans Italics"/>
                <a:sym typeface="Canva Sans Italics"/>
              </a:rPr>
              <a:t>... that (reconstruction) would have been another thing to </a:t>
            </a:r>
            <a:r>
              <a:rPr lang="en-US" sz="2400" b="1" i="1" dirty="0">
                <a:solidFill>
                  <a:srgbClr val="555555"/>
                </a:solidFill>
                <a:latin typeface="Canva Sans Bold Italics"/>
                <a:ea typeface="Canva Sans Bold Italics"/>
                <a:cs typeface="Canva Sans Bold Italics"/>
                <a:sym typeface="Canva Sans Bold Italics"/>
              </a:rPr>
              <a:t>deal with</a:t>
            </a:r>
            <a:r>
              <a:rPr lang="en-US" sz="2400" i="1" dirty="0">
                <a:solidFill>
                  <a:srgbClr val="555555"/>
                </a:solidFill>
                <a:latin typeface="Canva Sans Italics"/>
                <a:ea typeface="Canva Sans Italics"/>
                <a:cs typeface="Canva Sans Italics"/>
                <a:sym typeface="Canva Sans Italics"/>
              </a:rPr>
              <a:t> </a:t>
            </a:r>
            <a:r>
              <a:rPr lang="en-US" sz="2400" dirty="0">
                <a:solidFill>
                  <a:srgbClr val="555555"/>
                </a:solidFill>
                <a:latin typeface="Canva Sans"/>
                <a:ea typeface="Canva Sans"/>
                <a:cs typeface="Canva Sans"/>
                <a:sym typeface="Canva Sans"/>
              </a:rPr>
              <a:t>(NZ)</a:t>
            </a:r>
          </a:p>
          <a:p>
            <a:pPr marL="518160" lvl="1" indent="-259080" algn="just">
              <a:lnSpc>
                <a:spcPts val="3359"/>
              </a:lnSpc>
              <a:buFont typeface="Arial"/>
              <a:buChar char="•"/>
            </a:pPr>
            <a:r>
              <a:rPr lang="en-US" sz="2400" i="1" dirty="0">
                <a:solidFill>
                  <a:srgbClr val="555555"/>
                </a:solidFill>
                <a:latin typeface="Canva Sans Italics"/>
                <a:ea typeface="Canva Sans Italics"/>
                <a:cs typeface="Canva Sans Italics"/>
                <a:sym typeface="Canva Sans Italics"/>
              </a:rPr>
              <a:t>I had to </a:t>
            </a:r>
            <a:r>
              <a:rPr lang="en-US" sz="2400" b="1" i="1" dirty="0">
                <a:solidFill>
                  <a:srgbClr val="555555"/>
                </a:solidFill>
                <a:latin typeface="Canva Sans Bold Italics"/>
                <a:ea typeface="Canva Sans Bold Italics"/>
                <a:cs typeface="Canva Sans Bold Italics"/>
                <a:sym typeface="Canva Sans Bold Italics"/>
              </a:rPr>
              <a:t>deal with</a:t>
            </a:r>
            <a:r>
              <a:rPr lang="en-US" sz="2400" i="1" dirty="0">
                <a:solidFill>
                  <a:srgbClr val="555555"/>
                </a:solidFill>
                <a:latin typeface="Canva Sans Italics"/>
                <a:ea typeface="Canva Sans Italics"/>
                <a:cs typeface="Canva Sans Italics"/>
                <a:sym typeface="Canva Sans Italics"/>
              </a:rPr>
              <a:t> that </a:t>
            </a:r>
            <a:r>
              <a:rPr lang="en-US" sz="2400" dirty="0">
                <a:solidFill>
                  <a:srgbClr val="555555"/>
                </a:solidFill>
                <a:latin typeface="Canva Sans"/>
                <a:ea typeface="Canva Sans"/>
                <a:cs typeface="Canva Sans"/>
                <a:sym typeface="Canva Sans"/>
              </a:rPr>
              <a:t>(PK)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591669" y="0"/>
            <a:ext cx="8696331" cy="10287000"/>
            <a:chOff x="0" y="0"/>
            <a:chExt cx="2290392" cy="2709333"/>
          </a:xfrm>
        </p:grpSpPr>
        <p:sp>
          <p:nvSpPr>
            <p:cNvPr id="3" name="Freeform 3"/>
            <p:cNvSpPr/>
            <p:nvPr/>
          </p:nvSpPr>
          <p:spPr>
            <a:xfrm>
              <a:off x="0" y="0"/>
              <a:ext cx="2290392" cy="2709333"/>
            </a:xfrm>
            <a:custGeom>
              <a:avLst/>
              <a:gdLst/>
              <a:ahLst/>
              <a:cxnLst/>
              <a:rect l="l" t="t" r="r" b="b"/>
              <a:pathLst>
                <a:path w="2290392" h="2709333">
                  <a:moveTo>
                    <a:pt x="0" y="0"/>
                  </a:moveTo>
                  <a:lnTo>
                    <a:pt x="2290392" y="0"/>
                  </a:lnTo>
                  <a:lnTo>
                    <a:pt x="2290392" y="2709333"/>
                  </a:lnTo>
                  <a:lnTo>
                    <a:pt x="0" y="2709333"/>
                  </a:lnTo>
                  <a:close/>
                </a:path>
              </a:pathLst>
            </a:custGeom>
            <a:solidFill>
              <a:srgbClr val="F9ECB8"/>
            </a:solidFill>
          </p:spPr>
          <p:txBody>
            <a:bodyPr/>
            <a:lstStyle/>
            <a:p>
              <a:endParaRPr lang="en-NZ"/>
            </a:p>
          </p:txBody>
        </p:sp>
        <p:sp>
          <p:nvSpPr>
            <p:cNvPr id="4" name="TextBox 4"/>
            <p:cNvSpPr txBox="1"/>
            <p:nvPr/>
          </p:nvSpPr>
          <p:spPr>
            <a:xfrm>
              <a:off x="0" y="-38100"/>
              <a:ext cx="2290392" cy="2747433"/>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581031" y="3135208"/>
            <a:ext cx="10916538" cy="5534025"/>
          </a:xfrm>
          <a:prstGeom prst="rect">
            <a:avLst/>
          </a:prstGeom>
        </p:spPr>
        <p:txBody>
          <a:bodyPr lIns="0" tIns="0" rIns="0" bIns="0" rtlCol="0" anchor="t">
            <a:spAutoFit/>
          </a:bodyPr>
          <a:lstStyle/>
          <a:p>
            <a:pPr marL="755651" lvl="1" indent="-377825" algn="just">
              <a:lnSpc>
                <a:spcPts val="6300"/>
              </a:lnSpc>
              <a:buFont typeface="Arial"/>
              <a:buChar char="•"/>
            </a:pPr>
            <a:r>
              <a:rPr lang="en-US" sz="3500" dirty="0">
                <a:solidFill>
                  <a:srgbClr val="4D4D4D"/>
                </a:solidFill>
                <a:latin typeface="Canva Sans"/>
                <a:ea typeface="Canva Sans"/>
                <a:cs typeface="Canva Sans"/>
                <a:sym typeface="Canva Sans"/>
              </a:rPr>
              <a:t>Terms representing any form of physical harm are categorized under ‘violence’ category. For example, </a:t>
            </a:r>
            <a:r>
              <a:rPr lang="en-US" sz="3500" i="1" dirty="0">
                <a:solidFill>
                  <a:srgbClr val="4D4D4D"/>
                </a:solidFill>
                <a:latin typeface="Canva Sans"/>
                <a:ea typeface="Canva Sans"/>
                <a:cs typeface="Canva Sans"/>
                <a:sym typeface="Canva Sans"/>
              </a:rPr>
              <a:t>hit, fight, aggressive, enemy, battle, strike, violent, kills, burns, devastating </a:t>
            </a:r>
            <a:r>
              <a:rPr lang="en-US" sz="3500" dirty="0">
                <a:solidFill>
                  <a:srgbClr val="4D4D4D"/>
                </a:solidFill>
                <a:latin typeface="Canva Sans"/>
                <a:ea typeface="Canva Sans"/>
                <a:cs typeface="Canva Sans"/>
                <a:sym typeface="Canva Sans"/>
              </a:rPr>
              <a:t>etc. </a:t>
            </a:r>
          </a:p>
          <a:p>
            <a:pPr marL="755651" lvl="1" indent="-377825" algn="just">
              <a:lnSpc>
                <a:spcPts val="6300"/>
              </a:lnSpc>
              <a:buFont typeface="Arial"/>
              <a:buChar char="•"/>
            </a:pPr>
            <a:r>
              <a:rPr lang="en-US" sz="3500" dirty="0">
                <a:solidFill>
                  <a:srgbClr val="4D4D4D"/>
                </a:solidFill>
                <a:latin typeface="Canva Sans"/>
                <a:ea typeface="Canva Sans"/>
                <a:cs typeface="Canva Sans"/>
                <a:sym typeface="Canva Sans"/>
              </a:rPr>
              <a:t>Why violence but not battle metaphor?</a:t>
            </a:r>
          </a:p>
          <a:p>
            <a:pPr marL="755651" lvl="1" indent="-377825" algn="just">
              <a:lnSpc>
                <a:spcPts val="6300"/>
              </a:lnSpc>
              <a:buFont typeface="Arial"/>
              <a:buChar char="•"/>
            </a:pPr>
            <a:r>
              <a:rPr lang="en-US" sz="3500" dirty="0">
                <a:solidFill>
                  <a:srgbClr val="4D4D4D"/>
                </a:solidFill>
                <a:latin typeface="Canva Sans"/>
                <a:ea typeface="Canva Sans"/>
                <a:cs typeface="Canva Sans"/>
                <a:sym typeface="Canva Sans"/>
              </a:rPr>
              <a:t>Extensions of violence metaphors. </a:t>
            </a:r>
          </a:p>
          <a:p>
            <a:pPr algn="just">
              <a:lnSpc>
                <a:spcPts val="6300"/>
              </a:lnSpc>
            </a:pPr>
            <a:endParaRPr lang="en-US" sz="3500" dirty="0">
              <a:solidFill>
                <a:srgbClr val="4D4D4D"/>
              </a:solidFill>
              <a:latin typeface="Canva Sans"/>
              <a:ea typeface="Canva Sans"/>
              <a:cs typeface="Canva Sans"/>
              <a:sym typeface="Canva Sans"/>
            </a:endParaRPr>
          </a:p>
        </p:txBody>
      </p:sp>
      <p:sp>
        <p:nvSpPr>
          <p:cNvPr id="6" name="Freeform 6"/>
          <p:cNvSpPr/>
          <p:nvPr/>
        </p:nvSpPr>
        <p:spPr>
          <a:xfrm>
            <a:off x="12056526" y="2654498"/>
            <a:ext cx="5815650" cy="4978005"/>
          </a:xfrm>
          <a:custGeom>
            <a:avLst/>
            <a:gdLst/>
            <a:ahLst/>
            <a:cxnLst/>
            <a:rect l="l" t="t" r="r" b="b"/>
            <a:pathLst>
              <a:path w="5815650" h="4978005">
                <a:moveTo>
                  <a:pt x="0" y="0"/>
                </a:moveTo>
                <a:lnTo>
                  <a:pt x="5815650" y="0"/>
                </a:lnTo>
                <a:lnTo>
                  <a:pt x="5815650" y="4978004"/>
                </a:lnTo>
                <a:lnTo>
                  <a:pt x="0" y="4978004"/>
                </a:lnTo>
                <a:lnTo>
                  <a:pt x="0" y="0"/>
                </a:lnTo>
                <a:close/>
              </a:path>
            </a:pathLst>
          </a:custGeom>
          <a:blipFill>
            <a:blip r:embed="rId3"/>
            <a:stretch>
              <a:fillRect/>
            </a:stretch>
          </a:blipFill>
        </p:spPr>
        <p:txBody>
          <a:bodyPr/>
          <a:lstStyle/>
          <a:p>
            <a:endParaRPr lang="en-NZ"/>
          </a:p>
        </p:txBody>
      </p:sp>
      <p:sp>
        <p:nvSpPr>
          <p:cNvPr id="7" name="TextBox 7"/>
          <p:cNvSpPr txBox="1"/>
          <p:nvPr/>
        </p:nvSpPr>
        <p:spPr>
          <a:xfrm>
            <a:off x="1239609" y="1181100"/>
            <a:ext cx="7436251" cy="1057275"/>
          </a:xfrm>
          <a:prstGeom prst="rect">
            <a:avLst/>
          </a:prstGeom>
        </p:spPr>
        <p:txBody>
          <a:bodyPr lIns="0" tIns="0" rIns="0" bIns="0" rtlCol="0" anchor="t">
            <a:spAutoFit/>
          </a:bodyPr>
          <a:lstStyle/>
          <a:p>
            <a:pPr algn="just">
              <a:lnSpc>
                <a:spcPts val="9000"/>
              </a:lnSpc>
            </a:pPr>
            <a:r>
              <a:rPr lang="en-US" sz="5000" b="1">
                <a:solidFill>
                  <a:srgbClr val="4D4D4D"/>
                </a:solidFill>
                <a:latin typeface="Canva Sans Bold"/>
                <a:ea typeface="Canva Sans Bold"/>
                <a:cs typeface="Canva Sans Bold"/>
                <a:sym typeface="Canva Sans Bold"/>
              </a:rPr>
              <a:t>Violence Metaphors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2337212" cy="3086100"/>
            <a:chOff x="0" y="0"/>
            <a:chExt cx="615562" cy="812800"/>
          </a:xfrm>
        </p:grpSpPr>
        <p:sp>
          <p:nvSpPr>
            <p:cNvPr id="3" name="Freeform 3"/>
            <p:cNvSpPr/>
            <p:nvPr/>
          </p:nvSpPr>
          <p:spPr>
            <a:xfrm>
              <a:off x="0" y="0"/>
              <a:ext cx="615562" cy="812800"/>
            </a:xfrm>
            <a:custGeom>
              <a:avLst/>
              <a:gdLst/>
              <a:ahLst/>
              <a:cxnLst/>
              <a:rect l="l" t="t" r="r" b="b"/>
              <a:pathLst>
                <a:path w="615562" h="812800">
                  <a:moveTo>
                    <a:pt x="0" y="0"/>
                  </a:moveTo>
                  <a:lnTo>
                    <a:pt x="615562" y="0"/>
                  </a:lnTo>
                  <a:lnTo>
                    <a:pt x="615562" y="812800"/>
                  </a:lnTo>
                  <a:lnTo>
                    <a:pt x="0" y="812800"/>
                  </a:lnTo>
                  <a:close/>
                </a:path>
              </a:pathLst>
            </a:custGeom>
            <a:solidFill>
              <a:srgbClr val="F9ECB8"/>
            </a:solidFill>
          </p:spPr>
          <p:txBody>
            <a:bodyPr/>
            <a:lstStyle/>
            <a:p>
              <a:endParaRPr lang="en-NZ"/>
            </a:p>
          </p:txBody>
        </p:sp>
        <p:sp>
          <p:nvSpPr>
            <p:cNvPr id="4" name="TextBox 4"/>
            <p:cNvSpPr txBox="1"/>
            <p:nvPr/>
          </p:nvSpPr>
          <p:spPr>
            <a:xfrm>
              <a:off x="0" y="-38100"/>
              <a:ext cx="615562" cy="850900"/>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a:off x="1028700" y="1897729"/>
            <a:ext cx="4839230" cy="6491542"/>
          </a:xfrm>
          <a:custGeom>
            <a:avLst/>
            <a:gdLst/>
            <a:ahLst/>
            <a:cxnLst/>
            <a:rect l="l" t="t" r="r" b="b"/>
            <a:pathLst>
              <a:path w="4839230" h="6491542">
                <a:moveTo>
                  <a:pt x="0" y="0"/>
                </a:moveTo>
                <a:lnTo>
                  <a:pt x="4839230" y="0"/>
                </a:lnTo>
                <a:lnTo>
                  <a:pt x="4839230" y="6491542"/>
                </a:lnTo>
                <a:lnTo>
                  <a:pt x="0" y="6491542"/>
                </a:lnTo>
                <a:lnTo>
                  <a:pt x="0" y="0"/>
                </a:lnTo>
                <a:close/>
              </a:path>
            </a:pathLst>
          </a:custGeom>
          <a:blipFill>
            <a:blip r:embed="rId2"/>
            <a:stretch>
              <a:fillRect l="-50608" r="-50608"/>
            </a:stretch>
          </a:blipFill>
        </p:spPr>
        <p:txBody>
          <a:bodyPr/>
          <a:lstStyle/>
          <a:p>
            <a:endParaRPr lang="en-NZ"/>
          </a:p>
        </p:txBody>
      </p:sp>
      <p:sp>
        <p:nvSpPr>
          <p:cNvPr id="6" name="AutoShape 6"/>
          <p:cNvSpPr/>
          <p:nvPr/>
        </p:nvSpPr>
        <p:spPr>
          <a:xfrm>
            <a:off x="6782643" y="5148262"/>
            <a:ext cx="8581560" cy="0"/>
          </a:xfrm>
          <a:prstGeom prst="line">
            <a:avLst/>
          </a:prstGeom>
          <a:ln w="9525" cap="flat">
            <a:solidFill>
              <a:srgbClr val="000000"/>
            </a:solidFill>
            <a:prstDash val="solid"/>
            <a:headEnd type="none" w="sm" len="sm"/>
            <a:tailEnd type="none" w="sm" len="sm"/>
          </a:ln>
        </p:spPr>
        <p:txBody>
          <a:bodyPr/>
          <a:lstStyle/>
          <a:p>
            <a:endParaRPr lang="en-NZ"/>
          </a:p>
        </p:txBody>
      </p:sp>
      <p:sp>
        <p:nvSpPr>
          <p:cNvPr id="7" name="TextBox 7"/>
          <p:cNvSpPr txBox="1"/>
          <p:nvPr/>
        </p:nvSpPr>
        <p:spPr>
          <a:xfrm>
            <a:off x="6782643" y="2548622"/>
            <a:ext cx="10087958" cy="2070100"/>
          </a:xfrm>
          <a:prstGeom prst="rect">
            <a:avLst/>
          </a:prstGeom>
        </p:spPr>
        <p:txBody>
          <a:bodyPr lIns="0" tIns="0" rIns="0" bIns="0" rtlCol="0" anchor="t">
            <a:spAutoFit/>
          </a:bodyPr>
          <a:lstStyle/>
          <a:p>
            <a:pPr algn="just">
              <a:lnSpc>
                <a:spcPts val="5600"/>
              </a:lnSpc>
            </a:pPr>
            <a:r>
              <a:rPr lang="en-US" sz="3500" b="1" dirty="0">
                <a:solidFill>
                  <a:srgbClr val="4D4D4D"/>
                </a:solidFill>
                <a:latin typeface="Canva Sans Bold"/>
                <a:ea typeface="Canva Sans Bold"/>
                <a:cs typeface="Canva Sans Bold"/>
                <a:sym typeface="Canva Sans Bold"/>
              </a:rPr>
              <a:t>Are there any differences in the use of violence metaphors across various narrative topics?</a:t>
            </a:r>
          </a:p>
        </p:txBody>
      </p:sp>
      <p:sp>
        <p:nvSpPr>
          <p:cNvPr id="8" name="TextBox 8"/>
          <p:cNvSpPr txBox="1"/>
          <p:nvPr/>
        </p:nvSpPr>
        <p:spPr>
          <a:xfrm>
            <a:off x="6782643" y="5748262"/>
            <a:ext cx="10087958" cy="1365250"/>
          </a:xfrm>
          <a:prstGeom prst="rect">
            <a:avLst/>
          </a:prstGeom>
        </p:spPr>
        <p:txBody>
          <a:bodyPr lIns="0" tIns="0" rIns="0" bIns="0" rtlCol="0" anchor="t">
            <a:spAutoFit/>
          </a:bodyPr>
          <a:lstStyle/>
          <a:p>
            <a:pPr algn="just">
              <a:lnSpc>
                <a:spcPts val="5600"/>
              </a:lnSpc>
            </a:pPr>
            <a:r>
              <a:rPr lang="en-US" sz="3500" b="1" dirty="0">
                <a:solidFill>
                  <a:srgbClr val="4D4D4D"/>
                </a:solidFill>
                <a:latin typeface="Canva Sans Bold"/>
                <a:ea typeface="Canva Sans Bold"/>
                <a:cs typeface="Canva Sans Bold"/>
                <a:sym typeface="Canva Sans Bold"/>
              </a:rPr>
              <a:t>What are the lexical variations in the choice of violence metaphors?</a:t>
            </a:r>
          </a:p>
        </p:txBody>
      </p:sp>
      <p:sp>
        <p:nvSpPr>
          <p:cNvPr id="9" name="TextBox 9"/>
          <p:cNvSpPr txBox="1"/>
          <p:nvPr/>
        </p:nvSpPr>
        <p:spPr>
          <a:xfrm>
            <a:off x="6782643" y="923925"/>
            <a:ext cx="6348247" cy="863587"/>
          </a:xfrm>
          <a:prstGeom prst="rect">
            <a:avLst/>
          </a:prstGeom>
        </p:spPr>
        <p:txBody>
          <a:bodyPr lIns="0" tIns="0" rIns="0" bIns="0" rtlCol="0" anchor="t">
            <a:spAutoFit/>
          </a:bodyPr>
          <a:lstStyle/>
          <a:p>
            <a:pPr algn="l">
              <a:lnSpc>
                <a:spcPts val="7000"/>
              </a:lnSpc>
            </a:pPr>
            <a:r>
              <a:rPr lang="en-US" sz="5000" b="1" spc="-100">
                <a:solidFill>
                  <a:srgbClr val="2E2E2E"/>
                </a:solidFill>
                <a:latin typeface="Canva Sans Bold"/>
                <a:ea typeface="Canva Sans Bold"/>
                <a:cs typeface="Canva Sans Bold"/>
                <a:sym typeface="Canva Sans Bold"/>
              </a:rPr>
              <a:t>Research Questions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591669" y="0"/>
            <a:ext cx="8696331" cy="10287000"/>
            <a:chOff x="0" y="0"/>
            <a:chExt cx="2290392" cy="2709333"/>
          </a:xfrm>
        </p:grpSpPr>
        <p:sp>
          <p:nvSpPr>
            <p:cNvPr id="3" name="Freeform 3"/>
            <p:cNvSpPr/>
            <p:nvPr/>
          </p:nvSpPr>
          <p:spPr>
            <a:xfrm>
              <a:off x="0" y="0"/>
              <a:ext cx="2290392" cy="2709333"/>
            </a:xfrm>
            <a:custGeom>
              <a:avLst/>
              <a:gdLst/>
              <a:ahLst/>
              <a:cxnLst/>
              <a:rect l="l" t="t" r="r" b="b"/>
              <a:pathLst>
                <a:path w="2290392" h="2709333">
                  <a:moveTo>
                    <a:pt x="0" y="0"/>
                  </a:moveTo>
                  <a:lnTo>
                    <a:pt x="2290392" y="0"/>
                  </a:lnTo>
                  <a:lnTo>
                    <a:pt x="2290392" y="2709333"/>
                  </a:lnTo>
                  <a:lnTo>
                    <a:pt x="0" y="2709333"/>
                  </a:lnTo>
                  <a:close/>
                </a:path>
              </a:pathLst>
            </a:custGeom>
            <a:solidFill>
              <a:srgbClr val="F9ECB8"/>
            </a:solidFill>
          </p:spPr>
          <p:txBody>
            <a:bodyPr/>
            <a:lstStyle/>
            <a:p>
              <a:endParaRPr lang="en-NZ"/>
            </a:p>
          </p:txBody>
        </p:sp>
        <p:sp>
          <p:nvSpPr>
            <p:cNvPr id="4" name="TextBox 4"/>
            <p:cNvSpPr txBox="1"/>
            <p:nvPr/>
          </p:nvSpPr>
          <p:spPr>
            <a:xfrm>
              <a:off x="0" y="-38100"/>
              <a:ext cx="2290392" cy="2747433"/>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a:off x="10148395" y="2337757"/>
            <a:ext cx="7364683" cy="4900862"/>
          </a:xfrm>
          <a:custGeom>
            <a:avLst/>
            <a:gdLst/>
            <a:ahLst/>
            <a:cxnLst/>
            <a:rect l="l" t="t" r="r" b="b"/>
            <a:pathLst>
              <a:path w="7364683" h="4900862">
                <a:moveTo>
                  <a:pt x="0" y="0"/>
                </a:moveTo>
                <a:lnTo>
                  <a:pt x="7364683" y="0"/>
                </a:lnTo>
                <a:lnTo>
                  <a:pt x="7364683" y="4900862"/>
                </a:lnTo>
                <a:lnTo>
                  <a:pt x="0" y="4900862"/>
                </a:lnTo>
                <a:lnTo>
                  <a:pt x="0" y="0"/>
                </a:lnTo>
                <a:close/>
              </a:path>
            </a:pathLst>
          </a:custGeom>
          <a:blipFill>
            <a:blip r:embed="rId2"/>
            <a:stretch>
              <a:fillRect/>
            </a:stretch>
          </a:blipFill>
        </p:spPr>
        <p:txBody>
          <a:bodyPr/>
          <a:lstStyle/>
          <a:p>
            <a:endParaRPr lang="en-NZ"/>
          </a:p>
        </p:txBody>
      </p:sp>
      <p:sp>
        <p:nvSpPr>
          <p:cNvPr id="6" name="TextBox 6"/>
          <p:cNvSpPr txBox="1"/>
          <p:nvPr/>
        </p:nvSpPr>
        <p:spPr>
          <a:xfrm>
            <a:off x="692598" y="3257550"/>
            <a:ext cx="8212653" cy="3543300"/>
          </a:xfrm>
          <a:prstGeom prst="rect">
            <a:avLst/>
          </a:prstGeom>
        </p:spPr>
        <p:txBody>
          <a:bodyPr lIns="0" tIns="0" rIns="0" bIns="0" rtlCol="0" anchor="t">
            <a:spAutoFit/>
          </a:bodyPr>
          <a:lstStyle/>
          <a:p>
            <a:pPr algn="just">
              <a:lnSpc>
                <a:spcPts val="7199"/>
              </a:lnSpc>
            </a:pPr>
            <a:r>
              <a:rPr lang="en-US" sz="3999">
                <a:solidFill>
                  <a:srgbClr val="4D4D4D"/>
                </a:solidFill>
                <a:latin typeface="Canva Sans"/>
                <a:ea typeface="Canva Sans"/>
                <a:cs typeface="Canva Sans"/>
                <a:sym typeface="Canva Sans"/>
              </a:rPr>
              <a:t>Violence metaphors were used differently across various stages of illness experience.​</a:t>
            </a:r>
          </a:p>
          <a:p>
            <a:pPr algn="just">
              <a:lnSpc>
                <a:spcPts val="7199"/>
              </a:lnSpc>
            </a:pPr>
            <a:endParaRPr lang="en-US" sz="3999">
              <a:solidFill>
                <a:srgbClr val="4D4D4D"/>
              </a:solidFill>
              <a:latin typeface="Canva Sans"/>
              <a:ea typeface="Canva Sans"/>
              <a:cs typeface="Canva Sans"/>
              <a:sym typeface="Canva Sans"/>
            </a:endParaRPr>
          </a:p>
        </p:txBody>
      </p:sp>
      <p:sp>
        <p:nvSpPr>
          <p:cNvPr id="7" name="TextBox 7"/>
          <p:cNvSpPr txBox="1"/>
          <p:nvPr/>
        </p:nvSpPr>
        <p:spPr>
          <a:xfrm>
            <a:off x="749940" y="1028700"/>
            <a:ext cx="9120092" cy="1497751"/>
          </a:xfrm>
          <a:prstGeom prst="rect">
            <a:avLst/>
          </a:prstGeom>
        </p:spPr>
        <p:txBody>
          <a:bodyPr lIns="0" tIns="0" rIns="0" bIns="0" rtlCol="0" anchor="t">
            <a:spAutoFit/>
          </a:bodyPr>
          <a:lstStyle/>
          <a:p>
            <a:pPr algn="just">
              <a:lnSpc>
                <a:spcPts val="12995"/>
              </a:lnSpc>
            </a:pPr>
            <a:r>
              <a:rPr lang="en-US" sz="7219" b="1">
                <a:solidFill>
                  <a:srgbClr val="4D4D4D"/>
                </a:solidFill>
                <a:latin typeface="Canva Sans Bold"/>
                <a:ea typeface="Canva Sans Bold"/>
                <a:cs typeface="Canva Sans Bold"/>
                <a:sym typeface="Canva Sans Bold"/>
              </a:rPr>
              <a:t>Findings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9ECB8"/>
        </a:solidFill>
        <a:effectLst/>
      </p:bgPr>
    </p:bg>
    <p:spTree>
      <p:nvGrpSpPr>
        <p:cNvPr id="1" name=""/>
        <p:cNvGrpSpPr/>
        <p:nvPr/>
      </p:nvGrpSpPr>
      <p:grpSpPr>
        <a:xfrm>
          <a:off x="0" y="0"/>
          <a:ext cx="0" cy="0"/>
          <a:chOff x="0" y="0"/>
          <a:chExt cx="0" cy="0"/>
        </a:xfrm>
      </p:grpSpPr>
      <p:sp>
        <p:nvSpPr>
          <p:cNvPr id="2" name="Freeform 2"/>
          <p:cNvSpPr/>
          <p:nvPr/>
        </p:nvSpPr>
        <p:spPr>
          <a:xfrm>
            <a:off x="5181600" y="816070"/>
            <a:ext cx="5993483" cy="5836154"/>
          </a:xfrm>
          <a:custGeom>
            <a:avLst/>
            <a:gdLst/>
            <a:ahLst/>
            <a:cxnLst/>
            <a:rect l="l" t="t" r="r" b="b"/>
            <a:pathLst>
              <a:path w="5993483" h="5836154">
                <a:moveTo>
                  <a:pt x="0" y="0"/>
                </a:moveTo>
                <a:lnTo>
                  <a:pt x="5993483" y="0"/>
                </a:lnTo>
                <a:lnTo>
                  <a:pt x="5993483" y="5836154"/>
                </a:lnTo>
                <a:lnTo>
                  <a:pt x="0" y="58361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NZ"/>
          </a:p>
        </p:txBody>
      </p:sp>
      <p:sp>
        <p:nvSpPr>
          <p:cNvPr id="3" name="Freeform 3"/>
          <p:cNvSpPr/>
          <p:nvPr/>
        </p:nvSpPr>
        <p:spPr>
          <a:xfrm>
            <a:off x="11175082" y="3734147"/>
            <a:ext cx="6172200" cy="6172200"/>
          </a:xfrm>
          <a:custGeom>
            <a:avLst/>
            <a:gdLst/>
            <a:ahLst/>
            <a:cxnLst/>
            <a:rect l="l" t="t" r="r" b="b"/>
            <a:pathLst>
              <a:path w="6172200" h="6172200">
                <a:moveTo>
                  <a:pt x="0" y="0"/>
                </a:moveTo>
                <a:lnTo>
                  <a:pt x="6172200" y="0"/>
                </a:lnTo>
                <a:lnTo>
                  <a:pt x="6172200" y="6172200"/>
                </a:lnTo>
                <a:lnTo>
                  <a:pt x="0" y="61722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NZ"/>
          </a:p>
        </p:txBody>
      </p:sp>
      <p:sp>
        <p:nvSpPr>
          <p:cNvPr id="4" name="TextBox 4"/>
          <p:cNvSpPr txBox="1"/>
          <p:nvPr/>
        </p:nvSpPr>
        <p:spPr>
          <a:xfrm>
            <a:off x="304800" y="6330191"/>
            <a:ext cx="5993483" cy="1955856"/>
          </a:xfrm>
          <a:prstGeom prst="rect">
            <a:avLst/>
          </a:prstGeom>
        </p:spPr>
        <p:txBody>
          <a:bodyPr wrap="square" lIns="0" tIns="0" rIns="0" bIns="0" rtlCol="0" anchor="t">
            <a:spAutoFit/>
          </a:bodyPr>
          <a:lstStyle/>
          <a:p>
            <a:pPr algn="ctr">
              <a:lnSpc>
                <a:spcPts val="5158"/>
              </a:lnSpc>
              <a:spcBef>
                <a:spcPct val="0"/>
              </a:spcBef>
            </a:pPr>
            <a:r>
              <a:rPr lang="en-US" sz="3684" b="1" dirty="0">
                <a:solidFill>
                  <a:srgbClr val="000000"/>
                </a:solidFill>
                <a:latin typeface="Canva Sans Bold"/>
                <a:ea typeface="Canva Sans Bold"/>
                <a:cs typeface="Canva Sans Bold"/>
                <a:sym typeface="Canva Sans Bold"/>
              </a:rPr>
              <a:t>Testing Phase: Diagnosis </a:t>
            </a:r>
          </a:p>
          <a:p>
            <a:pPr algn="ctr">
              <a:lnSpc>
                <a:spcPts val="5158"/>
              </a:lnSpc>
              <a:spcBef>
                <a:spcPct val="0"/>
              </a:spcBef>
            </a:pPr>
            <a:r>
              <a:rPr lang="en-US" sz="3684" b="1" dirty="0">
                <a:solidFill>
                  <a:srgbClr val="FF3131"/>
                </a:solidFill>
                <a:latin typeface="Canva Sans Bold"/>
                <a:ea typeface="Canva Sans Bold"/>
                <a:cs typeface="Canva Sans Bold"/>
                <a:sym typeface="Canva Sans Bold"/>
              </a:rPr>
              <a:t>As punishment </a:t>
            </a:r>
          </a:p>
          <a:p>
            <a:pPr algn="ctr">
              <a:lnSpc>
                <a:spcPts val="5158"/>
              </a:lnSpc>
              <a:spcBef>
                <a:spcPct val="0"/>
              </a:spcBef>
            </a:pPr>
            <a:endParaRPr lang="en-US" sz="3684" b="1" dirty="0">
              <a:solidFill>
                <a:srgbClr val="FF3131"/>
              </a:solidFill>
              <a:latin typeface="Canva Sans Bold"/>
              <a:ea typeface="Canva Sans Bold"/>
              <a:cs typeface="Canva Sans Bold"/>
              <a:sym typeface="Canva Sans Bold"/>
            </a:endParaRPr>
          </a:p>
        </p:txBody>
      </p:sp>
      <p:sp>
        <p:nvSpPr>
          <p:cNvPr id="5" name="TextBox 5"/>
          <p:cNvSpPr txBox="1"/>
          <p:nvPr/>
        </p:nvSpPr>
        <p:spPr>
          <a:xfrm>
            <a:off x="5688481" y="2970766"/>
            <a:ext cx="4979720" cy="1234440"/>
          </a:xfrm>
          <a:prstGeom prst="rect">
            <a:avLst/>
          </a:prstGeom>
        </p:spPr>
        <p:txBody>
          <a:bodyPr lIns="0" tIns="0" rIns="0" bIns="0" rtlCol="0" anchor="t">
            <a:spAutoFit/>
          </a:bodyPr>
          <a:lstStyle/>
          <a:p>
            <a:pPr algn="ctr">
              <a:lnSpc>
                <a:spcPts val="3359"/>
              </a:lnSpc>
              <a:spcBef>
                <a:spcPct val="0"/>
              </a:spcBef>
            </a:pPr>
            <a:r>
              <a:rPr lang="en-US" sz="2400" b="1" dirty="0">
                <a:solidFill>
                  <a:srgbClr val="000000"/>
                </a:solidFill>
                <a:latin typeface="Canva Sans Bold"/>
                <a:ea typeface="Canva Sans Bold"/>
                <a:cs typeface="Canva Sans Bold"/>
                <a:sym typeface="Canva Sans Bold"/>
              </a:rPr>
              <a:t>NZ ...</a:t>
            </a:r>
            <a:r>
              <a:rPr lang="en-US" sz="2400" b="1" i="1" dirty="0">
                <a:solidFill>
                  <a:srgbClr val="000000"/>
                </a:solidFill>
                <a:latin typeface="Canva Sans Bold Italics"/>
                <a:ea typeface="Canva Sans Bold Italics"/>
                <a:cs typeface="Canva Sans Bold Italics"/>
                <a:sym typeface="Canva Sans Bold Italics"/>
              </a:rPr>
              <a:t>feeling like it was a </a:t>
            </a:r>
            <a:r>
              <a:rPr lang="en-US" sz="2400" b="1" i="1" dirty="0">
                <a:solidFill>
                  <a:srgbClr val="FFDE59"/>
                </a:solidFill>
                <a:latin typeface="Canva Sans Bold Italics"/>
                <a:ea typeface="Canva Sans Bold Italics"/>
                <a:cs typeface="Canva Sans Bold Italics"/>
                <a:sym typeface="Canva Sans Bold Italics"/>
              </a:rPr>
              <a:t>death sentence</a:t>
            </a:r>
            <a:r>
              <a:rPr lang="en-US" sz="2400" b="1" i="1" dirty="0">
                <a:solidFill>
                  <a:srgbClr val="000000"/>
                </a:solidFill>
                <a:latin typeface="Canva Sans Bold Italics"/>
                <a:ea typeface="Canva Sans Bold Italics"/>
                <a:cs typeface="Canva Sans Bold Italics"/>
                <a:sym typeface="Canva Sans Bold Italics"/>
              </a:rPr>
              <a:t>, an immediate </a:t>
            </a:r>
            <a:r>
              <a:rPr lang="en-US" sz="2400" b="1" i="1" dirty="0">
                <a:solidFill>
                  <a:srgbClr val="FFDE59"/>
                </a:solidFill>
                <a:latin typeface="Canva Sans Bold Italics"/>
                <a:ea typeface="Canva Sans Bold Italics"/>
                <a:cs typeface="Canva Sans Bold Italics"/>
                <a:sym typeface="Canva Sans Bold Italics"/>
              </a:rPr>
              <a:t>death sentence</a:t>
            </a:r>
            <a:r>
              <a:rPr lang="en-US" sz="2400" b="1" i="1" dirty="0">
                <a:solidFill>
                  <a:srgbClr val="000000"/>
                </a:solidFill>
                <a:latin typeface="Canva Sans Bold Italics"/>
                <a:ea typeface="Canva Sans Bold Italics"/>
                <a:cs typeface="Canva Sans Bold Italics"/>
                <a:sym typeface="Canva Sans Bold Italics"/>
              </a:rPr>
              <a:t> [...]​</a:t>
            </a:r>
          </a:p>
        </p:txBody>
      </p:sp>
      <p:sp>
        <p:nvSpPr>
          <p:cNvPr id="6" name="TextBox 6"/>
          <p:cNvSpPr txBox="1"/>
          <p:nvPr/>
        </p:nvSpPr>
        <p:spPr>
          <a:xfrm>
            <a:off x="11683770" y="4568154"/>
            <a:ext cx="5322141" cy="4168140"/>
          </a:xfrm>
          <a:prstGeom prst="rect">
            <a:avLst/>
          </a:prstGeom>
        </p:spPr>
        <p:txBody>
          <a:bodyPr lIns="0" tIns="0" rIns="0" bIns="0" rtlCol="0" anchor="t">
            <a:spAutoFit/>
          </a:bodyPr>
          <a:lstStyle/>
          <a:p>
            <a:pPr algn="ctr">
              <a:lnSpc>
                <a:spcPts val="3359"/>
              </a:lnSpc>
              <a:spcBef>
                <a:spcPct val="0"/>
              </a:spcBef>
            </a:pPr>
            <a:r>
              <a:rPr lang="en-US" sz="2400" b="1">
                <a:solidFill>
                  <a:srgbClr val="000000"/>
                </a:solidFill>
                <a:latin typeface="Canva Sans Bold"/>
                <a:ea typeface="Canva Sans Bold"/>
                <a:cs typeface="Canva Sans Bold"/>
                <a:sym typeface="Canva Sans Bold"/>
              </a:rPr>
              <a:t>​PK -</a:t>
            </a:r>
            <a:r>
              <a:rPr lang="en-US" sz="2400" b="1" i="1">
                <a:solidFill>
                  <a:srgbClr val="000000"/>
                </a:solidFill>
                <a:latin typeface="Canva Sans Bold Italics"/>
                <a:ea typeface="Canva Sans Bold Italics"/>
                <a:cs typeface="Canva Sans Bold Italics"/>
                <a:sym typeface="Canva Sans Bold Italics"/>
              </a:rPr>
              <a:t> Jese hi aap ko na breast cancer ka pata chalta hai [...] logon ko yeh hona shuru ho jata hai ke oh bas ab to </a:t>
            </a:r>
            <a:r>
              <a:rPr lang="en-US" sz="2400" b="1" i="1">
                <a:solidFill>
                  <a:srgbClr val="FFDE59"/>
                </a:solidFill>
                <a:latin typeface="Canva Sans Bold Italics"/>
                <a:ea typeface="Canva Sans Bold Italics"/>
                <a:cs typeface="Canva Sans Bold Italics"/>
                <a:sym typeface="Canva Sans Bold Italics"/>
              </a:rPr>
              <a:t>moat ka parwana</a:t>
            </a:r>
            <a:r>
              <a:rPr lang="en-US" sz="2400" b="1" i="1">
                <a:solidFill>
                  <a:srgbClr val="000000"/>
                </a:solidFill>
                <a:latin typeface="Canva Sans Bold Italics"/>
                <a:ea typeface="Canva Sans Bold Italics"/>
                <a:cs typeface="Canva Sans Bold Italics"/>
                <a:sym typeface="Canva Sans Bold Italics"/>
              </a:rPr>
              <a:t> mil gaya hai. </a:t>
            </a:r>
          </a:p>
          <a:p>
            <a:pPr algn="ctr">
              <a:lnSpc>
                <a:spcPts val="3359"/>
              </a:lnSpc>
              <a:spcBef>
                <a:spcPct val="0"/>
              </a:spcBef>
            </a:pPr>
            <a:endParaRPr lang="en-US" sz="2400" b="1" i="1">
              <a:solidFill>
                <a:srgbClr val="000000"/>
              </a:solidFill>
              <a:latin typeface="Canva Sans Bold Italics"/>
              <a:ea typeface="Canva Sans Bold Italics"/>
              <a:cs typeface="Canva Sans Bold Italics"/>
              <a:sym typeface="Canva Sans Bold Italics"/>
            </a:endParaRPr>
          </a:p>
          <a:p>
            <a:pPr algn="ctr">
              <a:lnSpc>
                <a:spcPts val="3359"/>
              </a:lnSpc>
              <a:spcBef>
                <a:spcPct val="0"/>
              </a:spcBef>
            </a:pPr>
            <a:r>
              <a:rPr lang="en-US" sz="2400" b="1">
                <a:solidFill>
                  <a:srgbClr val="000000"/>
                </a:solidFill>
                <a:latin typeface="Canva Sans Bold"/>
                <a:ea typeface="Canva Sans Bold"/>
                <a:cs typeface="Canva Sans Bold"/>
                <a:sym typeface="Canva Sans Bold"/>
              </a:rPr>
              <a:t>‘Because as soon as you find out you have breast cancer [..] people start to feel that you have received a </a:t>
            </a:r>
            <a:r>
              <a:rPr lang="en-US" sz="2400" b="1">
                <a:solidFill>
                  <a:srgbClr val="FFDE59"/>
                </a:solidFill>
                <a:latin typeface="Canva Sans Bold"/>
                <a:ea typeface="Canva Sans Bold"/>
                <a:cs typeface="Canva Sans Bold"/>
                <a:sym typeface="Canva Sans Bold"/>
              </a:rPr>
              <a:t>death warrant</a:t>
            </a:r>
            <a:r>
              <a:rPr lang="en-US" sz="2400" b="1">
                <a:solidFill>
                  <a:srgbClr val="000000"/>
                </a:solidFill>
                <a:latin typeface="Canva Sans Bold"/>
                <a:ea typeface="Canva Sans Bold"/>
                <a:cs typeface="Canva Sans Bold"/>
                <a:sym typeface="Canva Sans Bold"/>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9ECB8"/>
        </a:solidFill>
        <a:effectLst/>
      </p:bgPr>
    </p:bg>
    <p:spTree>
      <p:nvGrpSpPr>
        <p:cNvPr id="1" name=""/>
        <p:cNvGrpSpPr/>
        <p:nvPr/>
      </p:nvGrpSpPr>
      <p:grpSpPr>
        <a:xfrm>
          <a:off x="0" y="0"/>
          <a:ext cx="0" cy="0"/>
          <a:chOff x="0" y="0"/>
          <a:chExt cx="0" cy="0"/>
        </a:xfrm>
      </p:grpSpPr>
      <p:sp>
        <p:nvSpPr>
          <p:cNvPr id="2" name="Freeform 2"/>
          <p:cNvSpPr/>
          <p:nvPr/>
        </p:nvSpPr>
        <p:spPr>
          <a:xfrm>
            <a:off x="5351617" y="180342"/>
            <a:ext cx="6430238" cy="6029957"/>
          </a:xfrm>
          <a:custGeom>
            <a:avLst/>
            <a:gdLst/>
            <a:ahLst/>
            <a:cxnLst/>
            <a:rect l="l" t="t" r="r" b="b"/>
            <a:pathLst>
              <a:path w="5993483" h="5836154">
                <a:moveTo>
                  <a:pt x="0" y="0"/>
                </a:moveTo>
                <a:lnTo>
                  <a:pt x="5993483" y="0"/>
                </a:lnTo>
                <a:lnTo>
                  <a:pt x="5993483" y="5836154"/>
                </a:lnTo>
                <a:lnTo>
                  <a:pt x="0" y="58361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NZ"/>
          </a:p>
        </p:txBody>
      </p:sp>
      <p:sp>
        <p:nvSpPr>
          <p:cNvPr id="3" name="Freeform 3"/>
          <p:cNvSpPr/>
          <p:nvPr/>
        </p:nvSpPr>
        <p:spPr>
          <a:xfrm>
            <a:off x="11193569" y="3386518"/>
            <a:ext cx="6720139" cy="6720139"/>
          </a:xfrm>
          <a:custGeom>
            <a:avLst/>
            <a:gdLst/>
            <a:ahLst/>
            <a:cxnLst/>
            <a:rect l="l" t="t" r="r" b="b"/>
            <a:pathLst>
              <a:path w="6720139" h="6720139">
                <a:moveTo>
                  <a:pt x="0" y="0"/>
                </a:moveTo>
                <a:lnTo>
                  <a:pt x="6720139" y="0"/>
                </a:lnTo>
                <a:lnTo>
                  <a:pt x="6720139" y="6720139"/>
                </a:lnTo>
                <a:lnTo>
                  <a:pt x="0" y="672013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NZ"/>
          </a:p>
        </p:txBody>
      </p:sp>
      <p:sp>
        <p:nvSpPr>
          <p:cNvPr id="4" name="TextBox 4"/>
          <p:cNvSpPr txBox="1"/>
          <p:nvPr/>
        </p:nvSpPr>
        <p:spPr>
          <a:xfrm>
            <a:off x="388360" y="6583491"/>
            <a:ext cx="6545840" cy="2472665"/>
          </a:xfrm>
          <a:prstGeom prst="rect">
            <a:avLst/>
          </a:prstGeom>
        </p:spPr>
        <p:txBody>
          <a:bodyPr wrap="square" lIns="0" tIns="0" rIns="0" bIns="0" rtlCol="0" anchor="t">
            <a:spAutoFit/>
          </a:bodyPr>
          <a:lstStyle/>
          <a:p>
            <a:pPr algn="ctr">
              <a:lnSpc>
                <a:spcPts val="4916"/>
              </a:lnSpc>
            </a:pPr>
            <a:r>
              <a:rPr lang="en-US" sz="3511" b="1" dirty="0">
                <a:solidFill>
                  <a:srgbClr val="000000"/>
                </a:solidFill>
                <a:latin typeface="Canva Sans Bold"/>
                <a:ea typeface="Canva Sans Bold"/>
                <a:cs typeface="Canva Sans Bold"/>
                <a:sym typeface="Canva Sans Bold"/>
              </a:rPr>
              <a:t>Treatment Phase:</a:t>
            </a:r>
          </a:p>
          <a:p>
            <a:pPr algn="ctr">
              <a:lnSpc>
                <a:spcPts val="4916"/>
              </a:lnSpc>
              <a:spcBef>
                <a:spcPct val="0"/>
              </a:spcBef>
            </a:pPr>
            <a:r>
              <a:rPr lang="en-US" sz="3511" b="1" dirty="0">
                <a:solidFill>
                  <a:srgbClr val="FF3131"/>
                </a:solidFill>
                <a:latin typeface="Canva Sans Bold"/>
                <a:ea typeface="Canva Sans Bold"/>
                <a:cs typeface="Canva Sans Bold"/>
                <a:sym typeface="Canva Sans Bold"/>
              </a:rPr>
              <a:t>Negative impact and intensity of pain</a:t>
            </a:r>
            <a:r>
              <a:rPr lang="en-US" sz="3511" b="1" dirty="0">
                <a:solidFill>
                  <a:srgbClr val="E52D27"/>
                </a:solidFill>
                <a:latin typeface="Canva Sans Bold"/>
                <a:ea typeface="Canva Sans Bold"/>
                <a:cs typeface="Canva Sans Bold"/>
                <a:sym typeface="Canva Sans Bold"/>
              </a:rPr>
              <a:t> </a:t>
            </a:r>
          </a:p>
          <a:p>
            <a:pPr algn="ctr">
              <a:lnSpc>
                <a:spcPts val="4916"/>
              </a:lnSpc>
              <a:spcBef>
                <a:spcPct val="0"/>
              </a:spcBef>
            </a:pPr>
            <a:endParaRPr lang="en-US" sz="3511" b="1" dirty="0">
              <a:solidFill>
                <a:srgbClr val="E52D27"/>
              </a:solidFill>
              <a:latin typeface="Canva Sans Bold"/>
              <a:ea typeface="Canva Sans Bold"/>
              <a:cs typeface="Canva Sans Bold"/>
              <a:sym typeface="Canva Sans Bold"/>
            </a:endParaRPr>
          </a:p>
        </p:txBody>
      </p:sp>
      <p:sp>
        <p:nvSpPr>
          <p:cNvPr id="5" name="TextBox 5"/>
          <p:cNvSpPr txBox="1"/>
          <p:nvPr/>
        </p:nvSpPr>
        <p:spPr>
          <a:xfrm>
            <a:off x="6087356" y="1530350"/>
            <a:ext cx="4979720" cy="3329940"/>
          </a:xfrm>
          <a:prstGeom prst="rect">
            <a:avLst/>
          </a:prstGeom>
        </p:spPr>
        <p:txBody>
          <a:bodyPr lIns="0" tIns="0" rIns="0" bIns="0" rtlCol="0" anchor="t">
            <a:spAutoFit/>
          </a:bodyPr>
          <a:lstStyle/>
          <a:p>
            <a:pPr algn="l">
              <a:lnSpc>
                <a:spcPts val="3359"/>
              </a:lnSpc>
              <a:spcBef>
                <a:spcPct val="0"/>
              </a:spcBef>
            </a:pPr>
            <a:r>
              <a:rPr lang="en-US" sz="2400" b="1" dirty="0">
                <a:solidFill>
                  <a:srgbClr val="000000"/>
                </a:solidFill>
                <a:latin typeface="Canva Sans Bold"/>
                <a:ea typeface="Canva Sans Bold"/>
                <a:cs typeface="Canva Sans Bold"/>
                <a:sym typeface="Canva Sans Bold"/>
              </a:rPr>
              <a:t>NZ-</a:t>
            </a:r>
            <a:r>
              <a:rPr lang="en-US" sz="2400" b="1" i="1" dirty="0">
                <a:solidFill>
                  <a:srgbClr val="000000"/>
                </a:solidFill>
                <a:latin typeface="Canva Sans Bold Italics"/>
                <a:ea typeface="Canva Sans Bold Italics"/>
                <a:cs typeface="Canva Sans Bold Italics"/>
                <a:sym typeface="Canva Sans Bold Italics"/>
              </a:rPr>
              <a:t> The first lot of chemo I had was</a:t>
            </a:r>
            <a:r>
              <a:rPr lang="en-US" sz="2400" b="1" i="1" dirty="0">
                <a:solidFill>
                  <a:srgbClr val="FFDE59"/>
                </a:solidFill>
                <a:latin typeface="Canva Sans Bold Italics"/>
                <a:ea typeface="Canva Sans Bold Italics"/>
                <a:cs typeface="Canva Sans Bold Italics"/>
                <a:sym typeface="Canva Sans Bold Italics"/>
              </a:rPr>
              <a:t> disastrous</a:t>
            </a:r>
            <a:r>
              <a:rPr lang="en-US" sz="2400" b="1" i="1" dirty="0">
                <a:solidFill>
                  <a:srgbClr val="000000"/>
                </a:solidFill>
                <a:latin typeface="Canva Sans Bold Italics"/>
                <a:ea typeface="Canva Sans Bold Italics"/>
                <a:cs typeface="Canva Sans Bold Italics"/>
                <a:sym typeface="Canva Sans Bold Italics"/>
              </a:rPr>
              <a:t>. I ended up very sick. I remember coming home and I said to Gavin I don't know about this. I was </a:t>
            </a:r>
            <a:r>
              <a:rPr lang="en-US" sz="2400" b="1" i="1" dirty="0">
                <a:solidFill>
                  <a:srgbClr val="FFDE59"/>
                </a:solidFill>
                <a:latin typeface="Canva Sans Bold Italics"/>
                <a:ea typeface="Canva Sans Bold Italics"/>
                <a:cs typeface="Canva Sans Bold Italics"/>
                <a:sym typeface="Canva Sans Bold Italics"/>
              </a:rPr>
              <a:t>violently</a:t>
            </a:r>
            <a:r>
              <a:rPr lang="en-US" sz="2400" b="1" i="1" dirty="0">
                <a:solidFill>
                  <a:srgbClr val="000000"/>
                </a:solidFill>
                <a:latin typeface="Canva Sans Bold Italics"/>
                <a:ea typeface="Canva Sans Bold Italics"/>
                <a:cs typeface="Canva Sans Bold Italics"/>
                <a:sym typeface="Canva Sans Bold Italics"/>
              </a:rPr>
              <a:t> vomiting and stuff but we got all that sorted (nzbreastcancer, 2011f).</a:t>
            </a:r>
          </a:p>
        </p:txBody>
      </p:sp>
      <p:sp>
        <p:nvSpPr>
          <p:cNvPr id="6" name="TextBox 6"/>
          <p:cNvSpPr txBox="1"/>
          <p:nvPr/>
        </p:nvSpPr>
        <p:spPr>
          <a:xfrm>
            <a:off x="12034843" y="4533899"/>
            <a:ext cx="5414958" cy="4975786"/>
          </a:xfrm>
          <a:prstGeom prst="rect">
            <a:avLst/>
          </a:prstGeom>
        </p:spPr>
        <p:txBody>
          <a:bodyPr wrap="square" lIns="0" tIns="0" rIns="0" bIns="0" rtlCol="0" anchor="t">
            <a:spAutoFit/>
          </a:bodyPr>
          <a:lstStyle/>
          <a:p>
            <a:pPr algn="l">
              <a:lnSpc>
                <a:spcPts val="2984"/>
              </a:lnSpc>
              <a:spcBef>
                <a:spcPct val="0"/>
              </a:spcBef>
            </a:pPr>
            <a:r>
              <a:rPr lang="en-US" sz="2131" b="1">
                <a:solidFill>
                  <a:srgbClr val="000000"/>
                </a:solidFill>
                <a:latin typeface="Canva Sans Bold"/>
                <a:ea typeface="Canva Sans Bold"/>
                <a:cs typeface="Canva Sans Bold"/>
                <a:sym typeface="Canva Sans Bold"/>
              </a:rPr>
              <a:t>​PK </a:t>
            </a:r>
            <a:r>
              <a:rPr lang="en-US" sz="2131" b="1" i="1">
                <a:solidFill>
                  <a:srgbClr val="000000"/>
                </a:solidFill>
                <a:latin typeface="Canva Sans Bold Italics"/>
                <a:ea typeface="Canva Sans Bold Italics"/>
                <a:cs typeface="Canva Sans Bold Italics"/>
                <a:sym typeface="Canva Sans Bold Italics"/>
              </a:rPr>
              <a:t>… chemotherapy [</a:t>
            </a:r>
            <a:r>
              <a:rPr lang="en-US" sz="2131" b="1" i="1" dirty="0" err="1">
                <a:solidFill>
                  <a:srgbClr val="000000"/>
                </a:solidFill>
                <a:latin typeface="Canva Sans Bold Italics"/>
                <a:ea typeface="Canva Sans Bold Italics"/>
                <a:cs typeface="Canva Sans Bold Italics"/>
                <a:sym typeface="Canva Sans Bold Italics"/>
              </a:rPr>
              <a:t>ke</a:t>
            </a:r>
            <a:r>
              <a:rPr lang="en-US" sz="2131" b="1" i="1">
                <a:solidFill>
                  <a:srgbClr val="000000"/>
                </a:solidFill>
                <a:latin typeface="Canva Sans Bold Italics"/>
                <a:ea typeface="Canva Sans Bold Italics"/>
                <a:cs typeface="Canva Sans Bold Italics"/>
                <a:sym typeface="Canva Sans Bold Italics"/>
              </a:rPr>
              <a:t> to], it's the worst of all. </a:t>
            </a:r>
            <a:r>
              <a:rPr lang="en-US" sz="2131" b="1" i="1" dirty="0" err="1">
                <a:solidFill>
                  <a:srgbClr val="000000"/>
                </a:solidFill>
                <a:latin typeface="Canva Sans Bold Italics"/>
                <a:ea typeface="Canva Sans Bold Italics"/>
                <a:cs typeface="Canva Sans Bold Italics"/>
                <a:sym typeface="Canva Sans Bold Italics"/>
              </a:rPr>
              <a:t>Theek</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hai</a:t>
            </a:r>
            <a:r>
              <a:rPr lang="en-US" sz="2131" b="1" i="1">
                <a:solidFill>
                  <a:srgbClr val="000000"/>
                </a:solidFill>
                <a:latin typeface="Canva Sans Bold Italics"/>
                <a:ea typeface="Canva Sans Bold Italics"/>
                <a:cs typeface="Canva Sans Bold Italics"/>
                <a:sym typeface="Canva Sans Bold Italics"/>
              </a:rPr>
              <a:t>, it’s like a </a:t>
            </a:r>
            <a:r>
              <a:rPr lang="en-US" sz="2131" b="1" i="1">
                <a:solidFill>
                  <a:srgbClr val="FFDE59"/>
                </a:solidFill>
                <a:latin typeface="Canva Sans Bold Italics"/>
                <a:ea typeface="Canva Sans Bold Italics"/>
                <a:cs typeface="Canva Sans Bold Italics"/>
                <a:sym typeface="Canva Sans Bold Italics"/>
              </a:rPr>
              <a:t>healing poison.</a:t>
            </a:r>
            <a:r>
              <a:rPr lang="en-US" sz="2131" b="1" i="1">
                <a:solidFill>
                  <a:srgbClr val="000000"/>
                </a:solidFill>
                <a:latin typeface="Canva Sans Bold Italics"/>
                <a:ea typeface="Canva Sans Bold Italics"/>
                <a:cs typeface="Canva Sans Bold Italics"/>
                <a:sym typeface="Canva Sans Bold Italics"/>
              </a:rPr>
              <a:t> [To </a:t>
            </a:r>
            <a:r>
              <a:rPr lang="en-US" sz="2131" b="1" i="1" dirty="0" err="1">
                <a:solidFill>
                  <a:srgbClr val="000000"/>
                </a:solidFill>
                <a:latin typeface="Canva Sans Bold Italics"/>
                <a:ea typeface="Canva Sans Bold Italics"/>
                <a:cs typeface="Canva Sans Bold Italics"/>
                <a:sym typeface="Canva Sans Bold Italics"/>
              </a:rPr>
              <a:t>woh</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aap</a:t>
            </a:r>
            <a:r>
              <a:rPr lang="en-US" sz="2131" b="1" i="1">
                <a:solidFill>
                  <a:srgbClr val="000000"/>
                </a:solidFill>
                <a:latin typeface="Canva Sans Bold Italics"/>
                <a:ea typeface="Canva Sans Bold Italics"/>
                <a:cs typeface="Canva Sans Bold Italics"/>
                <a:sym typeface="Canva Sans Bold Italics"/>
              </a:rPr>
              <a:t>] chemotherapy </a:t>
            </a:r>
            <a:r>
              <a:rPr lang="en-US" sz="2131" b="1" i="1" dirty="0" err="1">
                <a:solidFill>
                  <a:srgbClr val="000000"/>
                </a:solidFill>
                <a:latin typeface="Canva Sans Bold Italics"/>
                <a:ea typeface="Canva Sans Bold Italics"/>
                <a:cs typeface="Canva Sans Bold Italics"/>
                <a:sym typeface="Canva Sans Bold Italics"/>
              </a:rPr>
              <a:t>baaki</a:t>
            </a:r>
            <a:r>
              <a:rPr lang="en-US" sz="2131" b="1" i="1">
                <a:solidFill>
                  <a:srgbClr val="000000"/>
                </a:solidFill>
                <a:latin typeface="Canva Sans Bold Italics"/>
                <a:ea typeface="Canva Sans Bold Italics"/>
                <a:cs typeface="Canva Sans Bold Italics"/>
                <a:sym typeface="Canva Sans Bold Italics"/>
              </a:rPr>
              <a:t> sab </a:t>
            </a:r>
            <a:r>
              <a:rPr lang="en-US" sz="2131" b="1" i="1" dirty="0" err="1">
                <a:solidFill>
                  <a:srgbClr val="000000"/>
                </a:solidFill>
                <a:latin typeface="Canva Sans Bold Italics"/>
                <a:ea typeface="Canva Sans Bold Italics"/>
                <a:cs typeface="Canva Sans Bold Italics"/>
                <a:sym typeface="Canva Sans Bold Italics"/>
              </a:rPr>
              <a:t>cheezon</a:t>
            </a:r>
            <a:r>
              <a:rPr lang="en-US" sz="2131" b="1" i="1">
                <a:solidFill>
                  <a:srgbClr val="000000"/>
                </a:solidFill>
                <a:latin typeface="Canva Sans Bold Italics"/>
                <a:ea typeface="Canva Sans Bold Italics"/>
                <a:cs typeface="Canva Sans Bold Italics"/>
                <a:sym typeface="Canva Sans Bold Italics"/>
              </a:rPr>
              <a:t> se difficult </a:t>
            </a:r>
            <a:r>
              <a:rPr lang="en-US" sz="2131" b="1" i="1" dirty="0" err="1">
                <a:solidFill>
                  <a:srgbClr val="000000"/>
                </a:solidFill>
                <a:latin typeface="Canva Sans Bold Italics"/>
                <a:ea typeface="Canva Sans Bold Italics"/>
                <a:cs typeface="Canva Sans Bold Italics"/>
                <a:sym typeface="Canva Sans Bold Italics"/>
              </a:rPr>
              <a:t>hai</a:t>
            </a:r>
            <a:r>
              <a:rPr lang="en-US" sz="2131" b="1" i="1">
                <a:solidFill>
                  <a:srgbClr val="000000"/>
                </a:solidFill>
                <a:latin typeface="Canva Sans Bold Italics"/>
                <a:ea typeface="Canva Sans Bold Italics"/>
                <a:cs typeface="Canva Sans Bold Italics"/>
                <a:sym typeface="Canva Sans Bold Italics"/>
              </a:rPr>
              <a:t>, radiation se </a:t>
            </a:r>
            <a:r>
              <a:rPr lang="en-US" sz="2131" b="1" i="1" dirty="0" err="1">
                <a:solidFill>
                  <a:srgbClr val="000000"/>
                </a:solidFill>
                <a:latin typeface="Canva Sans Bold Italics"/>
                <a:ea typeface="Canva Sans Bold Italics"/>
                <a:cs typeface="Canva Sans Bold Italics"/>
                <a:sym typeface="Canva Sans Bold Italics"/>
              </a:rPr>
              <a:t>bhi</a:t>
            </a:r>
            <a:r>
              <a:rPr lang="en-US" sz="2131" b="1" i="1">
                <a:solidFill>
                  <a:srgbClr val="000000"/>
                </a:solidFill>
                <a:latin typeface="Canva Sans Bold Italics"/>
                <a:ea typeface="Canva Sans Bold Italics"/>
                <a:cs typeface="Canva Sans Bold Italics"/>
                <a:sym typeface="Canva Sans Bold Italics"/>
              </a:rPr>
              <a:t> aur surgery se </a:t>
            </a:r>
            <a:r>
              <a:rPr lang="en-US" sz="2131" b="1" i="1" dirty="0" err="1">
                <a:solidFill>
                  <a:srgbClr val="000000"/>
                </a:solidFill>
                <a:latin typeface="Canva Sans Bold Italics"/>
                <a:ea typeface="Canva Sans Bold Italics"/>
                <a:cs typeface="Canva Sans Bold Italics"/>
                <a:sym typeface="Canva Sans Bold Italics"/>
              </a:rPr>
              <a:t>bhi</a:t>
            </a:r>
            <a:r>
              <a:rPr lang="en-US" sz="2131" b="1" i="1">
                <a:solidFill>
                  <a:srgbClr val="000000"/>
                </a:solidFill>
                <a:latin typeface="Canva Sans Bold Italics"/>
                <a:ea typeface="Canva Sans Bold Italics"/>
                <a:cs typeface="Canva Sans Bold Italics"/>
                <a:sym typeface="Canva Sans Bold Italics"/>
              </a:rPr>
              <a:t>..</a:t>
            </a:r>
          </a:p>
          <a:p>
            <a:pPr algn="l">
              <a:lnSpc>
                <a:spcPts val="2984"/>
              </a:lnSpc>
              <a:spcBef>
                <a:spcPct val="0"/>
              </a:spcBef>
            </a:pPr>
            <a:endParaRPr lang="en-US" sz="2131" b="1" i="1">
              <a:solidFill>
                <a:srgbClr val="000000"/>
              </a:solidFill>
              <a:latin typeface="Canva Sans Bold Italics"/>
              <a:ea typeface="Canva Sans Bold Italics"/>
              <a:cs typeface="Canva Sans Bold Italics"/>
              <a:sym typeface="Canva Sans Bold Italics"/>
            </a:endParaRPr>
          </a:p>
          <a:p>
            <a:pPr algn="l">
              <a:lnSpc>
                <a:spcPts val="2984"/>
              </a:lnSpc>
              <a:spcBef>
                <a:spcPct val="0"/>
              </a:spcBef>
            </a:pPr>
            <a:r>
              <a:rPr lang="en-US" sz="2131" b="1">
                <a:solidFill>
                  <a:srgbClr val="000000"/>
                </a:solidFill>
                <a:latin typeface="Canva Sans Bold"/>
                <a:ea typeface="Canva Sans Bold"/>
                <a:cs typeface="Canva Sans Bold"/>
                <a:sym typeface="Canva Sans Bold"/>
              </a:rPr>
              <a:t>‘…chemotherapy [about]; it's the worst of all. Okay, it’s like a </a:t>
            </a:r>
            <a:r>
              <a:rPr lang="en-US" sz="2131" b="1">
                <a:solidFill>
                  <a:srgbClr val="FFDE59"/>
                </a:solidFill>
                <a:latin typeface="Canva Sans Bold"/>
                <a:ea typeface="Canva Sans Bold"/>
                <a:cs typeface="Canva Sans Bold"/>
                <a:sym typeface="Canva Sans Bold"/>
              </a:rPr>
              <a:t>healing poison</a:t>
            </a:r>
            <a:r>
              <a:rPr lang="en-US" sz="2131" b="1">
                <a:solidFill>
                  <a:srgbClr val="000000"/>
                </a:solidFill>
                <a:latin typeface="Canva Sans Bold"/>
                <a:ea typeface="Canva Sans Bold"/>
                <a:cs typeface="Canva Sans Bold"/>
                <a:sym typeface="Canva Sans Bold"/>
              </a:rPr>
              <a:t>. [And that you] chemotherapy is more difficult than everything else, even radiation and surgery’… (Shifa Foundation, 2019a)</a:t>
            </a:r>
          </a:p>
          <a:p>
            <a:pPr algn="l">
              <a:lnSpc>
                <a:spcPts val="2984"/>
              </a:lnSpc>
              <a:spcBef>
                <a:spcPct val="0"/>
              </a:spcBef>
            </a:pPr>
            <a:endParaRPr lang="en-US" sz="2131" b="1">
              <a:solidFill>
                <a:srgbClr val="000000"/>
              </a:solidFill>
              <a:latin typeface="Canva Sans Bold"/>
              <a:ea typeface="Canva Sans Bold"/>
              <a:cs typeface="Canva Sans Bold"/>
              <a:sym typeface="Canva Sans Bo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591669" y="0"/>
            <a:ext cx="8696331" cy="10287000"/>
            <a:chOff x="0" y="0"/>
            <a:chExt cx="2290392" cy="2709333"/>
          </a:xfrm>
        </p:grpSpPr>
        <p:sp>
          <p:nvSpPr>
            <p:cNvPr id="3" name="Freeform 3"/>
            <p:cNvSpPr/>
            <p:nvPr/>
          </p:nvSpPr>
          <p:spPr>
            <a:xfrm>
              <a:off x="0" y="0"/>
              <a:ext cx="2290392" cy="2709333"/>
            </a:xfrm>
            <a:custGeom>
              <a:avLst/>
              <a:gdLst/>
              <a:ahLst/>
              <a:cxnLst/>
              <a:rect l="l" t="t" r="r" b="b"/>
              <a:pathLst>
                <a:path w="2290392" h="2709333">
                  <a:moveTo>
                    <a:pt x="0" y="0"/>
                  </a:moveTo>
                  <a:lnTo>
                    <a:pt x="2290392" y="0"/>
                  </a:lnTo>
                  <a:lnTo>
                    <a:pt x="2290392" y="2709333"/>
                  </a:lnTo>
                  <a:lnTo>
                    <a:pt x="0" y="2709333"/>
                  </a:lnTo>
                  <a:close/>
                </a:path>
              </a:pathLst>
            </a:custGeom>
            <a:solidFill>
              <a:srgbClr val="F9ECB8"/>
            </a:solidFill>
          </p:spPr>
          <p:txBody>
            <a:bodyPr/>
            <a:lstStyle/>
            <a:p>
              <a:endParaRPr lang="en-NZ"/>
            </a:p>
          </p:txBody>
        </p:sp>
        <p:sp>
          <p:nvSpPr>
            <p:cNvPr id="4" name="TextBox 4"/>
            <p:cNvSpPr txBox="1"/>
            <p:nvPr/>
          </p:nvSpPr>
          <p:spPr>
            <a:xfrm>
              <a:off x="0" y="-38100"/>
              <a:ext cx="2290392" cy="2747433"/>
            </a:xfrm>
            <a:prstGeom prst="rect">
              <a:avLst/>
            </a:prstGeom>
          </p:spPr>
          <p:txBody>
            <a:bodyPr lIns="50800" tIns="50800" rIns="50800" bIns="50800" rtlCol="0" anchor="ctr"/>
            <a:lstStyle/>
            <a:p>
              <a:pPr algn="ctr">
                <a:lnSpc>
                  <a:spcPts val="2659"/>
                </a:lnSpc>
              </a:pPr>
              <a:endParaRPr/>
            </a:p>
          </p:txBody>
        </p:sp>
      </p:grpSp>
      <p:pic>
        <p:nvPicPr>
          <p:cNvPr id="5" name="Picture 5">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rcRect l="11029" r="13913"/>
          <a:stretch>
            <a:fillRect/>
          </a:stretch>
        </p:blipFill>
        <p:spPr>
          <a:xfrm>
            <a:off x="1028700" y="0"/>
            <a:ext cx="13726483" cy="10287000"/>
          </a:xfrm>
          <a:prstGeom prst="rect">
            <a:avLst/>
          </a:prstGeom>
        </p:spPr>
      </p:pic>
    </p:spTree>
  </p:cSld>
  <p:clrMapOvr>
    <a:masterClrMapping/>
  </p:clrMapOvr>
  <p:timing>
    <p:tnLst>
      <p:par>
        <p:cTn id="1" dur="indefinite" restart="never" nodeType="tmRoot">
          <p:childTnLst>
            <p:video>
              <p:cMediaNode vol="100000">
                <p:cTn id="2" fill="hold" display="0">
                  <p:stCondLst>
                    <p:cond delay="indefinite"/>
                  </p:stCondLst>
                </p:cTn>
                <p:tgtEl>
                  <p:spTgt spid="5"/>
                </p:tgtEl>
              </p:cMediaNode>
            </p:vide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9ECB8"/>
        </a:solidFill>
        <a:effectLst/>
      </p:bgPr>
    </p:bg>
    <p:spTree>
      <p:nvGrpSpPr>
        <p:cNvPr id="1" name=""/>
        <p:cNvGrpSpPr/>
        <p:nvPr/>
      </p:nvGrpSpPr>
      <p:grpSpPr>
        <a:xfrm>
          <a:off x="0" y="0"/>
          <a:ext cx="0" cy="0"/>
          <a:chOff x="0" y="0"/>
          <a:chExt cx="0" cy="0"/>
        </a:xfrm>
      </p:grpSpPr>
      <p:sp>
        <p:nvSpPr>
          <p:cNvPr id="2" name="Freeform 2"/>
          <p:cNvSpPr/>
          <p:nvPr/>
        </p:nvSpPr>
        <p:spPr>
          <a:xfrm flipH="1">
            <a:off x="4788532" y="-5011"/>
            <a:ext cx="7018965" cy="6834717"/>
          </a:xfrm>
          <a:custGeom>
            <a:avLst/>
            <a:gdLst/>
            <a:ahLst/>
            <a:cxnLst/>
            <a:rect l="l" t="t" r="r" b="b"/>
            <a:pathLst>
              <a:path w="7018965" h="6834717">
                <a:moveTo>
                  <a:pt x="7018964" y="0"/>
                </a:moveTo>
                <a:lnTo>
                  <a:pt x="0" y="0"/>
                </a:lnTo>
                <a:lnTo>
                  <a:pt x="0" y="6834717"/>
                </a:lnTo>
                <a:lnTo>
                  <a:pt x="7018964" y="6834717"/>
                </a:lnTo>
                <a:lnTo>
                  <a:pt x="701896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NZ"/>
          </a:p>
        </p:txBody>
      </p:sp>
      <p:sp>
        <p:nvSpPr>
          <p:cNvPr id="3" name="Freeform 3"/>
          <p:cNvSpPr/>
          <p:nvPr/>
        </p:nvSpPr>
        <p:spPr>
          <a:xfrm>
            <a:off x="11277600" y="2552700"/>
            <a:ext cx="7410260" cy="7624925"/>
          </a:xfrm>
          <a:custGeom>
            <a:avLst/>
            <a:gdLst/>
            <a:ahLst/>
            <a:cxnLst/>
            <a:rect l="l" t="t" r="r" b="b"/>
            <a:pathLst>
              <a:path w="7701125" h="7701125">
                <a:moveTo>
                  <a:pt x="0" y="0"/>
                </a:moveTo>
                <a:lnTo>
                  <a:pt x="7701125" y="0"/>
                </a:lnTo>
                <a:lnTo>
                  <a:pt x="7701125" y="7701125"/>
                </a:lnTo>
                <a:lnTo>
                  <a:pt x="0" y="770112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NZ"/>
          </a:p>
        </p:txBody>
      </p:sp>
      <p:sp>
        <p:nvSpPr>
          <p:cNvPr id="4" name="TextBox 4"/>
          <p:cNvSpPr txBox="1"/>
          <p:nvPr/>
        </p:nvSpPr>
        <p:spPr>
          <a:xfrm>
            <a:off x="533400" y="7177421"/>
            <a:ext cx="6299748" cy="2320764"/>
          </a:xfrm>
          <a:prstGeom prst="rect">
            <a:avLst/>
          </a:prstGeom>
        </p:spPr>
        <p:txBody>
          <a:bodyPr wrap="square" lIns="0" tIns="0" rIns="0" bIns="0" rtlCol="0" anchor="t">
            <a:spAutoFit/>
          </a:bodyPr>
          <a:lstStyle/>
          <a:p>
            <a:pPr algn="ctr">
              <a:lnSpc>
                <a:spcPts val="4593"/>
              </a:lnSpc>
            </a:pPr>
            <a:r>
              <a:rPr lang="en-US" sz="3280" b="1" dirty="0">
                <a:solidFill>
                  <a:srgbClr val="000000"/>
                </a:solidFill>
                <a:latin typeface="Canva Sans Bold"/>
                <a:ea typeface="Canva Sans Bold"/>
                <a:cs typeface="Canva Sans Bold"/>
                <a:sym typeface="Canva Sans Bold"/>
              </a:rPr>
              <a:t>Family support:</a:t>
            </a:r>
          </a:p>
          <a:p>
            <a:pPr algn="ctr">
              <a:lnSpc>
                <a:spcPts val="4593"/>
              </a:lnSpc>
              <a:spcBef>
                <a:spcPct val="0"/>
              </a:spcBef>
            </a:pPr>
            <a:r>
              <a:rPr lang="en-US" sz="3280" b="1" dirty="0">
                <a:solidFill>
                  <a:srgbClr val="FF3131"/>
                </a:solidFill>
                <a:latin typeface="Canva Sans Bold"/>
                <a:ea typeface="Canva Sans Bold"/>
                <a:cs typeface="Canva Sans Bold"/>
                <a:sym typeface="Canva Sans Bold"/>
              </a:rPr>
              <a:t>Family member’s portrayal of cancer as an enemy</a:t>
            </a:r>
          </a:p>
          <a:p>
            <a:pPr algn="ctr">
              <a:lnSpc>
                <a:spcPts val="4593"/>
              </a:lnSpc>
              <a:spcBef>
                <a:spcPct val="0"/>
              </a:spcBef>
            </a:pPr>
            <a:endParaRPr lang="en-US" sz="3280" b="1" dirty="0">
              <a:solidFill>
                <a:srgbClr val="FF3131"/>
              </a:solidFill>
              <a:latin typeface="Canva Sans Bold"/>
              <a:ea typeface="Canva Sans Bold"/>
              <a:cs typeface="Canva Sans Bold"/>
              <a:sym typeface="Canva Sans Bold"/>
            </a:endParaRPr>
          </a:p>
        </p:txBody>
      </p:sp>
      <p:sp>
        <p:nvSpPr>
          <p:cNvPr id="5" name="TextBox 5"/>
          <p:cNvSpPr txBox="1"/>
          <p:nvPr/>
        </p:nvSpPr>
        <p:spPr>
          <a:xfrm>
            <a:off x="6145059" y="1485900"/>
            <a:ext cx="4979720" cy="4168140"/>
          </a:xfrm>
          <a:prstGeom prst="rect">
            <a:avLst/>
          </a:prstGeom>
        </p:spPr>
        <p:txBody>
          <a:bodyPr lIns="0" tIns="0" rIns="0" bIns="0" rtlCol="0" anchor="t">
            <a:spAutoFit/>
          </a:bodyPr>
          <a:lstStyle/>
          <a:p>
            <a:pPr algn="l">
              <a:lnSpc>
                <a:spcPts val="3359"/>
              </a:lnSpc>
              <a:spcBef>
                <a:spcPct val="0"/>
              </a:spcBef>
            </a:pPr>
            <a:r>
              <a:rPr lang="en-US" sz="2400" b="1" dirty="0">
                <a:solidFill>
                  <a:srgbClr val="000000"/>
                </a:solidFill>
                <a:latin typeface="Canva Sans Bold"/>
                <a:ea typeface="Canva Sans Bold"/>
                <a:cs typeface="Canva Sans Bold"/>
                <a:sym typeface="Canva Sans Bold"/>
              </a:rPr>
              <a:t>NZ-</a:t>
            </a:r>
            <a:r>
              <a:rPr lang="en-US" sz="2400" b="1" i="1" dirty="0">
                <a:solidFill>
                  <a:srgbClr val="000000"/>
                </a:solidFill>
                <a:latin typeface="Canva Sans Bold Italics"/>
                <a:ea typeface="Canva Sans Bold Italics"/>
                <a:cs typeface="Canva Sans Bold Italics"/>
                <a:sym typeface="Canva Sans Bold Italics"/>
              </a:rPr>
              <a:t> So I've been doing chemo for five months, [..] and I just finished radiation two weeks ago. I love her to bits, I really do. And ok, as I say we've been through a lot of crap in the last five years or so. But we're still here, still together. She's had her </a:t>
            </a:r>
            <a:r>
              <a:rPr lang="en-US" sz="2400" b="1" i="1" dirty="0">
                <a:solidFill>
                  <a:srgbClr val="FFDE59"/>
                </a:solidFill>
                <a:latin typeface="Canva Sans Bold Italics"/>
                <a:ea typeface="Canva Sans Bold Italics"/>
                <a:cs typeface="Canva Sans Bold Italics"/>
                <a:sym typeface="Canva Sans Bold Italics"/>
              </a:rPr>
              <a:t>battles </a:t>
            </a:r>
            <a:r>
              <a:rPr lang="en-US" sz="2400" b="1" i="1" dirty="0">
                <a:solidFill>
                  <a:srgbClr val="000000"/>
                </a:solidFill>
                <a:latin typeface="Canva Sans Bold Italics"/>
                <a:ea typeface="Canva Sans Bold Italics"/>
                <a:cs typeface="Canva Sans Bold Italics"/>
                <a:sym typeface="Canva Sans Bold Italics"/>
              </a:rPr>
              <a:t>and I've had mine. (nzherald.co.nz, 2022c)</a:t>
            </a:r>
          </a:p>
        </p:txBody>
      </p:sp>
      <p:sp>
        <p:nvSpPr>
          <p:cNvPr id="6" name="TextBox 6"/>
          <p:cNvSpPr txBox="1"/>
          <p:nvPr/>
        </p:nvSpPr>
        <p:spPr>
          <a:xfrm>
            <a:off x="12115800" y="3958595"/>
            <a:ext cx="6067765" cy="4975786"/>
          </a:xfrm>
          <a:prstGeom prst="rect">
            <a:avLst/>
          </a:prstGeom>
        </p:spPr>
        <p:txBody>
          <a:bodyPr lIns="0" tIns="0" rIns="0" bIns="0" rtlCol="0" anchor="t">
            <a:spAutoFit/>
          </a:bodyPr>
          <a:lstStyle/>
          <a:p>
            <a:pPr algn="l">
              <a:lnSpc>
                <a:spcPts val="2984"/>
              </a:lnSpc>
              <a:spcBef>
                <a:spcPct val="0"/>
              </a:spcBef>
            </a:pPr>
            <a:r>
              <a:rPr lang="en-US" sz="2131" b="1">
                <a:solidFill>
                  <a:srgbClr val="000000"/>
                </a:solidFill>
                <a:latin typeface="Canva Sans Bold"/>
                <a:ea typeface="Canva Sans Bold"/>
                <a:cs typeface="Canva Sans Bold"/>
                <a:sym typeface="Canva Sans Bold"/>
              </a:rPr>
              <a:t>​PK.  </a:t>
            </a:r>
            <a:r>
              <a:rPr lang="en-US" sz="2131" b="1" i="1">
                <a:solidFill>
                  <a:srgbClr val="000000"/>
                </a:solidFill>
                <a:latin typeface="Canva Sans Bold Italics"/>
                <a:ea typeface="Canva Sans Bold Italics"/>
                <a:cs typeface="Canva Sans Bold Italics"/>
                <a:sym typeface="Canva Sans Bold Italics"/>
              </a:rPr>
              <a:t>Ghar </a:t>
            </a:r>
            <a:r>
              <a:rPr lang="en-US" sz="2131" b="1" i="1" dirty="0" err="1">
                <a:solidFill>
                  <a:srgbClr val="000000"/>
                </a:solidFill>
                <a:latin typeface="Canva Sans Bold Italics"/>
                <a:ea typeface="Canva Sans Bold Italics"/>
                <a:cs typeface="Canva Sans Bold Italics"/>
                <a:sym typeface="Canva Sans Bold Italics"/>
              </a:rPr>
              <a:t>walo</a:t>
            </a:r>
            <a:r>
              <a:rPr lang="en-US" sz="2131" b="1" i="1">
                <a:solidFill>
                  <a:srgbClr val="000000"/>
                </a:solidFill>
                <a:latin typeface="Canva Sans Bold Italics"/>
                <a:ea typeface="Canva Sans Bold Italics"/>
                <a:cs typeface="Canva Sans Bold Italics"/>
                <a:sym typeface="Canva Sans Bold Italics"/>
              </a:rPr>
              <a:t> ne meri </a:t>
            </a:r>
            <a:r>
              <a:rPr lang="en-US" sz="2131" b="1" i="1" dirty="0" err="1">
                <a:solidFill>
                  <a:srgbClr val="000000"/>
                </a:solidFill>
                <a:latin typeface="Canva Sans Bold Italics"/>
                <a:ea typeface="Canva Sans Bold Italics"/>
                <a:cs typeface="Canva Sans Bold Italics"/>
                <a:sym typeface="Canva Sans Bold Italics"/>
              </a:rPr>
              <a:t>boht</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himmat</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bandhi</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hai</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Unhon</a:t>
            </a:r>
            <a:r>
              <a:rPr lang="en-US" sz="2131" b="1" i="1">
                <a:solidFill>
                  <a:srgbClr val="000000"/>
                </a:solidFill>
                <a:latin typeface="Canva Sans Bold Italics"/>
                <a:ea typeface="Canva Sans Bold Italics"/>
                <a:cs typeface="Canva Sans Bold Italics"/>
                <a:sym typeface="Canva Sans Bold Italics"/>
              </a:rPr>
              <a:t> ne </a:t>
            </a:r>
            <a:r>
              <a:rPr lang="en-US" sz="2131" b="1" i="1" dirty="0" err="1">
                <a:solidFill>
                  <a:srgbClr val="000000"/>
                </a:solidFill>
                <a:latin typeface="Canva Sans Bold Italics"/>
                <a:ea typeface="Canva Sans Bold Italics"/>
                <a:cs typeface="Canva Sans Bold Italics"/>
                <a:sym typeface="Canva Sans Bold Italics"/>
              </a:rPr>
              <a:t>mjhy</a:t>
            </a:r>
            <a:r>
              <a:rPr lang="en-US" sz="2131" b="1" i="1">
                <a:solidFill>
                  <a:srgbClr val="000000"/>
                </a:solidFill>
                <a:latin typeface="Canva Sans Bold Italics"/>
                <a:ea typeface="Canva Sans Bold Italics"/>
                <a:cs typeface="Canva Sans Bold Italics"/>
                <a:sym typeface="Canva Sans Bold Italics"/>
              </a:rPr>
              <a:t> kaha </a:t>
            </a:r>
            <a:r>
              <a:rPr lang="en-US" sz="2131" b="1" i="1" dirty="0" err="1">
                <a:solidFill>
                  <a:srgbClr val="000000"/>
                </a:solidFill>
                <a:latin typeface="Canva Sans Bold Italics"/>
                <a:ea typeface="Canva Sans Bold Italics"/>
                <a:cs typeface="Canva Sans Bold Italics"/>
                <a:sym typeface="Canva Sans Bold Italics"/>
              </a:rPr>
              <a:t>hai</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keh</a:t>
            </a:r>
            <a:r>
              <a:rPr lang="en-US" sz="2131" b="1" i="1">
                <a:solidFill>
                  <a:srgbClr val="000000"/>
                </a:solidFill>
                <a:latin typeface="Canva Sans Bold Italics"/>
                <a:ea typeface="Canva Sans Bold Italics"/>
                <a:cs typeface="Canva Sans Bold Italics"/>
                <a:sym typeface="Canva Sans Bold Italics"/>
              </a:rPr>
              <a:t> </a:t>
            </a:r>
            <a:r>
              <a:rPr lang="en-US" sz="2131" b="1" i="1">
                <a:solidFill>
                  <a:srgbClr val="FFDE59"/>
                </a:solidFill>
                <a:latin typeface="Canva Sans Bold Italics"/>
                <a:ea typeface="Canva Sans Bold Italics"/>
                <a:cs typeface="Canva Sans Bold Italics"/>
                <a:sym typeface="Canva Sans Bold Italics"/>
              </a:rPr>
              <a:t>fight </a:t>
            </a:r>
            <a:r>
              <a:rPr lang="en-US" sz="2131" b="1" i="1" dirty="0" err="1">
                <a:solidFill>
                  <a:srgbClr val="000000"/>
                </a:solidFill>
                <a:latin typeface="Canva Sans Bold Italics"/>
                <a:ea typeface="Canva Sans Bold Italics"/>
                <a:cs typeface="Canva Sans Bold Italics"/>
                <a:sym typeface="Canva Sans Bold Italics"/>
              </a:rPr>
              <a:t>krni</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hai</a:t>
            </a:r>
            <a:r>
              <a:rPr lang="en-US" sz="2131" b="1" i="1">
                <a:solidFill>
                  <a:srgbClr val="000000"/>
                </a:solidFill>
                <a:latin typeface="Canva Sans Bold Italics"/>
                <a:ea typeface="Canva Sans Bold Italics"/>
                <a:cs typeface="Canva Sans Bold Italics"/>
                <a:sym typeface="Canva Sans Bold Italics"/>
              </a:rPr>
              <a:t> is se </a:t>
            </a:r>
            <a:r>
              <a:rPr lang="en-US" sz="2131" b="1" i="1" dirty="0" err="1">
                <a:solidFill>
                  <a:srgbClr val="000000"/>
                </a:solidFill>
                <a:latin typeface="Canva Sans Bold Italics"/>
                <a:ea typeface="Canva Sans Bold Italics"/>
                <a:cs typeface="Canva Sans Bold Italics"/>
                <a:sym typeface="Canva Sans Bold Italics"/>
              </a:rPr>
              <a:t>har</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haal</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mein</a:t>
            </a:r>
            <a:r>
              <a:rPr lang="en-US" sz="2131" b="1" i="1">
                <a:solidFill>
                  <a:srgbClr val="000000"/>
                </a:solidFill>
                <a:latin typeface="Canva Sans Bold Italics"/>
                <a:ea typeface="Canva Sans Bold Italics"/>
                <a:cs typeface="Canva Sans Bold Italics"/>
                <a:sym typeface="Canva Sans Bold Italics"/>
              </a:rPr>
              <a:t>. Jaise </a:t>
            </a:r>
            <a:r>
              <a:rPr lang="en-US" sz="2131" b="1" i="1" dirty="0" err="1">
                <a:solidFill>
                  <a:srgbClr val="000000"/>
                </a:solidFill>
                <a:latin typeface="Canva Sans Bold Italics"/>
                <a:ea typeface="Canva Sans Bold Italics"/>
                <a:cs typeface="Canva Sans Bold Italics"/>
                <a:sym typeface="Canva Sans Bold Italics"/>
              </a:rPr>
              <a:t>bachon</a:t>
            </a:r>
            <a:r>
              <a:rPr lang="en-US" sz="2131" b="1" i="1">
                <a:solidFill>
                  <a:srgbClr val="000000"/>
                </a:solidFill>
                <a:latin typeface="Canva Sans Bold Italics"/>
                <a:ea typeface="Canva Sans Bold Italics"/>
                <a:cs typeface="Canva Sans Bold Italics"/>
                <a:sym typeface="Canva Sans Bold Italics"/>
              </a:rPr>
              <a:t> ko maa ki </a:t>
            </a:r>
            <a:r>
              <a:rPr lang="en-US" sz="2131" b="1" i="1" dirty="0" err="1">
                <a:solidFill>
                  <a:srgbClr val="000000"/>
                </a:solidFill>
                <a:latin typeface="Canva Sans Bold Italics"/>
                <a:ea typeface="Canva Sans Bold Italics"/>
                <a:cs typeface="Canva Sans Bold Italics"/>
                <a:sym typeface="Canva Sans Bold Italics"/>
              </a:rPr>
              <a:t>zaroorat</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hoti</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hai</a:t>
            </a:r>
            <a:r>
              <a:rPr lang="en-US" sz="2131" b="1" i="1">
                <a:solidFill>
                  <a:srgbClr val="000000"/>
                </a:solidFill>
                <a:latin typeface="Canva Sans Bold Italics"/>
                <a:ea typeface="Canva Sans Bold Italics"/>
                <a:cs typeface="Canva Sans Bold Italics"/>
                <a:sym typeface="Canva Sans Bold Italics"/>
              </a:rPr>
              <a:t> [un ko </a:t>
            </a:r>
            <a:r>
              <a:rPr lang="en-US" sz="2131" b="1" i="1" dirty="0" err="1">
                <a:solidFill>
                  <a:srgbClr val="000000"/>
                </a:solidFill>
                <a:latin typeface="Canva Sans Bold Italics"/>
                <a:ea typeface="Canva Sans Bold Italics"/>
                <a:cs typeface="Canva Sans Bold Italics"/>
                <a:sym typeface="Canva Sans Bold Italics"/>
              </a:rPr>
              <a:t>dekh</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ke</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phir</a:t>
            </a:r>
            <a:r>
              <a:rPr lang="en-US" sz="2131" b="1" i="1">
                <a:solidFill>
                  <a:srgbClr val="000000"/>
                </a:solidFill>
                <a:latin typeface="Canva Sans Bold Italics"/>
                <a:ea typeface="Canva Sans Bold Italics"/>
                <a:cs typeface="Canva Sans Bold Italics"/>
                <a:sym typeface="Canva Sans Bold Italics"/>
              </a:rPr>
              <a:t> mere </a:t>
            </a:r>
            <a:r>
              <a:rPr lang="en-US" sz="2131" b="1" i="1" dirty="0" err="1">
                <a:solidFill>
                  <a:srgbClr val="000000"/>
                </a:solidFill>
                <a:latin typeface="Canva Sans Bold Italics"/>
                <a:ea typeface="Canva Sans Bold Italics"/>
                <a:cs typeface="Canva Sans Bold Italics"/>
                <a:sym typeface="Canva Sans Bold Italics"/>
              </a:rPr>
              <a:t>andar</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himmat</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aati</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thi</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ke</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maine</a:t>
            </a:r>
            <a:r>
              <a:rPr lang="en-US" sz="2131" b="1" i="1">
                <a:solidFill>
                  <a:srgbClr val="000000"/>
                </a:solidFill>
                <a:latin typeface="Canva Sans Bold Italics"/>
                <a:ea typeface="Canva Sans Bold Italics"/>
                <a:cs typeface="Canva Sans Bold Italics"/>
                <a:sym typeface="Canva Sans Bold Italics"/>
              </a:rPr>
              <a:t> un </a:t>
            </a:r>
            <a:r>
              <a:rPr lang="en-US" sz="2131" b="1" i="1" dirty="0" err="1">
                <a:solidFill>
                  <a:srgbClr val="000000"/>
                </a:solidFill>
                <a:latin typeface="Canva Sans Bold Italics"/>
                <a:ea typeface="Canva Sans Bold Italics"/>
                <a:cs typeface="Canva Sans Bold Italics"/>
                <a:sym typeface="Canva Sans Bold Italics"/>
              </a:rPr>
              <a:t>ke</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liye</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theek</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hona</a:t>
            </a:r>
            <a:r>
              <a:rPr lang="en-US" sz="2131" b="1" i="1">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hai</a:t>
            </a:r>
            <a:endParaRPr lang="en-US" sz="2131" b="1" i="1">
              <a:solidFill>
                <a:srgbClr val="000000"/>
              </a:solidFill>
              <a:latin typeface="Canva Sans Bold Italics"/>
              <a:ea typeface="Canva Sans Bold Italics"/>
              <a:cs typeface="Canva Sans Bold Italics"/>
              <a:sym typeface="Canva Sans Bold Italics"/>
            </a:endParaRPr>
          </a:p>
          <a:p>
            <a:pPr algn="l">
              <a:lnSpc>
                <a:spcPts val="2984"/>
              </a:lnSpc>
              <a:spcBef>
                <a:spcPct val="0"/>
              </a:spcBef>
            </a:pPr>
            <a:endParaRPr lang="en-US" sz="2131" b="1" i="1">
              <a:solidFill>
                <a:srgbClr val="000000"/>
              </a:solidFill>
              <a:latin typeface="Canva Sans Bold Italics"/>
              <a:ea typeface="Canva Sans Bold Italics"/>
              <a:cs typeface="Canva Sans Bold Italics"/>
              <a:sym typeface="Canva Sans Bold Italics"/>
            </a:endParaRPr>
          </a:p>
          <a:p>
            <a:pPr algn="l">
              <a:lnSpc>
                <a:spcPts val="2984"/>
              </a:lnSpc>
              <a:spcBef>
                <a:spcPct val="0"/>
              </a:spcBef>
            </a:pPr>
            <a:r>
              <a:rPr lang="en-US" sz="2131" b="1">
                <a:solidFill>
                  <a:srgbClr val="000000"/>
                </a:solidFill>
                <a:latin typeface="Canva Sans Bold"/>
                <a:ea typeface="Canva Sans Bold"/>
                <a:cs typeface="Canva Sans Bold"/>
                <a:sym typeface="Canva Sans Bold"/>
              </a:rPr>
              <a:t>‘My family has given me a lot of support. They told me that I have to </a:t>
            </a:r>
            <a:r>
              <a:rPr lang="en-US" sz="2131" b="1">
                <a:solidFill>
                  <a:srgbClr val="FFDE59"/>
                </a:solidFill>
                <a:latin typeface="Canva Sans Bold"/>
                <a:ea typeface="Canva Sans Bold"/>
                <a:cs typeface="Canva Sans Bold"/>
                <a:sym typeface="Canva Sans Bold"/>
              </a:rPr>
              <a:t>fight</a:t>
            </a:r>
            <a:r>
              <a:rPr lang="en-US" sz="2131" b="1">
                <a:solidFill>
                  <a:srgbClr val="000000"/>
                </a:solidFill>
                <a:latin typeface="Canva Sans Bold"/>
                <a:ea typeface="Canva Sans Bold"/>
                <a:cs typeface="Canva Sans Bold"/>
                <a:sym typeface="Canva Sans Bold"/>
              </a:rPr>
              <a:t> this no matter what. Just as children need their mother [looking at them] I felt determined that I had to get better for their sake’ (SKMCH, 2022b)</a:t>
            </a:r>
          </a:p>
          <a:p>
            <a:pPr algn="l">
              <a:lnSpc>
                <a:spcPts val="2984"/>
              </a:lnSpc>
              <a:spcBef>
                <a:spcPct val="0"/>
              </a:spcBef>
            </a:pPr>
            <a:endParaRPr lang="en-US" sz="2131" b="1">
              <a:solidFill>
                <a:srgbClr val="000000"/>
              </a:solidFill>
              <a:latin typeface="Canva Sans Bold"/>
              <a:ea typeface="Canva Sans Bold"/>
              <a:cs typeface="Canva Sans Bold"/>
              <a:sym typeface="Canva Sans Bo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9ECB8"/>
        </a:solidFill>
        <a:effectLst/>
      </p:bgPr>
    </p:bg>
    <p:spTree>
      <p:nvGrpSpPr>
        <p:cNvPr id="1" name=""/>
        <p:cNvGrpSpPr/>
        <p:nvPr/>
      </p:nvGrpSpPr>
      <p:grpSpPr>
        <a:xfrm>
          <a:off x="0" y="0"/>
          <a:ext cx="0" cy="0"/>
          <a:chOff x="0" y="0"/>
          <a:chExt cx="0" cy="0"/>
        </a:xfrm>
      </p:grpSpPr>
      <p:sp>
        <p:nvSpPr>
          <p:cNvPr id="2" name="Freeform 2"/>
          <p:cNvSpPr/>
          <p:nvPr/>
        </p:nvSpPr>
        <p:spPr>
          <a:xfrm flipH="1">
            <a:off x="5299674" y="647700"/>
            <a:ext cx="5430660" cy="5288105"/>
          </a:xfrm>
          <a:custGeom>
            <a:avLst/>
            <a:gdLst/>
            <a:ahLst/>
            <a:cxnLst/>
            <a:rect l="l" t="t" r="r" b="b"/>
            <a:pathLst>
              <a:path w="5430660" h="5288105">
                <a:moveTo>
                  <a:pt x="5430659" y="0"/>
                </a:moveTo>
                <a:lnTo>
                  <a:pt x="0" y="0"/>
                </a:lnTo>
                <a:lnTo>
                  <a:pt x="0" y="5288105"/>
                </a:lnTo>
                <a:lnTo>
                  <a:pt x="5430659" y="5288105"/>
                </a:lnTo>
                <a:lnTo>
                  <a:pt x="5430659"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NZ"/>
          </a:p>
        </p:txBody>
      </p:sp>
      <p:sp>
        <p:nvSpPr>
          <p:cNvPr id="3" name="Freeform 3"/>
          <p:cNvSpPr/>
          <p:nvPr/>
        </p:nvSpPr>
        <p:spPr>
          <a:xfrm>
            <a:off x="10349137" y="2900303"/>
            <a:ext cx="7175294" cy="7175294"/>
          </a:xfrm>
          <a:custGeom>
            <a:avLst/>
            <a:gdLst/>
            <a:ahLst/>
            <a:cxnLst/>
            <a:rect l="l" t="t" r="r" b="b"/>
            <a:pathLst>
              <a:path w="7175294" h="7175294">
                <a:moveTo>
                  <a:pt x="0" y="0"/>
                </a:moveTo>
                <a:lnTo>
                  <a:pt x="7175295" y="0"/>
                </a:lnTo>
                <a:lnTo>
                  <a:pt x="7175295" y="7175295"/>
                </a:lnTo>
                <a:lnTo>
                  <a:pt x="0" y="717529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NZ"/>
          </a:p>
        </p:txBody>
      </p:sp>
      <p:sp>
        <p:nvSpPr>
          <p:cNvPr id="4" name="TextBox 4"/>
          <p:cNvSpPr txBox="1"/>
          <p:nvPr/>
        </p:nvSpPr>
        <p:spPr>
          <a:xfrm>
            <a:off x="403037" y="6481502"/>
            <a:ext cx="6477000" cy="2972930"/>
          </a:xfrm>
          <a:prstGeom prst="rect">
            <a:avLst/>
          </a:prstGeom>
        </p:spPr>
        <p:txBody>
          <a:bodyPr wrap="square" lIns="0" tIns="0" rIns="0" bIns="0" rtlCol="0" anchor="t">
            <a:spAutoFit/>
          </a:bodyPr>
          <a:lstStyle/>
          <a:p>
            <a:pPr algn="ctr">
              <a:lnSpc>
                <a:spcPts val="4651"/>
              </a:lnSpc>
            </a:pPr>
            <a:r>
              <a:rPr lang="en-US" sz="3322" b="1" dirty="0">
                <a:solidFill>
                  <a:srgbClr val="000000"/>
                </a:solidFill>
                <a:latin typeface="Canva Sans Bold"/>
                <a:ea typeface="Canva Sans Bold"/>
                <a:cs typeface="Canva Sans Bold"/>
                <a:sym typeface="Canva Sans Bold"/>
              </a:rPr>
              <a:t>Campaigns and awareness efforts:</a:t>
            </a:r>
          </a:p>
          <a:p>
            <a:pPr algn="ctr">
              <a:lnSpc>
                <a:spcPts val="4651"/>
              </a:lnSpc>
              <a:spcBef>
                <a:spcPct val="0"/>
              </a:spcBef>
            </a:pPr>
            <a:r>
              <a:rPr lang="en-US" sz="3322" b="1" dirty="0">
                <a:solidFill>
                  <a:srgbClr val="000000"/>
                </a:solidFill>
                <a:latin typeface="Canva Sans Bold"/>
                <a:ea typeface="Canva Sans Bold"/>
                <a:cs typeface="Canva Sans Bold"/>
                <a:sym typeface="Canva Sans Bold"/>
              </a:rPr>
              <a:t>The speaker urges patients to </a:t>
            </a:r>
            <a:r>
              <a:rPr lang="en-US" sz="3322" b="1" dirty="0">
                <a:solidFill>
                  <a:srgbClr val="FF3131"/>
                </a:solidFill>
                <a:latin typeface="Canva Sans Bold"/>
                <a:ea typeface="Canva Sans Bold"/>
                <a:cs typeface="Canva Sans Bold"/>
                <a:sym typeface="Canva Sans Bold"/>
              </a:rPr>
              <a:t>confront cancer as an enemy.</a:t>
            </a:r>
          </a:p>
          <a:p>
            <a:pPr algn="ctr">
              <a:lnSpc>
                <a:spcPts val="4651"/>
              </a:lnSpc>
              <a:spcBef>
                <a:spcPct val="0"/>
              </a:spcBef>
            </a:pPr>
            <a:endParaRPr lang="en-US" sz="3322" b="1" dirty="0">
              <a:solidFill>
                <a:srgbClr val="FF3131"/>
              </a:solidFill>
              <a:latin typeface="Canva Sans Bold"/>
              <a:ea typeface="Canva Sans Bold"/>
              <a:cs typeface="Canva Sans Bold"/>
              <a:sym typeface="Canva Sans Bold"/>
            </a:endParaRPr>
          </a:p>
        </p:txBody>
      </p:sp>
      <p:sp>
        <p:nvSpPr>
          <p:cNvPr id="5" name="TextBox 5"/>
          <p:cNvSpPr txBox="1"/>
          <p:nvPr/>
        </p:nvSpPr>
        <p:spPr>
          <a:xfrm>
            <a:off x="6172200" y="1836332"/>
            <a:ext cx="4325729" cy="2910840"/>
          </a:xfrm>
          <a:prstGeom prst="rect">
            <a:avLst/>
          </a:prstGeom>
        </p:spPr>
        <p:txBody>
          <a:bodyPr lIns="0" tIns="0" rIns="0" bIns="0" rtlCol="0" anchor="t">
            <a:spAutoFit/>
          </a:bodyPr>
          <a:lstStyle/>
          <a:p>
            <a:pPr algn="l">
              <a:lnSpc>
                <a:spcPts val="3359"/>
              </a:lnSpc>
              <a:spcBef>
                <a:spcPct val="0"/>
              </a:spcBef>
            </a:pPr>
            <a:r>
              <a:rPr lang="en-US" sz="2400" b="1" dirty="0">
                <a:solidFill>
                  <a:srgbClr val="000000"/>
                </a:solidFill>
                <a:latin typeface="Canva Sans Bold"/>
                <a:ea typeface="Canva Sans Bold"/>
                <a:cs typeface="Canva Sans Bold"/>
                <a:sym typeface="Canva Sans Bold"/>
              </a:rPr>
              <a:t>NZ-</a:t>
            </a:r>
            <a:r>
              <a:rPr lang="en-US" sz="2400" b="1" i="1" dirty="0">
                <a:solidFill>
                  <a:srgbClr val="000000"/>
                </a:solidFill>
                <a:latin typeface="Canva Sans Bold Italics"/>
                <a:ea typeface="Canva Sans Bold Italics"/>
                <a:cs typeface="Canva Sans Bold Italics"/>
                <a:sym typeface="Canva Sans Bold Italics"/>
              </a:rPr>
              <a:t> If you detect it early, if you're aware and if you're involved in your own well-being you can save your life, you can </a:t>
            </a:r>
            <a:r>
              <a:rPr lang="en-US" sz="2400" b="1" i="1" dirty="0">
                <a:solidFill>
                  <a:srgbClr val="FFDE59"/>
                </a:solidFill>
                <a:latin typeface="Canva Sans Bold Italics"/>
                <a:ea typeface="Canva Sans Bold Italics"/>
                <a:cs typeface="Canva Sans Bold Italics"/>
                <a:sym typeface="Canva Sans Bold Italics"/>
              </a:rPr>
              <a:t>defeat </a:t>
            </a:r>
            <a:r>
              <a:rPr lang="en-US" sz="2400" b="1" i="1" dirty="0">
                <a:solidFill>
                  <a:srgbClr val="000000"/>
                </a:solidFill>
                <a:latin typeface="Canva Sans Bold Italics"/>
                <a:ea typeface="Canva Sans Bold Italics"/>
                <a:cs typeface="Canva Sans Bold Italics"/>
                <a:sym typeface="Canva Sans Bold Italics"/>
              </a:rPr>
              <a:t>the beast. (Breast Cancer Foundation NZ, 2011o)</a:t>
            </a:r>
          </a:p>
        </p:txBody>
      </p:sp>
      <p:sp>
        <p:nvSpPr>
          <p:cNvPr id="6" name="TextBox 6"/>
          <p:cNvSpPr txBox="1"/>
          <p:nvPr/>
        </p:nvSpPr>
        <p:spPr>
          <a:xfrm>
            <a:off x="11191535" y="4503662"/>
            <a:ext cx="6067765" cy="4591065"/>
          </a:xfrm>
          <a:prstGeom prst="rect">
            <a:avLst/>
          </a:prstGeom>
        </p:spPr>
        <p:txBody>
          <a:bodyPr lIns="0" tIns="0" rIns="0" bIns="0" rtlCol="0" anchor="t">
            <a:spAutoFit/>
          </a:bodyPr>
          <a:lstStyle/>
          <a:p>
            <a:pPr algn="l">
              <a:lnSpc>
                <a:spcPts val="2984"/>
              </a:lnSpc>
              <a:spcBef>
                <a:spcPct val="0"/>
              </a:spcBef>
            </a:pPr>
            <a:r>
              <a:rPr lang="en-US" sz="2131" b="1" dirty="0">
                <a:solidFill>
                  <a:srgbClr val="000000"/>
                </a:solidFill>
                <a:latin typeface="Canva Sans Bold"/>
                <a:ea typeface="Canva Sans Bold"/>
                <a:cs typeface="Canva Sans Bold"/>
                <a:sym typeface="Canva Sans Bold"/>
              </a:rPr>
              <a:t>​PK.  I</a:t>
            </a:r>
            <a:r>
              <a:rPr lang="en-US" sz="2131" b="1" i="1" dirty="0">
                <a:solidFill>
                  <a:srgbClr val="000000"/>
                </a:solidFill>
                <a:latin typeface="Canva Sans Bold Italics"/>
                <a:ea typeface="Canva Sans Bold Italics"/>
                <a:cs typeface="Canva Sans Bold Italics"/>
                <a:sym typeface="Canva Sans Bold Italics"/>
              </a:rPr>
              <a:t> am not the same Amna main ye hi </a:t>
            </a:r>
            <a:r>
              <a:rPr lang="en-US" sz="2131" b="1" i="1" dirty="0" err="1">
                <a:solidFill>
                  <a:srgbClr val="000000"/>
                </a:solidFill>
                <a:latin typeface="Canva Sans Bold Italics"/>
                <a:ea typeface="Canva Sans Bold Italics"/>
                <a:cs typeface="Canva Sans Bold Italics"/>
                <a:sym typeface="Canva Sans Bold Italics"/>
              </a:rPr>
              <a:t>kahungi</a:t>
            </a:r>
            <a:r>
              <a:rPr lang="en-US" sz="2131" b="1" i="1" dirty="0">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ke</a:t>
            </a:r>
            <a:r>
              <a:rPr lang="en-US" sz="2131" b="1" i="1" dirty="0">
                <a:solidFill>
                  <a:srgbClr val="000000"/>
                </a:solidFill>
                <a:latin typeface="Canva Sans Bold Italics"/>
                <a:ea typeface="Canva Sans Bold Italics"/>
                <a:cs typeface="Canva Sans Bold Italics"/>
                <a:sym typeface="Canva Sans Bold Italics"/>
              </a:rPr>
              <a:t> be a </a:t>
            </a:r>
            <a:r>
              <a:rPr lang="en-US" sz="2131" b="1" i="1" dirty="0">
                <a:solidFill>
                  <a:srgbClr val="FFDE59"/>
                </a:solidFill>
                <a:latin typeface="Canva Sans Bold Italics"/>
                <a:ea typeface="Canva Sans Bold Italics"/>
                <a:cs typeface="Canva Sans Bold Italics"/>
                <a:sym typeface="Canva Sans Bold Italics"/>
              </a:rPr>
              <a:t>fighter</a:t>
            </a:r>
            <a:r>
              <a:rPr lang="en-US" sz="2131" b="1" i="1" dirty="0">
                <a:solidFill>
                  <a:srgbClr val="000000"/>
                </a:solidFill>
                <a:latin typeface="Canva Sans Bold Italics"/>
                <a:ea typeface="Canva Sans Bold Italics"/>
                <a:cs typeface="Canva Sans Bold Italics"/>
                <a:sym typeface="Canva Sans Bold Italics"/>
              </a:rPr>
              <a:t>. Zindagi </a:t>
            </a:r>
            <a:r>
              <a:rPr lang="en-US" sz="2131" b="1" i="1" dirty="0" err="1">
                <a:solidFill>
                  <a:srgbClr val="000000"/>
                </a:solidFill>
                <a:latin typeface="Canva Sans Bold Italics"/>
                <a:ea typeface="Canva Sans Bold Italics"/>
                <a:cs typeface="Canva Sans Bold Italics"/>
                <a:sym typeface="Canva Sans Bold Italics"/>
              </a:rPr>
              <a:t>maut</a:t>
            </a:r>
            <a:r>
              <a:rPr lang="en-US" sz="2131" b="1" i="1" dirty="0">
                <a:solidFill>
                  <a:srgbClr val="000000"/>
                </a:solidFill>
                <a:latin typeface="Canva Sans Bold Italics"/>
                <a:ea typeface="Canva Sans Bold Italics"/>
                <a:cs typeface="Canva Sans Bold Italics"/>
                <a:sym typeface="Canva Sans Bold Italics"/>
              </a:rPr>
              <a:t> Allah </a:t>
            </a:r>
            <a:r>
              <a:rPr lang="en-US" sz="2131" b="1" i="1" dirty="0" err="1">
                <a:solidFill>
                  <a:srgbClr val="000000"/>
                </a:solidFill>
                <a:latin typeface="Canva Sans Bold Italics"/>
                <a:ea typeface="Canva Sans Bold Italics"/>
                <a:cs typeface="Canva Sans Bold Italics"/>
                <a:sym typeface="Canva Sans Bold Italics"/>
              </a:rPr>
              <a:t>ke</a:t>
            </a:r>
            <a:r>
              <a:rPr lang="en-US" sz="2131" b="1" i="1" dirty="0">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haath</a:t>
            </a:r>
            <a:r>
              <a:rPr lang="en-US" sz="2131" b="1" i="1" dirty="0">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mein</a:t>
            </a:r>
            <a:r>
              <a:rPr lang="en-US" sz="2131" b="1" i="1" dirty="0">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hai</a:t>
            </a:r>
            <a:r>
              <a:rPr lang="en-US" sz="2131" b="1" i="1" dirty="0">
                <a:solidFill>
                  <a:srgbClr val="000000"/>
                </a:solidFill>
                <a:latin typeface="Canva Sans Bold Italics"/>
                <a:ea typeface="Canva Sans Bold Italics"/>
                <a:cs typeface="Canva Sans Bold Italics"/>
                <a:sym typeface="Canva Sans Bold Italics"/>
              </a:rPr>
              <a:t> have faith in Allah. Aur koi </a:t>
            </a:r>
            <a:r>
              <a:rPr lang="en-US" sz="2131" b="1" i="1" dirty="0" err="1">
                <a:solidFill>
                  <a:srgbClr val="000000"/>
                </a:solidFill>
                <a:latin typeface="Canva Sans Bold Italics"/>
                <a:ea typeface="Canva Sans Bold Italics"/>
                <a:cs typeface="Canva Sans Bold Italics"/>
                <a:sym typeface="Canva Sans Bold Italics"/>
              </a:rPr>
              <a:t>aap</a:t>
            </a:r>
            <a:r>
              <a:rPr lang="en-US" sz="2131" b="1" i="1" dirty="0">
                <a:solidFill>
                  <a:srgbClr val="000000"/>
                </a:solidFill>
                <a:latin typeface="Canva Sans Bold Italics"/>
                <a:ea typeface="Canva Sans Bold Italics"/>
                <a:cs typeface="Canva Sans Bold Italics"/>
                <a:sym typeface="Canva Sans Bold Italics"/>
              </a:rPr>
              <a:t> ko agar support </a:t>
            </a:r>
            <a:r>
              <a:rPr lang="en-US" sz="2131" b="1" i="1" dirty="0" err="1">
                <a:solidFill>
                  <a:srgbClr val="000000"/>
                </a:solidFill>
                <a:latin typeface="Canva Sans Bold Italics"/>
                <a:ea typeface="Canva Sans Bold Italics"/>
                <a:cs typeface="Canva Sans Bold Italics"/>
                <a:sym typeface="Canva Sans Bold Italics"/>
              </a:rPr>
              <a:t>nahi</a:t>
            </a:r>
            <a:r>
              <a:rPr lang="en-US" sz="2131" b="1" i="1" dirty="0">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karta</a:t>
            </a:r>
            <a:r>
              <a:rPr lang="en-US" sz="2131" b="1" i="1" dirty="0">
                <a:solidFill>
                  <a:srgbClr val="000000"/>
                </a:solidFill>
                <a:latin typeface="Canva Sans Bold Italics"/>
                <a:ea typeface="Canva Sans Bold Italics"/>
                <a:cs typeface="Canva Sans Bold Italics"/>
                <a:sym typeface="Canva Sans Bold Italics"/>
              </a:rPr>
              <a:t> to </a:t>
            </a:r>
            <a:r>
              <a:rPr lang="en-US" sz="2131" b="1" i="1" dirty="0" err="1">
                <a:solidFill>
                  <a:srgbClr val="000000"/>
                </a:solidFill>
                <a:latin typeface="Canva Sans Bold Italics"/>
                <a:ea typeface="Canva Sans Bold Italics"/>
                <a:cs typeface="Canva Sans Bold Italics"/>
                <a:sym typeface="Canva Sans Bold Italics"/>
              </a:rPr>
              <a:t>khuda</a:t>
            </a:r>
            <a:r>
              <a:rPr lang="en-US" sz="2131" b="1" i="1" dirty="0">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ke</a:t>
            </a:r>
            <a:r>
              <a:rPr lang="en-US" sz="2131" b="1" i="1" dirty="0">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ilawa</a:t>
            </a:r>
            <a:r>
              <a:rPr lang="en-US" sz="2131" b="1" i="1" dirty="0">
                <a:solidFill>
                  <a:srgbClr val="000000"/>
                </a:solidFill>
                <a:latin typeface="Canva Sans Bold Italics"/>
                <a:ea typeface="Canva Sans Bold Italics"/>
                <a:cs typeface="Canva Sans Bold Italics"/>
                <a:sym typeface="Canva Sans Bold Italics"/>
              </a:rPr>
              <a:t> us ki bas </a:t>
            </a:r>
            <a:r>
              <a:rPr lang="en-US" sz="2131" b="1" i="1" dirty="0" err="1">
                <a:solidFill>
                  <a:srgbClr val="000000"/>
                </a:solidFill>
                <a:latin typeface="Canva Sans Bold Italics"/>
                <a:ea typeface="Canva Sans Bold Italics"/>
                <a:cs typeface="Canva Sans Bold Italics"/>
                <a:sym typeface="Canva Sans Bold Italics"/>
              </a:rPr>
              <a:t>rassi</a:t>
            </a:r>
            <a:r>
              <a:rPr lang="en-US" sz="2131" b="1" i="1" dirty="0">
                <a:solidFill>
                  <a:srgbClr val="000000"/>
                </a:solidFill>
                <a:latin typeface="Canva Sans Bold Italics"/>
                <a:ea typeface="Canva Sans Bold Italics"/>
                <a:cs typeface="Canva Sans Bold Italics"/>
                <a:sym typeface="Canva Sans Bold Italics"/>
              </a:rPr>
              <a:t> ko </a:t>
            </a:r>
            <a:r>
              <a:rPr lang="en-US" sz="2131" b="1" i="1" dirty="0" err="1">
                <a:solidFill>
                  <a:srgbClr val="000000"/>
                </a:solidFill>
                <a:latin typeface="Canva Sans Bold Italics"/>
                <a:ea typeface="Canva Sans Bold Italics"/>
                <a:cs typeface="Canva Sans Bold Italics"/>
                <a:sym typeface="Canva Sans Bold Italics"/>
              </a:rPr>
              <a:t>pakre</a:t>
            </a:r>
            <a:r>
              <a:rPr lang="en-US" sz="2131" b="1" i="1" dirty="0">
                <a:solidFill>
                  <a:srgbClr val="000000"/>
                </a:solidFill>
                <a:latin typeface="Canva Sans Bold Italics"/>
                <a:ea typeface="Canva Sans Bold Italics"/>
                <a:cs typeface="Canva Sans Bold Italics"/>
                <a:sym typeface="Canva Sans Bold Italics"/>
              </a:rPr>
              <a:t> </a:t>
            </a:r>
            <a:r>
              <a:rPr lang="en-US" sz="2131" b="1" i="1" dirty="0" err="1">
                <a:solidFill>
                  <a:srgbClr val="000000"/>
                </a:solidFill>
                <a:latin typeface="Canva Sans Bold Italics"/>
                <a:ea typeface="Canva Sans Bold Italics"/>
                <a:cs typeface="Canva Sans Bold Italics"/>
                <a:sym typeface="Canva Sans Bold Italics"/>
              </a:rPr>
              <a:t>rakhain</a:t>
            </a:r>
            <a:r>
              <a:rPr lang="en-US" sz="2131" b="1" i="1" dirty="0">
                <a:solidFill>
                  <a:srgbClr val="000000"/>
                </a:solidFill>
                <a:latin typeface="Canva Sans Bold Italics"/>
                <a:ea typeface="Canva Sans Bold Italics"/>
                <a:cs typeface="Canva Sans Bold Italics"/>
                <a:sym typeface="Canva Sans Bold Italics"/>
              </a:rPr>
              <a:t>.</a:t>
            </a:r>
          </a:p>
          <a:p>
            <a:pPr algn="l">
              <a:lnSpc>
                <a:spcPts val="2984"/>
              </a:lnSpc>
              <a:spcBef>
                <a:spcPct val="0"/>
              </a:spcBef>
            </a:pPr>
            <a:endParaRPr lang="en-US" sz="2131" b="1" i="1" dirty="0">
              <a:solidFill>
                <a:srgbClr val="000000"/>
              </a:solidFill>
              <a:latin typeface="Canva Sans Bold Italics"/>
              <a:ea typeface="Canva Sans Bold Italics"/>
              <a:cs typeface="Canva Sans Bold Italics"/>
              <a:sym typeface="Canva Sans Bold Italics"/>
            </a:endParaRPr>
          </a:p>
          <a:p>
            <a:pPr algn="l">
              <a:lnSpc>
                <a:spcPts val="2984"/>
              </a:lnSpc>
              <a:spcBef>
                <a:spcPct val="0"/>
              </a:spcBef>
            </a:pPr>
            <a:r>
              <a:rPr lang="en-US" sz="2131" b="1" dirty="0">
                <a:solidFill>
                  <a:srgbClr val="000000"/>
                </a:solidFill>
                <a:latin typeface="Canva Sans Bold"/>
                <a:ea typeface="Canva Sans Bold"/>
                <a:cs typeface="Canva Sans Bold"/>
                <a:sym typeface="Canva Sans Bold"/>
              </a:rPr>
              <a:t>‘I am not the same Amna anymore; I would just say, be a </a:t>
            </a:r>
            <a:r>
              <a:rPr lang="en-US" sz="2131" b="1" dirty="0">
                <a:solidFill>
                  <a:srgbClr val="FFDE59"/>
                </a:solidFill>
                <a:latin typeface="Canva Sans Bold"/>
                <a:ea typeface="Canva Sans Bold"/>
                <a:cs typeface="Canva Sans Bold"/>
                <a:sym typeface="Canva Sans Bold"/>
              </a:rPr>
              <a:t>fighter</a:t>
            </a:r>
            <a:r>
              <a:rPr lang="en-US" sz="2131" b="1" dirty="0">
                <a:solidFill>
                  <a:srgbClr val="000000"/>
                </a:solidFill>
                <a:latin typeface="Canva Sans Bold"/>
                <a:ea typeface="Canva Sans Bold"/>
                <a:cs typeface="Canva Sans Bold"/>
                <a:sym typeface="Canva Sans Bold"/>
              </a:rPr>
              <a:t>. Life and death are in Allah's hands, so have faith in Him. And if no one supports you, hold firmly onto the rope of Allah and trust Him’. (HUM News, 2021f)</a:t>
            </a:r>
          </a:p>
          <a:p>
            <a:pPr algn="l">
              <a:lnSpc>
                <a:spcPts val="2984"/>
              </a:lnSpc>
              <a:spcBef>
                <a:spcPct val="0"/>
              </a:spcBef>
            </a:pPr>
            <a:endParaRPr lang="en-US" sz="2131" b="1" dirty="0">
              <a:solidFill>
                <a:srgbClr val="000000"/>
              </a:solidFill>
              <a:latin typeface="Canva Sans Bold"/>
              <a:ea typeface="Canva Sans Bold"/>
              <a:cs typeface="Canva Sans Bold"/>
              <a:sym typeface="Canva Sans Bo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9ECB8"/>
        </a:solidFill>
        <a:effectLst/>
      </p:bgPr>
    </p:bg>
    <p:spTree>
      <p:nvGrpSpPr>
        <p:cNvPr id="1" name=""/>
        <p:cNvGrpSpPr/>
        <p:nvPr/>
      </p:nvGrpSpPr>
      <p:grpSpPr>
        <a:xfrm>
          <a:off x="0" y="0"/>
          <a:ext cx="0" cy="0"/>
          <a:chOff x="0" y="0"/>
          <a:chExt cx="0" cy="0"/>
        </a:xfrm>
      </p:grpSpPr>
      <p:sp>
        <p:nvSpPr>
          <p:cNvPr id="3" name="Freeform 3"/>
          <p:cNvSpPr/>
          <p:nvPr/>
        </p:nvSpPr>
        <p:spPr>
          <a:xfrm>
            <a:off x="7603888" y="916014"/>
            <a:ext cx="8855312" cy="8113685"/>
          </a:xfrm>
          <a:custGeom>
            <a:avLst/>
            <a:gdLst/>
            <a:ahLst/>
            <a:cxnLst/>
            <a:rect l="l" t="t" r="r" b="b"/>
            <a:pathLst>
              <a:path w="7175294" h="7175294">
                <a:moveTo>
                  <a:pt x="0" y="0"/>
                </a:moveTo>
                <a:lnTo>
                  <a:pt x="7175295" y="0"/>
                </a:lnTo>
                <a:lnTo>
                  <a:pt x="7175295" y="7175295"/>
                </a:lnTo>
                <a:lnTo>
                  <a:pt x="0" y="717529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NZ" dirty="0"/>
          </a:p>
        </p:txBody>
      </p:sp>
      <p:sp>
        <p:nvSpPr>
          <p:cNvPr id="4" name="TextBox 4"/>
          <p:cNvSpPr txBox="1"/>
          <p:nvPr/>
        </p:nvSpPr>
        <p:spPr>
          <a:xfrm>
            <a:off x="708151" y="6487950"/>
            <a:ext cx="6172200" cy="2117952"/>
          </a:xfrm>
          <a:prstGeom prst="rect">
            <a:avLst/>
          </a:prstGeom>
        </p:spPr>
        <p:txBody>
          <a:bodyPr wrap="square" lIns="0" tIns="0" rIns="0" bIns="0" rtlCol="0" anchor="t">
            <a:spAutoFit/>
          </a:bodyPr>
          <a:lstStyle/>
          <a:p>
            <a:pPr algn="ctr">
              <a:lnSpc>
                <a:spcPts val="4151"/>
              </a:lnSpc>
            </a:pPr>
            <a:r>
              <a:rPr lang="en-US" sz="2965" b="1" dirty="0">
                <a:solidFill>
                  <a:srgbClr val="000000"/>
                </a:solidFill>
                <a:latin typeface="Canva Sans Bold"/>
                <a:ea typeface="Canva Sans Bold"/>
                <a:cs typeface="Canva Sans Bold"/>
                <a:sym typeface="Canva Sans Bold"/>
              </a:rPr>
              <a:t>Religious discourse </a:t>
            </a:r>
          </a:p>
          <a:p>
            <a:pPr algn="ctr">
              <a:lnSpc>
                <a:spcPts val="4151"/>
              </a:lnSpc>
              <a:spcBef>
                <a:spcPct val="0"/>
              </a:spcBef>
            </a:pPr>
            <a:r>
              <a:rPr lang="en-US" sz="2965" b="1" dirty="0">
                <a:solidFill>
                  <a:srgbClr val="000000"/>
                </a:solidFill>
                <a:latin typeface="Canva Sans Bold"/>
                <a:ea typeface="Canva Sans Bold"/>
                <a:cs typeface="Canva Sans Bold"/>
                <a:sym typeface="Canva Sans Bold"/>
              </a:rPr>
              <a:t>-</a:t>
            </a:r>
            <a:r>
              <a:rPr lang="en-US" sz="2965" b="1" dirty="0">
                <a:solidFill>
                  <a:srgbClr val="FF3131"/>
                </a:solidFill>
                <a:latin typeface="Canva Sans Bold"/>
                <a:ea typeface="Canva Sans Bold"/>
                <a:cs typeface="Canva Sans Bold"/>
                <a:sym typeface="Canva Sans Bold"/>
              </a:rPr>
              <a:t> violence metaphors drawn from Islamic history</a:t>
            </a:r>
          </a:p>
          <a:p>
            <a:pPr algn="ctr">
              <a:lnSpc>
                <a:spcPts val="4151"/>
              </a:lnSpc>
              <a:spcBef>
                <a:spcPct val="0"/>
              </a:spcBef>
            </a:pPr>
            <a:endParaRPr lang="en-US" sz="2965" b="1" dirty="0">
              <a:solidFill>
                <a:srgbClr val="FF3131"/>
              </a:solidFill>
              <a:latin typeface="Canva Sans Bold"/>
              <a:ea typeface="Canva Sans Bold"/>
              <a:cs typeface="Canva Sans Bold"/>
              <a:sym typeface="Canva Sans Bold"/>
            </a:endParaRPr>
          </a:p>
        </p:txBody>
      </p:sp>
      <p:sp>
        <p:nvSpPr>
          <p:cNvPr id="6" name="TextBox 6"/>
          <p:cNvSpPr txBox="1"/>
          <p:nvPr/>
        </p:nvSpPr>
        <p:spPr>
          <a:xfrm>
            <a:off x="9144000" y="3924300"/>
            <a:ext cx="6067765" cy="3327233"/>
          </a:xfrm>
          <a:prstGeom prst="rect">
            <a:avLst/>
          </a:prstGeom>
        </p:spPr>
        <p:txBody>
          <a:bodyPr lIns="0" tIns="0" rIns="0" bIns="0" rtlCol="0" anchor="t">
            <a:spAutoFit/>
          </a:bodyPr>
          <a:lstStyle/>
          <a:p>
            <a:pPr algn="l">
              <a:lnSpc>
                <a:spcPts val="2984"/>
              </a:lnSpc>
              <a:spcBef>
                <a:spcPct val="0"/>
              </a:spcBef>
            </a:pPr>
            <a:r>
              <a:rPr lang="en-US" sz="2131" b="1" dirty="0">
                <a:solidFill>
                  <a:srgbClr val="000000"/>
                </a:solidFill>
                <a:latin typeface="Canva Sans Bold"/>
                <a:ea typeface="Canva Sans Bold"/>
                <a:cs typeface="Canva Sans Bold"/>
                <a:sym typeface="Canva Sans Bold"/>
              </a:rPr>
              <a:t>PK- Tum </a:t>
            </a:r>
            <a:r>
              <a:rPr lang="en-US" sz="2131" b="1" dirty="0" err="1">
                <a:solidFill>
                  <a:srgbClr val="000000"/>
                </a:solidFill>
                <a:latin typeface="Canva Sans Bold"/>
                <a:ea typeface="Canva Sans Bold"/>
                <a:cs typeface="Canva Sans Bold"/>
                <a:sym typeface="Canva Sans Bold"/>
              </a:rPr>
              <a:t>dekho</a:t>
            </a:r>
            <a:r>
              <a:rPr lang="en-US" sz="2131" b="1" dirty="0">
                <a:solidFill>
                  <a:srgbClr val="000000"/>
                </a:solidFill>
                <a:latin typeface="Canva Sans Bold"/>
                <a:ea typeface="Canva Sans Bold"/>
                <a:cs typeface="Canva Sans Bold"/>
                <a:sym typeface="Canva Sans Bold"/>
              </a:rPr>
              <a:t>, Imam Hussain ne </a:t>
            </a:r>
            <a:r>
              <a:rPr lang="en-US" sz="2131" b="1" dirty="0" err="1">
                <a:solidFill>
                  <a:srgbClr val="000000"/>
                </a:solidFill>
                <a:latin typeface="Canva Sans Bold"/>
                <a:ea typeface="Canva Sans Bold"/>
                <a:cs typeface="Canva Sans Bold"/>
                <a:sym typeface="Canva Sans Bold"/>
              </a:rPr>
              <a:t>bhi</a:t>
            </a:r>
            <a:r>
              <a:rPr lang="en-US" sz="2131" b="1" dirty="0">
                <a:solidFill>
                  <a:srgbClr val="000000"/>
                </a:solidFill>
                <a:latin typeface="Canva Sans Bold"/>
                <a:ea typeface="Canva Sans Bold"/>
                <a:cs typeface="Canva Sans Bold"/>
                <a:sym typeface="Canva Sans Bold"/>
              </a:rPr>
              <a:t> to </a:t>
            </a:r>
            <a:r>
              <a:rPr lang="en-US" sz="2131" b="1" dirty="0" err="1">
                <a:solidFill>
                  <a:srgbClr val="FFDE59"/>
                </a:solidFill>
                <a:latin typeface="Canva Sans Bold"/>
                <a:ea typeface="Canva Sans Bold"/>
                <a:cs typeface="Canva Sans Bold"/>
                <a:sym typeface="Canva Sans Bold"/>
              </a:rPr>
              <a:t>jang</a:t>
            </a:r>
            <a:r>
              <a:rPr lang="en-US" sz="2131" b="1" dirty="0">
                <a:solidFill>
                  <a:srgbClr val="000000"/>
                </a:solidFill>
                <a:latin typeface="Canva Sans Bold"/>
                <a:ea typeface="Canva Sans Bold"/>
                <a:cs typeface="Canva Sans Bold"/>
                <a:sym typeface="Canva Sans Bold"/>
              </a:rPr>
              <a:t> </a:t>
            </a:r>
            <a:r>
              <a:rPr lang="en-US" sz="2131" b="1" dirty="0" err="1">
                <a:solidFill>
                  <a:srgbClr val="000000"/>
                </a:solidFill>
                <a:latin typeface="Canva Sans Bold"/>
                <a:ea typeface="Canva Sans Bold"/>
                <a:cs typeface="Canva Sans Bold"/>
                <a:sym typeface="Canva Sans Bold"/>
              </a:rPr>
              <a:t>jeeti</a:t>
            </a:r>
            <a:r>
              <a:rPr lang="en-US" sz="2131" b="1" dirty="0">
                <a:solidFill>
                  <a:srgbClr val="000000"/>
                </a:solidFill>
                <a:latin typeface="Canva Sans Bold"/>
                <a:ea typeface="Canva Sans Bold"/>
                <a:cs typeface="Canva Sans Bold"/>
                <a:sym typeface="Canva Sans Bold"/>
              </a:rPr>
              <a:t> </a:t>
            </a:r>
            <a:r>
              <a:rPr lang="en-US" sz="2131" b="1" dirty="0" err="1">
                <a:solidFill>
                  <a:srgbClr val="000000"/>
                </a:solidFill>
                <a:latin typeface="Canva Sans Bold"/>
                <a:ea typeface="Canva Sans Bold"/>
                <a:cs typeface="Canva Sans Bold"/>
                <a:sym typeface="Canva Sans Bold"/>
              </a:rPr>
              <a:t>thi</a:t>
            </a:r>
            <a:r>
              <a:rPr lang="en-US" sz="2131" b="1" dirty="0">
                <a:solidFill>
                  <a:srgbClr val="000000"/>
                </a:solidFill>
                <a:latin typeface="Canva Sans Bold"/>
                <a:ea typeface="Canva Sans Bold"/>
                <a:cs typeface="Canva Sans Bold"/>
                <a:sym typeface="Canva Sans Bold"/>
              </a:rPr>
              <a:t> </a:t>
            </a:r>
            <a:r>
              <a:rPr lang="en-US" sz="2131" b="1" dirty="0" err="1">
                <a:solidFill>
                  <a:srgbClr val="000000"/>
                </a:solidFill>
                <a:latin typeface="Canva Sans Bold"/>
                <a:ea typeface="Canva Sans Bold"/>
                <a:cs typeface="Canva Sans Bold"/>
                <a:sym typeface="Canva Sans Bold"/>
              </a:rPr>
              <a:t>na</a:t>
            </a:r>
            <a:r>
              <a:rPr lang="en-US" sz="2131" b="1" dirty="0">
                <a:solidFill>
                  <a:srgbClr val="000000"/>
                </a:solidFill>
                <a:latin typeface="Canva Sans Bold"/>
                <a:ea typeface="Canva Sans Bold"/>
                <a:cs typeface="Canva Sans Bold"/>
                <a:sym typeface="Canva Sans Bold"/>
              </a:rPr>
              <a:t> Karbala </a:t>
            </a:r>
            <a:r>
              <a:rPr lang="en-US" sz="2131" b="1" dirty="0" err="1">
                <a:solidFill>
                  <a:srgbClr val="000000"/>
                </a:solidFill>
                <a:latin typeface="Canva Sans Bold"/>
                <a:ea typeface="Canva Sans Bold"/>
                <a:cs typeface="Canva Sans Bold"/>
                <a:sym typeface="Canva Sans Bold"/>
              </a:rPr>
              <a:t>mein</a:t>
            </a:r>
            <a:r>
              <a:rPr lang="en-US" sz="2131" b="1" dirty="0">
                <a:solidFill>
                  <a:srgbClr val="000000"/>
                </a:solidFill>
                <a:latin typeface="Canva Sans Bold"/>
                <a:ea typeface="Canva Sans Bold"/>
                <a:cs typeface="Canva Sans Bold"/>
                <a:sym typeface="Canva Sans Bold"/>
              </a:rPr>
              <a:t>. To tum to </a:t>
            </a:r>
            <a:r>
              <a:rPr lang="en-US" sz="2131" b="1" dirty="0" err="1">
                <a:solidFill>
                  <a:srgbClr val="000000"/>
                </a:solidFill>
                <a:latin typeface="Canva Sans Bold"/>
                <a:ea typeface="Canva Sans Bold"/>
                <a:cs typeface="Canva Sans Bold"/>
                <a:sym typeface="Canva Sans Bold"/>
              </a:rPr>
              <a:t>unko</a:t>
            </a:r>
            <a:r>
              <a:rPr lang="en-US" sz="2131" b="1" dirty="0">
                <a:solidFill>
                  <a:srgbClr val="000000"/>
                </a:solidFill>
                <a:latin typeface="Canva Sans Bold"/>
                <a:ea typeface="Canva Sans Bold"/>
                <a:cs typeface="Canva Sans Bold"/>
                <a:sym typeface="Canva Sans Bold"/>
              </a:rPr>
              <a:t> </a:t>
            </a:r>
            <a:r>
              <a:rPr lang="en-US" sz="2131" b="1" dirty="0" err="1">
                <a:solidFill>
                  <a:srgbClr val="000000"/>
                </a:solidFill>
                <a:latin typeface="Canva Sans Bold"/>
                <a:ea typeface="Canva Sans Bold"/>
                <a:cs typeface="Canva Sans Bold"/>
                <a:sym typeface="Canva Sans Bold"/>
              </a:rPr>
              <a:t>maanne</a:t>
            </a:r>
            <a:r>
              <a:rPr lang="en-US" sz="2131" b="1" dirty="0">
                <a:solidFill>
                  <a:srgbClr val="000000"/>
                </a:solidFill>
                <a:latin typeface="Canva Sans Bold"/>
                <a:ea typeface="Canva Sans Bold"/>
                <a:cs typeface="Canva Sans Bold"/>
                <a:sym typeface="Canva Sans Bold"/>
              </a:rPr>
              <a:t> </a:t>
            </a:r>
            <a:r>
              <a:rPr lang="en-US" sz="2131" b="1" dirty="0" err="1">
                <a:solidFill>
                  <a:srgbClr val="000000"/>
                </a:solidFill>
                <a:latin typeface="Canva Sans Bold"/>
                <a:ea typeface="Canva Sans Bold"/>
                <a:cs typeface="Canva Sans Bold"/>
                <a:sym typeface="Canva Sans Bold"/>
              </a:rPr>
              <a:t>wali</a:t>
            </a:r>
            <a:r>
              <a:rPr lang="en-US" sz="2131" b="1" dirty="0">
                <a:solidFill>
                  <a:srgbClr val="000000"/>
                </a:solidFill>
                <a:latin typeface="Canva Sans Bold"/>
                <a:ea typeface="Canva Sans Bold"/>
                <a:cs typeface="Canva Sans Bold"/>
                <a:sym typeface="Canva Sans Bold"/>
              </a:rPr>
              <a:t> ho, to </a:t>
            </a:r>
            <a:r>
              <a:rPr lang="en-US" sz="2131" b="1" dirty="0" err="1">
                <a:solidFill>
                  <a:srgbClr val="000000"/>
                </a:solidFill>
                <a:latin typeface="Canva Sans Bold"/>
                <a:ea typeface="Canva Sans Bold"/>
                <a:cs typeface="Canva Sans Bold"/>
                <a:sym typeface="Canva Sans Bold"/>
              </a:rPr>
              <a:t>tumne</a:t>
            </a:r>
            <a:r>
              <a:rPr lang="en-US" sz="2131" b="1" dirty="0">
                <a:solidFill>
                  <a:srgbClr val="000000"/>
                </a:solidFill>
                <a:latin typeface="Canva Sans Bold"/>
                <a:ea typeface="Canva Sans Bold"/>
                <a:cs typeface="Canva Sans Bold"/>
                <a:sym typeface="Canva Sans Bold"/>
              </a:rPr>
              <a:t> Imam Hussain ki </a:t>
            </a:r>
            <a:r>
              <a:rPr lang="en-US" sz="2131" b="1" dirty="0" err="1">
                <a:solidFill>
                  <a:srgbClr val="000000"/>
                </a:solidFill>
                <a:latin typeface="Canva Sans Bold"/>
                <a:ea typeface="Canva Sans Bold"/>
                <a:cs typeface="Canva Sans Bold"/>
                <a:sym typeface="Canva Sans Bold"/>
              </a:rPr>
              <a:t>tarah</a:t>
            </a:r>
            <a:r>
              <a:rPr lang="en-US" sz="2131" b="1" dirty="0">
                <a:solidFill>
                  <a:srgbClr val="000000"/>
                </a:solidFill>
                <a:latin typeface="Canva Sans Bold"/>
                <a:ea typeface="Canva Sans Bold"/>
                <a:cs typeface="Canva Sans Bold"/>
                <a:sym typeface="Canva Sans Bold"/>
              </a:rPr>
              <a:t> </a:t>
            </a:r>
            <a:r>
              <a:rPr lang="en-US" sz="2131" b="1" dirty="0" err="1">
                <a:solidFill>
                  <a:srgbClr val="FFDE59"/>
                </a:solidFill>
                <a:latin typeface="Canva Sans Bold"/>
                <a:ea typeface="Canva Sans Bold"/>
                <a:cs typeface="Canva Sans Bold"/>
                <a:sym typeface="Canva Sans Bold"/>
              </a:rPr>
              <a:t>jang</a:t>
            </a:r>
            <a:r>
              <a:rPr lang="en-US" sz="2131" b="1" dirty="0">
                <a:solidFill>
                  <a:srgbClr val="FFDE59"/>
                </a:solidFill>
                <a:latin typeface="Canva Sans Bold"/>
                <a:ea typeface="Canva Sans Bold"/>
                <a:cs typeface="Canva Sans Bold"/>
                <a:sym typeface="Canva Sans Bold"/>
              </a:rPr>
              <a:t> </a:t>
            </a:r>
            <a:r>
              <a:rPr lang="en-US" sz="2131" b="1" dirty="0" err="1">
                <a:solidFill>
                  <a:srgbClr val="000000"/>
                </a:solidFill>
                <a:latin typeface="Canva Sans Bold"/>
                <a:ea typeface="Canva Sans Bold"/>
                <a:cs typeface="Canva Sans Bold"/>
                <a:sym typeface="Canva Sans Bold"/>
              </a:rPr>
              <a:t>jeetni</a:t>
            </a:r>
            <a:r>
              <a:rPr lang="en-US" sz="2131" b="1" dirty="0">
                <a:solidFill>
                  <a:srgbClr val="000000"/>
                </a:solidFill>
                <a:latin typeface="Canva Sans Bold"/>
                <a:ea typeface="Canva Sans Bold"/>
                <a:cs typeface="Canva Sans Bold"/>
                <a:sym typeface="Canva Sans Bold"/>
              </a:rPr>
              <a:t> </a:t>
            </a:r>
            <a:r>
              <a:rPr lang="en-US" sz="2131" b="1" dirty="0" err="1">
                <a:solidFill>
                  <a:srgbClr val="000000"/>
                </a:solidFill>
                <a:latin typeface="Canva Sans Bold"/>
                <a:ea typeface="Canva Sans Bold"/>
                <a:cs typeface="Canva Sans Bold"/>
                <a:sym typeface="Canva Sans Bold"/>
              </a:rPr>
              <a:t>hai</a:t>
            </a:r>
            <a:r>
              <a:rPr lang="en-US" sz="2131" b="1" dirty="0">
                <a:solidFill>
                  <a:srgbClr val="000000"/>
                </a:solidFill>
                <a:latin typeface="Canva Sans Bold"/>
                <a:ea typeface="Canva Sans Bold"/>
                <a:cs typeface="Canva Sans Bold"/>
                <a:sym typeface="Canva Sans Bold"/>
              </a:rPr>
              <a:t>. </a:t>
            </a:r>
          </a:p>
          <a:p>
            <a:pPr algn="l">
              <a:lnSpc>
                <a:spcPts val="2984"/>
              </a:lnSpc>
              <a:spcBef>
                <a:spcPct val="0"/>
              </a:spcBef>
            </a:pPr>
            <a:r>
              <a:rPr lang="en-US" sz="2131" b="1" dirty="0">
                <a:solidFill>
                  <a:srgbClr val="000000"/>
                </a:solidFill>
                <a:latin typeface="Canva Sans Bold"/>
                <a:ea typeface="Canva Sans Bold"/>
                <a:cs typeface="Canva Sans Bold"/>
                <a:sym typeface="Canva Sans Bold"/>
              </a:rPr>
              <a:t>‘Look, even Imam Hussain won the </a:t>
            </a:r>
            <a:r>
              <a:rPr lang="en-US" sz="2131" b="1" dirty="0">
                <a:solidFill>
                  <a:srgbClr val="FFDE59"/>
                </a:solidFill>
                <a:latin typeface="Canva Sans Bold"/>
                <a:ea typeface="Canva Sans Bold"/>
                <a:cs typeface="Canva Sans Bold"/>
                <a:sym typeface="Canva Sans Bold"/>
              </a:rPr>
              <a:t>battle </a:t>
            </a:r>
            <a:r>
              <a:rPr lang="en-US" sz="2131" b="1" dirty="0">
                <a:solidFill>
                  <a:srgbClr val="000000"/>
                </a:solidFill>
                <a:latin typeface="Canva Sans Bold"/>
                <a:ea typeface="Canva Sans Bold"/>
                <a:cs typeface="Canva Sans Bold"/>
                <a:sym typeface="Canva Sans Bold"/>
              </a:rPr>
              <a:t>at Karbala, right? Since you follow him, you must win the </a:t>
            </a:r>
            <a:r>
              <a:rPr lang="en-US" sz="2131" b="1" dirty="0">
                <a:solidFill>
                  <a:srgbClr val="FFDE59"/>
                </a:solidFill>
                <a:latin typeface="Canva Sans Bold"/>
                <a:ea typeface="Canva Sans Bold"/>
                <a:cs typeface="Canva Sans Bold"/>
                <a:sym typeface="Canva Sans Bold"/>
              </a:rPr>
              <a:t>battle</a:t>
            </a:r>
            <a:r>
              <a:rPr lang="en-US" sz="2131" b="1" dirty="0">
                <a:solidFill>
                  <a:srgbClr val="000000"/>
                </a:solidFill>
                <a:latin typeface="Canva Sans Bold"/>
                <a:ea typeface="Canva Sans Bold"/>
                <a:cs typeface="Canva Sans Bold"/>
                <a:sym typeface="Canva Sans Bold"/>
              </a:rPr>
              <a:t> just like Imam Hussain’ (Shifa Foundation, 2019a)</a:t>
            </a:r>
          </a:p>
          <a:p>
            <a:pPr algn="l">
              <a:lnSpc>
                <a:spcPts val="2984"/>
              </a:lnSpc>
              <a:spcBef>
                <a:spcPct val="0"/>
              </a:spcBef>
            </a:pPr>
            <a:endParaRPr lang="en-US" sz="2131" b="1" dirty="0">
              <a:solidFill>
                <a:srgbClr val="000000"/>
              </a:solidFill>
              <a:latin typeface="Canva Sans Bold"/>
              <a:ea typeface="Canva Sans Bold"/>
              <a:cs typeface="Canva Sans Bold"/>
              <a:sym typeface="Canva Sans Bo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591669" y="0"/>
            <a:ext cx="8696331" cy="10287000"/>
            <a:chOff x="0" y="0"/>
            <a:chExt cx="2290392" cy="2709333"/>
          </a:xfrm>
        </p:grpSpPr>
        <p:sp>
          <p:nvSpPr>
            <p:cNvPr id="3" name="Freeform 3"/>
            <p:cNvSpPr/>
            <p:nvPr/>
          </p:nvSpPr>
          <p:spPr>
            <a:xfrm>
              <a:off x="0" y="0"/>
              <a:ext cx="2290392" cy="2709333"/>
            </a:xfrm>
            <a:custGeom>
              <a:avLst/>
              <a:gdLst/>
              <a:ahLst/>
              <a:cxnLst/>
              <a:rect l="l" t="t" r="r" b="b"/>
              <a:pathLst>
                <a:path w="2290392" h="2709333">
                  <a:moveTo>
                    <a:pt x="0" y="0"/>
                  </a:moveTo>
                  <a:lnTo>
                    <a:pt x="2290392" y="0"/>
                  </a:lnTo>
                  <a:lnTo>
                    <a:pt x="2290392" y="2709333"/>
                  </a:lnTo>
                  <a:lnTo>
                    <a:pt x="0" y="2709333"/>
                  </a:lnTo>
                  <a:close/>
                </a:path>
              </a:pathLst>
            </a:custGeom>
            <a:solidFill>
              <a:srgbClr val="F9ECB8"/>
            </a:solidFill>
          </p:spPr>
          <p:txBody>
            <a:bodyPr/>
            <a:lstStyle/>
            <a:p>
              <a:endParaRPr lang="en-NZ"/>
            </a:p>
          </p:txBody>
        </p:sp>
        <p:sp>
          <p:nvSpPr>
            <p:cNvPr id="4" name="TextBox 4"/>
            <p:cNvSpPr txBox="1"/>
            <p:nvPr/>
          </p:nvSpPr>
          <p:spPr>
            <a:xfrm>
              <a:off x="0" y="-38100"/>
              <a:ext cx="2290392" cy="2747433"/>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a:off x="6060969" y="4664809"/>
            <a:ext cx="11827800" cy="3371344"/>
          </a:xfrm>
          <a:custGeom>
            <a:avLst/>
            <a:gdLst/>
            <a:ahLst/>
            <a:cxnLst/>
            <a:rect l="l" t="t" r="r" b="b"/>
            <a:pathLst>
              <a:path w="11827800" h="3371344">
                <a:moveTo>
                  <a:pt x="0" y="0"/>
                </a:moveTo>
                <a:lnTo>
                  <a:pt x="11827800" y="0"/>
                </a:lnTo>
                <a:lnTo>
                  <a:pt x="11827800" y="3371344"/>
                </a:lnTo>
                <a:lnTo>
                  <a:pt x="0" y="3371344"/>
                </a:lnTo>
                <a:lnTo>
                  <a:pt x="0" y="0"/>
                </a:lnTo>
                <a:close/>
              </a:path>
            </a:pathLst>
          </a:custGeom>
          <a:blipFill>
            <a:blip r:embed="rId2"/>
            <a:stretch>
              <a:fillRect/>
            </a:stretch>
          </a:blipFill>
        </p:spPr>
        <p:txBody>
          <a:bodyPr/>
          <a:lstStyle/>
          <a:p>
            <a:endParaRPr lang="en-NZ"/>
          </a:p>
        </p:txBody>
      </p:sp>
      <p:sp>
        <p:nvSpPr>
          <p:cNvPr id="6" name="TextBox 6"/>
          <p:cNvSpPr txBox="1"/>
          <p:nvPr/>
        </p:nvSpPr>
        <p:spPr>
          <a:xfrm>
            <a:off x="1569927" y="1575018"/>
            <a:ext cx="7151670" cy="1533525"/>
          </a:xfrm>
          <a:prstGeom prst="rect">
            <a:avLst/>
          </a:prstGeom>
        </p:spPr>
        <p:txBody>
          <a:bodyPr lIns="0" tIns="0" rIns="0" bIns="0" rtlCol="0" anchor="t">
            <a:spAutoFit/>
          </a:bodyPr>
          <a:lstStyle/>
          <a:p>
            <a:pPr algn="just">
              <a:lnSpc>
                <a:spcPts val="6300"/>
              </a:lnSpc>
            </a:pPr>
            <a:r>
              <a:rPr lang="en-US" sz="3500" dirty="0">
                <a:solidFill>
                  <a:srgbClr val="4D4D4D"/>
                </a:solidFill>
                <a:latin typeface="Canva Sans"/>
                <a:ea typeface="Canva Sans"/>
                <a:cs typeface="Canva Sans"/>
                <a:sym typeface="Canva Sans"/>
              </a:rPr>
              <a:t>There are lexical variations in the choice of such metaphors.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4816593" cy="2709333"/>
          </a:xfrm>
        </p:grpSpPr>
        <p:sp>
          <p:nvSpPr>
            <p:cNvPr id="3" name="Freeform 3"/>
            <p:cNvSpPr/>
            <p:nvPr/>
          </p:nvSpPr>
          <p:spPr>
            <a:xfrm>
              <a:off x="0" y="0"/>
              <a:ext cx="4816592" cy="2709333"/>
            </a:xfrm>
            <a:custGeom>
              <a:avLst/>
              <a:gdLst/>
              <a:ahLst/>
              <a:cxnLst/>
              <a:rect l="l" t="t" r="r" b="b"/>
              <a:pathLst>
                <a:path w="4816592" h="2709333">
                  <a:moveTo>
                    <a:pt x="0" y="0"/>
                  </a:moveTo>
                  <a:lnTo>
                    <a:pt x="4816592" y="0"/>
                  </a:lnTo>
                  <a:lnTo>
                    <a:pt x="4816592" y="2709333"/>
                  </a:lnTo>
                  <a:lnTo>
                    <a:pt x="0" y="2709333"/>
                  </a:lnTo>
                  <a:close/>
                </a:path>
              </a:pathLst>
            </a:custGeom>
            <a:solidFill>
              <a:srgbClr val="F9ECB8"/>
            </a:solidFill>
          </p:spPr>
          <p:txBody>
            <a:bodyPr/>
            <a:lstStyle/>
            <a:p>
              <a:endParaRPr lang="en-NZ"/>
            </a:p>
          </p:txBody>
        </p:sp>
        <p:sp>
          <p:nvSpPr>
            <p:cNvPr id="4" name="TextBox 4"/>
            <p:cNvSpPr txBox="1"/>
            <p:nvPr/>
          </p:nvSpPr>
          <p:spPr>
            <a:xfrm>
              <a:off x="0" y="-38100"/>
              <a:ext cx="4816593" cy="2747433"/>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a:off x="757617" y="544917"/>
            <a:ext cx="16365818" cy="9630226"/>
          </a:xfrm>
          <a:custGeom>
            <a:avLst/>
            <a:gdLst/>
            <a:ahLst/>
            <a:cxnLst/>
            <a:rect l="l" t="t" r="r" b="b"/>
            <a:pathLst>
              <a:path w="16365818" h="9630226">
                <a:moveTo>
                  <a:pt x="0" y="0"/>
                </a:moveTo>
                <a:lnTo>
                  <a:pt x="16365818" y="0"/>
                </a:lnTo>
                <a:lnTo>
                  <a:pt x="16365818" y="9630226"/>
                </a:lnTo>
                <a:lnTo>
                  <a:pt x="0" y="9630226"/>
                </a:lnTo>
                <a:lnTo>
                  <a:pt x="0" y="0"/>
                </a:lnTo>
                <a:close/>
              </a:path>
            </a:pathLst>
          </a:custGeom>
          <a:blipFill>
            <a:blip r:embed="rId2"/>
            <a:stretch>
              <a:fillRect/>
            </a:stretch>
          </a:blipFill>
        </p:spPr>
        <p:txBody>
          <a:bodyPr/>
          <a:lstStyle/>
          <a:p>
            <a:endParaRPr lang="en-NZ"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5632571" cy="10287000"/>
            <a:chOff x="0" y="0"/>
            <a:chExt cx="1483475" cy="2709333"/>
          </a:xfrm>
        </p:grpSpPr>
        <p:sp>
          <p:nvSpPr>
            <p:cNvPr id="3" name="Freeform 3"/>
            <p:cNvSpPr/>
            <p:nvPr/>
          </p:nvSpPr>
          <p:spPr>
            <a:xfrm>
              <a:off x="0" y="0"/>
              <a:ext cx="1483476" cy="2709333"/>
            </a:xfrm>
            <a:custGeom>
              <a:avLst/>
              <a:gdLst/>
              <a:ahLst/>
              <a:cxnLst/>
              <a:rect l="l" t="t" r="r" b="b"/>
              <a:pathLst>
                <a:path w="1483476" h="2709333">
                  <a:moveTo>
                    <a:pt x="0" y="0"/>
                  </a:moveTo>
                  <a:lnTo>
                    <a:pt x="1483476" y="0"/>
                  </a:lnTo>
                  <a:lnTo>
                    <a:pt x="1483476" y="2709333"/>
                  </a:lnTo>
                  <a:lnTo>
                    <a:pt x="0" y="2709333"/>
                  </a:lnTo>
                  <a:close/>
                </a:path>
              </a:pathLst>
            </a:custGeom>
            <a:solidFill>
              <a:srgbClr val="F9ECB8"/>
            </a:solidFill>
          </p:spPr>
          <p:txBody>
            <a:bodyPr/>
            <a:lstStyle/>
            <a:p>
              <a:endParaRPr lang="en-NZ"/>
            </a:p>
          </p:txBody>
        </p:sp>
        <p:sp>
          <p:nvSpPr>
            <p:cNvPr id="4" name="TextBox 4"/>
            <p:cNvSpPr txBox="1"/>
            <p:nvPr/>
          </p:nvSpPr>
          <p:spPr>
            <a:xfrm>
              <a:off x="0" y="-38100"/>
              <a:ext cx="1483475" cy="2747433"/>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5632571" y="0"/>
            <a:ext cx="12655429" cy="10287000"/>
            <a:chOff x="0" y="0"/>
            <a:chExt cx="3333117" cy="2709333"/>
          </a:xfrm>
        </p:grpSpPr>
        <p:sp>
          <p:nvSpPr>
            <p:cNvPr id="6" name="Freeform 6"/>
            <p:cNvSpPr/>
            <p:nvPr/>
          </p:nvSpPr>
          <p:spPr>
            <a:xfrm>
              <a:off x="0" y="0"/>
              <a:ext cx="3333117" cy="2709333"/>
            </a:xfrm>
            <a:custGeom>
              <a:avLst/>
              <a:gdLst/>
              <a:ahLst/>
              <a:cxnLst/>
              <a:rect l="l" t="t" r="r" b="b"/>
              <a:pathLst>
                <a:path w="3333117" h="2709333">
                  <a:moveTo>
                    <a:pt x="0" y="0"/>
                  </a:moveTo>
                  <a:lnTo>
                    <a:pt x="3333117" y="0"/>
                  </a:lnTo>
                  <a:lnTo>
                    <a:pt x="3333117" y="2709333"/>
                  </a:lnTo>
                  <a:lnTo>
                    <a:pt x="0" y="2709333"/>
                  </a:lnTo>
                  <a:close/>
                </a:path>
              </a:pathLst>
            </a:custGeom>
            <a:solidFill>
              <a:srgbClr val="FFC2CA"/>
            </a:solidFill>
          </p:spPr>
          <p:txBody>
            <a:bodyPr/>
            <a:lstStyle/>
            <a:p>
              <a:endParaRPr lang="en-NZ"/>
            </a:p>
          </p:txBody>
        </p:sp>
        <p:sp>
          <p:nvSpPr>
            <p:cNvPr id="7" name="TextBox 7"/>
            <p:cNvSpPr txBox="1"/>
            <p:nvPr/>
          </p:nvSpPr>
          <p:spPr>
            <a:xfrm>
              <a:off x="0" y="-38100"/>
              <a:ext cx="3333117" cy="2747433"/>
            </a:xfrm>
            <a:prstGeom prst="rect">
              <a:avLst/>
            </a:prstGeom>
          </p:spPr>
          <p:txBody>
            <a:bodyPr lIns="50800" tIns="50800" rIns="50800" bIns="50800" rtlCol="0" anchor="ctr"/>
            <a:lstStyle/>
            <a:p>
              <a:pPr algn="ctr">
                <a:lnSpc>
                  <a:spcPts val="2659"/>
                </a:lnSpc>
              </a:pPr>
              <a:endParaRPr/>
            </a:p>
          </p:txBody>
        </p:sp>
      </p:grpSp>
      <p:sp>
        <p:nvSpPr>
          <p:cNvPr id="8" name="Freeform 8"/>
          <p:cNvSpPr/>
          <p:nvPr/>
        </p:nvSpPr>
        <p:spPr>
          <a:xfrm>
            <a:off x="378031" y="2933755"/>
            <a:ext cx="6182476" cy="2837900"/>
          </a:xfrm>
          <a:custGeom>
            <a:avLst/>
            <a:gdLst/>
            <a:ahLst/>
            <a:cxnLst/>
            <a:rect l="l" t="t" r="r" b="b"/>
            <a:pathLst>
              <a:path w="6182476" h="2837900">
                <a:moveTo>
                  <a:pt x="0" y="0"/>
                </a:moveTo>
                <a:lnTo>
                  <a:pt x="6182476" y="0"/>
                </a:lnTo>
                <a:lnTo>
                  <a:pt x="6182476" y="2837900"/>
                </a:lnTo>
                <a:lnTo>
                  <a:pt x="0" y="2837900"/>
                </a:lnTo>
                <a:lnTo>
                  <a:pt x="0" y="0"/>
                </a:lnTo>
                <a:close/>
              </a:path>
            </a:pathLst>
          </a:custGeom>
          <a:blipFill>
            <a:blip r:embed="rId2"/>
            <a:stretch>
              <a:fillRect b="-13116"/>
            </a:stretch>
          </a:blipFill>
        </p:spPr>
        <p:txBody>
          <a:bodyPr/>
          <a:lstStyle/>
          <a:p>
            <a:endParaRPr lang="en-NZ"/>
          </a:p>
        </p:txBody>
      </p:sp>
      <p:sp>
        <p:nvSpPr>
          <p:cNvPr id="10" name="TextBox 10"/>
          <p:cNvSpPr txBox="1"/>
          <p:nvPr/>
        </p:nvSpPr>
        <p:spPr>
          <a:xfrm>
            <a:off x="7255027" y="3338102"/>
            <a:ext cx="9762503" cy="5513176"/>
          </a:xfrm>
          <a:prstGeom prst="rect">
            <a:avLst/>
          </a:prstGeom>
        </p:spPr>
        <p:txBody>
          <a:bodyPr lIns="0" tIns="0" rIns="0" bIns="0" rtlCol="0" anchor="t">
            <a:spAutoFit/>
          </a:bodyPr>
          <a:lstStyle/>
          <a:p>
            <a:pPr marL="954278" lvl="1" indent="-477139" algn="l">
              <a:lnSpc>
                <a:spcPts val="6187"/>
              </a:lnSpc>
              <a:buFont typeface="Arial"/>
              <a:buChar char="•"/>
            </a:pPr>
            <a:r>
              <a:rPr lang="en-US" sz="4419" b="1" dirty="0">
                <a:solidFill>
                  <a:srgbClr val="4D4D4D"/>
                </a:solidFill>
                <a:latin typeface="Canva Sans Bold"/>
                <a:ea typeface="Canva Sans Bold"/>
                <a:cs typeface="Canva Sans Bold"/>
                <a:sym typeface="Canva Sans Bold"/>
              </a:rPr>
              <a:t>An understanding of violence metaphors.</a:t>
            </a:r>
          </a:p>
          <a:p>
            <a:pPr marL="954278" lvl="1" indent="-477139" algn="l">
              <a:lnSpc>
                <a:spcPts val="6187"/>
              </a:lnSpc>
              <a:buFont typeface="Arial"/>
              <a:buChar char="•"/>
            </a:pPr>
            <a:r>
              <a:rPr lang="en-US" sz="4419" b="1" dirty="0">
                <a:solidFill>
                  <a:srgbClr val="4D4D4D"/>
                </a:solidFill>
                <a:latin typeface="Canva Sans Bold"/>
                <a:ea typeface="Canva Sans Bold"/>
                <a:cs typeface="Canva Sans Bold"/>
                <a:sym typeface="Canva Sans Bold"/>
              </a:rPr>
              <a:t>They are used differently  across various stages of illness. </a:t>
            </a:r>
          </a:p>
          <a:p>
            <a:pPr marL="954278" lvl="1" indent="-477139" algn="l">
              <a:lnSpc>
                <a:spcPts val="6187"/>
              </a:lnSpc>
              <a:buFont typeface="Arial"/>
              <a:buChar char="•"/>
            </a:pPr>
            <a:r>
              <a:rPr lang="en-US" sz="4419" b="1" dirty="0">
                <a:solidFill>
                  <a:srgbClr val="4D4D4D"/>
                </a:solidFill>
                <a:latin typeface="Canva Sans Bold"/>
                <a:ea typeface="Canva Sans Bold"/>
                <a:cs typeface="Canva Sans Bold"/>
                <a:sym typeface="Canva Sans Bold"/>
              </a:rPr>
              <a:t>Differences in the choices of words by speakers from different countries.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93206" y="2625969"/>
            <a:ext cx="9609315" cy="4245201"/>
          </a:xfrm>
          <a:prstGeom prst="rect">
            <a:avLst/>
          </a:prstGeom>
        </p:spPr>
        <p:txBody>
          <a:bodyPr lIns="0" tIns="0" rIns="0" bIns="0" rtlCol="0" anchor="t">
            <a:spAutoFit/>
          </a:bodyPr>
          <a:lstStyle/>
          <a:p>
            <a:pPr marL="755651" lvl="1" indent="-377825" algn="just">
              <a:lnSpc>
                <a:spcPts val="5600"/>
              </a:lnSpc>
              <a:buFont typeface="Arial"/>
              <a:buChar char="•"/>
            </a:pPr>
            <a:r>
              <a:rPr lang="en-US" sz="3500" dirty="0">
                <a:solidFill>
                  <a:srgbClr val="4D4D4D"/>
                </a:solidFill>
                <a:latin typeface="Canva Sans"/>
                <a:ea typeface="Canva Sans"/>
                <a:cs typeface="Canva Sans"/>
                <a:sym typeface="Canva Sans"/>
              </a:rPr>
              <a:t>Understanding the language of breast cancer patients helps us grasp their experiences more deeply. </a:t>
            </a:r>
          </a:p>
          <a:p>
            <a:pPr marL="755651" lvl="1" indent="-377825" algn="just">
              <a:lnSpc>
                <a:spcPts val="5600"/>
              </a:lnSpc>
              <a:buFont typeface="Arial"/>
              <a:buChar char="•"/>
            </a:pPr>
            <a:r>
              <a:rPr lang="en-US" sz="3500" dirty="0">
                <a:solidFill>
                  <a:srgbClr val="4D4D4D"/>
                </a:solidFill>
                <a:latin typeface="Canva Sans"/>
                <a:ea typeface="Canva Sans"/>
                <a:cs typeface="Canva Sans"/>
                <a:sym typeface="Canva Sans"/>
              </a:rPr>
              <a:t>Metaphor is one of the most common linguistic features in such language. ​</a:t>
            </a:r>
          </a:p>
          <a:p>
            <a:pPr algn="just">
              <a:lnSpc>
                <a:spcPts val="5600"/>
              </a:lnSpc>
            </a:pPr>
            <a:endParaRPr lang="en-US" sz="3500" dirty="0">
              <a:solidFill>
                <a:srgbClr val="4D4D4D"/>
              </a:solidFill>
              <a:latin typeface="Canva Sans"/>
              <a:ea typeface="Canva Sans"/>
              <a:cs typeface="Canva Sans"/>
              <a:sym typeface="Canva Sans"/>
            </a:endParaRPr>
          </a:p>
        </p:txBody>
      </p:sp>
      <p:sp>
        <p:nvSpPr>
          <p:cNvPr id="3" name="Freeform 3"/>
          <p:cNvSpPr/>
          <p:nvPr/>
        </p:nvSpPr>
        <p:spPr>
          <a:xfrm>
            <a:off x="1385479" y="2628900"/>
            <a:ext cx="5119574" cy="3406844"/>
          </a:xfrm>
          <a:custGeom>
            <a:avLst/>
            <a:gdLst/>
            <a:ahLst/>
            <a:cxnLst/>
            <a:rect l="l" t="t" r="r" b="b"/>
            <a:pathLst>
              <a:path w="5119574" h="3406844">
                <a:moveTo>
                  <a:pt x="0" y="0"/>
                </a:moveTo>
                <a:lnTo>
                  <a:pt x="5119574" y="0"/>
                </a:lnTo>
                <a:lnTo>
                  <a:pt x="5119574" y="3406843"/>
                </a:lnTo>
                <a:lnTo>
                  <a:pt x="0" y="3406843"/>
                </a:lnTo>
                <a:lnTo>
                  <a:pt x="0" y="0"/>
                </a:lnTo>
                <a:close/>
              </a:path>
            </a:pathLst>
          </a:custGeom>
          <a:blipFill>
            <a:blip r:embed="rId2"/>
            <a:stretch>
              <a:fillRect/>
            </a:stretch>
          </a:blipFill>
        </p:spPr>
        <p:txBody>
          <a:bodyPr/>
          <a:lstStyle/>
          <a:p>
            <a:endParaRPr lang="en-NZ"/>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947623" y="3198646"/>
            <a:ext cx="5585565" cy="3513109"/>
          </a:xfrm>
          <a:custGeom>
            <a:avLst/>
            <a:gdLst/>
            <a:ahLst/>
            <a:cxnLst/>
            <a:rect l="l" t="t" r="r" b="b"/>
            <a:pathLst>
              <a:path w="5585565" h="3513109">
                <a:moveTo>
                  <a:pt x="0" y="0"/>
                </a:moveTo>
                <a:lnTo>
                  <a:pt x="5585565" y="0"/>
                </a:lnTo>
                <a:lnTo>
                  <a:pt x="5585565" y="3513109"/>
                </a:lnTo>
                <a:lnTo>
                  <a:pt x="0" y="3513109"/>
                </a:lnTo>
                <a:lnTo>
                  <a:pt x="0" y="0"/>
                </a:lnTo>
                <a:close/>
              </a:path>
            </a:pathLst>
          </a:custGeom>
          <a:blipFill>
            <a:blip r:embed="rId2"/>
            <a:stretch>
              <a:fillRect l="-6003" r="-6003"/>
            </a:stretch>
          </a:blipFill>
        </p:spPr>
        <p:txBody>
          <a:bodyPr/>
          <a:lstStyle/>
          <a:p>
            <a:endParaRPr lang="en-NZ"/>
          </a:p>
        </p:txBody>
      </p:sp>
      <p:sp>
        <p:nvSpPr>
          <p:cNvPr id="3" name="Freeform 3"/>
          <p:cNvSpPr/>
          <p:nvPr/>
        </p:nvSpPr>
        <p:spPr>
          <a:xfrm>
            <a:off x="9673872" y="3198646"/>
            <a:ext cx="4311674" cy="3576242"/>
          </a:xfrm>
          <a:custGeom>
            <a:avLst/>
            <a:gdLst/>
            <a:ahLst/>
            <a:cxnLst/>
            <a:rect l="l" t="t" r="r" b="b"/>
            <a:pathLst>
              <a:path w="4311674" h="3576242">
                <a:moveTo>
                  <a:pt x="0" y="0"/>
                </a:moveTo>
                <a:lnTo>
                  <a:pt x="4311673" y="0"/>
                </a:lnTo>
                <a:lnTo>
                  <a:pt x="4311673" y="3576241"/>
                </a:lnTo>
                <a:lnTo>
                  <a:pt x="0" y="3576241"/>
                </a:lnTo>
                <a:lnTo>
                  <a:pt x="0" y="0"/>
                </a:lnTo>
                <a:close/>
              </a:path>
            </a:pathLst>
          </a:custGeom>
          <a:blipFill>
            <a:blip r:embed="rId3"/>
            <a:stretch>
              <a:fillRect t="-6200" b="-6200"/>
            </a:stretch>
          </a:blipFill>
        </p:spPr>
        <p:txBody>
          <a:bodyPr/>
          <a:lstStyle/>
          <a:p>
            <a:endParaRPr lang="en-NZ"/>
          </a:p>
        </p:txBody>
      </p:sp>
      <p:sp>
        <p:nvSpPr>
          <p:cNvPr id="4" name="TextBox 4"/>
          <p:cNvSpPr txBox="1"/>
          <p:nvPr/>
        </p:nvSpPr>
        <p:spPr>
          <a:xfrm>
            <a:off x="5181600" y="883683"/>
            <a:ext cx="10808200" cy="1193800"/>
          </a:xfrm>
          <a:prstGeom prst="rect">
            <a:avLst/>
          </a:prstGeom>
        </p:spPr>
        <p:txBody>
          <a:bodyPr lIns="0" tIns="0" rIns="0" bIns="0" rtlCol="0" anchor="t">
            <a:spAutoFit/>
          </a:bodyPr>
          <a:lstStyle/>
          <a:p>
            <a:pPr algn="l">
              <a:lnSpc>
                <a:spcPts val="9799"/>
              </a:lnSpc>
            </a:pPr>
            <a:r>
              <a:rPr lang="en-US" sz="6999" b="1" u="sng" dirty="0">
                <a:solidFill>
                  <a:srgbClr val="2E2E2E"/>
                </a:solidFill>
                <a:latin typeface="Canva Sans Bold"/>
                <a:ea typeface="Canva Sans Bold"/>
                <a:cs typeface="Canva Sans Bold"/>
                <a:sym typeface="Canva Sans Bold"/>
              </a:rPr>
              <a:t>Acknowledgement</a:t>
            </a:r>
          </a:p>
        </p:txBody>
      </p:sp>
      <p:sp>
        <p:nvSpPr>
          <p:cNvPr id="5" name="TextBox 5"/>
          <p:cNvSpPr txBox="1"/>
          <p:nvPr/>
        </p:nvSpPr>
        <p:spPr>
          <a:xfrm>
            <a:off x="1589094" y="7046033"/>
            <a:ext cx="5585565" cy="656590"/>
          </a:xfrm>
          <a:prstGeom prst="rect">
            <a:avLst/>
          </a:prstGeom>
        </p:spPr>
        <p:txBody>
          <a:bodyPr lIns="0" tIns="0" rIns="0" bIns="0" rtlCol="0" anchor="t">
            <a:spAutoFit/>
          </a:bodyPr>
          <a:lstStyle/>
          <a:p>
            <a:pPr algn="ctr">
              <a:lnSpc>
                <a:spcPts val="2659"/>
              </a:lnSpc>
              <a:spcBef>
                <a:spcPct val="0"/>
              </a:spcBef>
            </a:pPr>
            <a:r>
              <a:rPr lang="en-US" sz="1899" dirty="0">
                <a:solidFill>
                  <a:srgbClr val="2E2E2E"/>
                </a:solidFill>
                <a:latin typeface="Canva Sans"/>
                <a:ea typeface="Canva Sans"/>
                <a:cs typeface="Canva Sans"/>
                <a:sym typeface="Canva Sans"/>
              </a:rPr>
              <a:t>Andreea S. </a:t>
            </a:r>
            <a:r>
              <a:rPr lang="en-US" sz="1899" dirty="0" err="1">
                <a:solidFill>
                  <a:srgbClr val="2E2E2E"/>
                </a:solidFill>
                <a:latin typeface="Canva Sans"/>
                <a:ea typeface="Canva Sans"/>
                <a:cs typeface="Canva Sans"/>
                <a:sym typeface="Canva Sans"/>
              </a:rPr>
              <a:t>Calude</a:t>
            </a:r>
            <a:endParaRPr lang="en-US" sz="1899" dirty="0">
              <a:solidFill>
                <a:srgbClr val="2E2E2E"/>
              </a:solidFill>
              <a:latin typeface="Canva Sans"/>
              <a:ea typeface="Canva Sans"/>
              <a:cs typeface="Canva Sans"/>
              <a:sym typeface="Canva Sans"/>
            </a:endParaRPr>
          </a:p>
          <a:p>
            <a:pPr algn="ctr">
              <a:lnSpc>
                <a:spcPts val="2659"/>
              </a:lnSpc>
              <a:spcBef>
                <a:spcPct val="0"/>
              </a:spcBef>
            </a:pPr>
            <a:endParaRPr lang="en-US" sz="1899" dirty="0">
              <a:solidFill>
                <a:srgbClr val="2E2E2E"/>
              </a:solidFill>
              <a:latin typeface="Canva Sans"/>
              <a:ea typeface="Canva Sans"/>
              <a:cs typeface="Canva Sans"/>
              <a:sym typeface="Canva Sans"/>
            </a:endParaRPr>
          </a:p>
        </p:txBody>
      </p:sp>
      <p:sp>
        <p:nvSpPr>
          <p:cNvPr id="6" name="TextBox 6"/>
          <p:cNvSpPr txBox="1"/>
          <p:nvPr/>
        </p:nvSpPr>
        <p:spPr>
          <a:xfrm>
            <a:off x="9144000" y="7046033"/>
            <a:ext cx="5585565" cy="656590"/>
          </a:xfrm>
          <a:prstGeom prst="rect">
            <a:avLst/>
          </a:prstGeom>
        </p:spPr>
        <p:txBody>
          <a:bodyPr lIns="0" tIns="0" rIns="0" bIns="0" rtlCol="0" anchor="t">
            <a:spAutoFit/>
          </a:bodyPr>
          <a:lstStyle/>
          <a:p>
            <a:pPr algn="ctr">
              <a:lnSpc>
                <a:spcPts val="2659"/>
              </a:lnSpc>
              <a:spcBef>
                <a:spcPct val="0"/>
              </a:spcBef>
            </a:pPr>
            <a:r>
              <a:rPr lang="en-US" sz="1899" dirty="0">
                <a:solidFill>
                  <a:srgbClr val="2E2E2E"/>
                </a:solidFill>
                <a:latin typeface="Canva Sans"/>
                <a:ea typeface="Canva Sans"/>
                <a:cs typeface="Canva Sans"/>
                <a:sym typeface="Canva Sans"/>
              </a:rPr>
              <a:t>Joe Ulatowski</a:t>
            </a:r>
          </a:p>
          <a:p>
            <a:pPr algn="ctr">
              <a:lnSpc>
                <a:spcPts val="2659"/>
              </a:lnSpc>
              <a:spcBef>
                <a:spcPct val="0"/>
              </a:spcBef>
            </a:pPr>
            <a:endParaRPr lang="en-US" sz="1899" dirty="0">
              <a:solidFill>
                <a:srgbClr val="2E2E2E"/>
              </a:solidFill>
              <a:latin typeface="Canva Sans"/>
              <a:ea typeface="Canva Sans"/>
              <a:cs typeface="Canva Sans"/>
              <a:sym typeface="Canva Sans"/>
            </a:endParaRPr>
          </a:p>
        </p:txBody>
      </p:sp>
      <p:pic>
        <p:nvPicPr>
          <p:cNvPr id="7" name="Picture 6">
            <a:extLst>
              <a:ext uri="{FF2B5EF4-FFF2-40B4-BE49-F238E27FC236}">
                <a16:creationId xmlns:a16="http://schemas.microsoft.com/office/drawing/2014/main" id="{2CD4EACE-D884-AA83-CA94-8B9241060594}"/>
              </a:ext>
            </a:extLst>
          </p:cNvPr>
          <p:cNvPicPr>
            <a:picLocks noChangeAspect="1"/>
          </p:cNvPicPr>
          <p:nvPr/>
        </p:nvPicPr>
        <p:blipFill>
          <a:blip r:embed="rId4"/>
          <a:stretch>
            <a:fillRect/>
          </a:stretch>
        </p:blipFill>
        <p:spPr>
          <a:xfrm>
            <a:off x="800476" y="828576"/>
            <a:ext cx="3581400" cy="17323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33100" y="2510983"/>
            <a:ext cx="2878700" cy="4976184"/>
            <a:chOff x="0" y="0"/>
            <a:chExt cx="758176" cy="1310600"/>
          </a:xfrm>
        </p:grpSpPr>
        <p:sp>
          <p:nvSpPr>
            <p:cNvPr id="3" name="Freeform 3"/>
            <p:cNvSpPr/>
            <p:nvPr/>
          </p:nvSpPr>
          <p:spPr>
            <a:xfrm>
              <a:off x="0" y="0"/>
              <a:ext cx="758176" cy="1310600"/>
            </a:xfrm>
            <a:custGeom>
              <a:avLst/>
              <a:gdLst/>
              <a:ahLst/>
              <a:cxnLst/>
              <a:rect l="l" t="t" r="r" b="b"/>
              <a:pathLst>
                <a:path w="758176" h="1310600">
                  <a:moveTo>
                    <a:pt x="0" y="0"/>
                  </a:moveTo>
                  <a:lnTo>
                    <a:pt x="758176" y="0"/>
                  </a:lnTo>
                  <a:lnTo>
                    <a:pt x="758176" y="1310600"/>
                  </a:lnTo>
                  <a:lnTo>
                    <a:pt x="0" y="1310600"/>
                  </a:lnTo>
                  <a:close/>
                </a:path>
              </a:pathLst>
            </a:custGeom>
            <a:solidFill>
              <a:srgbClr val="FFC2CA"/>
            </a:solidFill>
          </p:spPr>
          <p:txBody>
            <a:bodyPr/>
            <a:lstStyle/>
            <a:p>
              <a:endParaRPr lang="en-NZ"/>
            </a:p>
          </p:txBody>
        </p:sp>
        <p:sp>
          <p:nvSpPr>
            <p:cNvPr id="4" name="TextBox 4"/>
            <p:cNvSpPr txBox="1"/>
            <p:nvPr/>
          </p:nvSpPr>
          <p:spPr>
            <a:xfrm>
              <a:off x="0" y="-38100"/>
              <a:ext cx="758176" cy="1348700"/>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5283969" y="744531"/>
            <a:ext cx="7653319" cy="1193800"/>
          </a:xfrm>
          <a:prstGeom prst="rect">
            <a:avLst/>
          </a:prstGeom>
        </p:spPr>
        <p:txBody>
          <a:bodyPr lIns="0" tIns="0" rIns="0" bIns="0" rtlCol="0" anchor="t">
            <a:spAutoFit/>
          </a:bodyPr>
          <a:lstStyle/>
          <a:p>
            <a:pPr algn="l">
              <a:lnSpc>
                <a:spcPts val="9799"/>
              </a:lnSpc>
            </a:pPr>
            <a:r>
              <a:rPr lang="en-US" sz="6999" b="1" u="sng">
                <a:solidFill>
                  <a:srgbClr val="2E2E2E"/>
                </a:solidFill>
                <a:latin typeface="Canva Sans Bold"/>
                <a:ea typeface="Canva Sans Bold"/>
                <a:cs typeface="Canva Sans Bold"/>
                <a:sym typeface="Canva Sans Bold"/>
              </a:rPr>
              <a:t>References</a:t>
            </a:r>
          </a:p>
        </p:txBody>
      </p:sp>
      <p:sp>
        <p:nvSpPr>
          <p:cNvPr id="6" name="TextBox 6"/>
          <p:cNvSpPr txBox="1"/>
          <p:nvPr/>
        </p:nvSpPr>
        <p:spPr>
          <a:xfrm>
            <a:off x="3211800" y="2453833"/>
            <a:ext cx="13621112" cy="5934841"/>
          </a:xfrm>
          <a:prstGeom prst="rect">
            <a:avLst/>
          </a:prstGeom>
        </p:spPr>
        <p:txBody>
          <a:bodyPr lIns="0" tIns="0" rIns="0" bIns="0" rtlCol="0" anchor="t">
            <a:spAutoFit/>
          </a:bodyPr>
          <a:lstStyle/>
          <a:p>
            <a:pPr marL="560228" lvl="1" indent="-280114" algn="just">
              <a:lnSpc>
                <a:spcPts val="3632"/>
              </a:lnSpc>
              <a:buFont typeface="Arial"/>
              <a:buChar char="•"/>
            </a:pPr>
            <a:r>
              <a:rPr lang="en-US" sz="2594" dirty="0">
                <a:solidFill>
                  <a:srgbClr val="000000"/>
                </a:solidFill>
                <a:latin typeface="Canva Sans"/>
                <a:ea typeface="Canva Sans"/>
                <a:cs typeface="Canva Sans"/>
                <a:sym typeface="Canva Sans"/>
              </a:rPr>
              <a:t>Magaña, D., &amp; Matlock, T. (2018). How Spanish speakers use metaphor to describe their experiences with cancer. </a:t>
            </a:r>
            <a:r>
              <a:rPr lang="en-US" sz="2594" i="1" dirty="0">
                <a:solidFill>
                  <a:srgbClr val="000000"/>
                </a:solidFill>
                <a:latin typeface="Canva Sans Italics"/>
                <a:ea typeface="Canva Sans Italics"/>
                <a:cs typeface="Canva Sans Italics"/>
                <a:sym typeface="Canva Sans Italics"/>
              </a:rPr>
              <a:t>Discourse &amp; Communication</a:t>
            </a:r>
            <a:r>
              <a:rPr lang="en-US" sz="2594" dirty="0">
                <a:solidFill>
                  <a:srgbClr val="000000"/>
                </a:solidFill>
                <a:latin typeface="Canva Sans"/>
                <a:ea typeface="Canva Sans"/>
                <a:cs typeface="Canva Sans"/>
                <a:sym typeface="Canva Sans"/>
              </a:rPr>
              <a:t>, 12(6), 627-644.</a:t>
            </a:r>
          </a:p>
          <a:p>
            <a:pPr marL="560228" lvl="1" indent="-280114" algn="just">
              <a:lnSpc>
                <a:spcPts val="3632"/>
              </a:lnSpc>
              <a:buFont typeface="Arial"/>
              <a:buChar char="•"/>
            </a:pPr>
            <a:r>
              <a:rPr lang="en-US" sz="2594">
                <a:solidFill>
                  <a:srgbClr val="000000"/>
                </a:solidFill>
                <a:latin typeface="Canva Sans"/>
                <a:ea typeface="Canva Sans"/>
                <a:cs typeface="Canva Sans"/>
                <a:sym typeface="Canva Sans"/>
              </a:rPr>
              <a:t>Semino, E., Demjén, Z., Hardie, A., Payne, S., &amp; Rayson, P. </a:t>
            </a:r>
            <a:r>
              <a:rPr lang="en-US" sz="2594" dirty="0">
                <a:solidFill>
                  <a:srgbClr val="000000"/>
                </a:solidFill>
                <a:latin typeface="Canva Sans"/>
                <a:ea typeface="Canva Sans"/>
                <a:cs typeface="Canva Sans"/>
                <a:sym typeface="Canva Sans"/>
              </a:rPr>
              <a:t>(2018). </a:t>
            </a:r>
            <a:r>
              <a:rPr lang="en-US" sz="2594" i="1" dirty="0">
                <a:solidFill>
                  <a:srgbClr val="000000"/>
                </a:solidFill>
                <a:latin typeface="Canva Sans"/>
                <a:ea typeface="Canva Sans"/>
                <a:cs typeface="Canva Sans"/>
                <a:sym typeface="Canva Sans"/>
              </a:rPr>
              <a:t>Metaphor, cancer and the end of life: A corpus-based study. Routledge.</a:t>
            </a:r>
          </a:p>
          <a:p>
            <a:pPr marL="560228" lvl="1" indent="-280114" algn="just">
              <a:lnSpc>
                <a:spcPts val="3632"/>
              </a:lnSpc>
              <a:buFont typeface="Arial"/>
              <a:buChar char="•"/>
            </a:pPr>
            <a:r>
              <a:rPr lang="en-US" sz="2594" dirty="0">
                <a:solidFill>
                  <a:srgbClr val="000000"/>
                </a:solidFill>
                <a:latin typeface="Canva Sans"/>
                <a:ea typeface="Canva Sans"/>
                <a:cs typeface="Canva Sans"/>
                <a:sym typeface="Canva Sans"/>
              </a:rPr>
              <a:t>Gustafsson, A. W., </a:t>
            </a:r>
            <a:r>
              <a:rPr lang="en-US" sz="2594" dirty="0" err="1">
                <a:solidFill>
                  <a:srgbClr val="000000"/>
                </a:solidFill>
                <a:latin typeface="Canva Sans"/>
                <a:ea typeface="Canva Sans"/>
                <a:cs typeface="Canva Sans"/>
                <a:sym typeface="Canva Sans"/>
              </a:rPr>
              <a:t>Hommerberg</a:t>
            </a:r>
            <a:r>
              <a:rPr lang="en-US" sz="2594" dirty="0">
                <a:solidFill>
                  <a:srgbClr val="000000"/>
                </a:solidFill>
                <a:latin typeface="Canva Sans"/>
                <a:ea typeface="Canva Sans"/>
                <a:cs typeface="Canva Sans"/>
                <a:sym typeface="Canva Sans"/>
              </a:rPr>
              <a:t>, C., &amp; Sandgren, A. (2019). Coping by metaphors: the versatile function of metaphors in blogs about living with advanced cancer. </a:t>
            </a:r>
            <a:r>
              <a:rPr lang="en-US" sz="2594" dirty="0">
                <a:solidFill>
                  <a:srgbClr val="000000"/>
                </a:solidFill>
                <a:latin typeface="Canva Sans Italics"/>
                <a:ea typeface="Canva Sans Italics"/>
                <a:cs typeface="Canva Sans Italics"/>
                <a:sym typeface="Canva Sans Italics"/>
              </a:rPr>
              <a:t>Medical Humanities</a:t>
            </a:r>
            <a:r>
              <a:rPr lang="en-US" sz="2594" dirty="0">
                <a:solidFill>
                  <a:srgbClr val="000000"/>
                </a:solidFill>
                <a:latin typeface="Canva Sans"/>
                <a:ea typeface="Canva Sans"/>
                <a:cs typeface="Canva Sans"/>
                <a:sym typeface="Canva Sans"/>
              </a:rPr>
              <a:t>, 46(3), 267-277.</a:t>
            </a:r>
          </a:p>
          <a:p>
            <a:pPr marL="560228" lvl="1" indent="-280114" algn="just">
              <a:lnSpc>
                <a:spcPts val="3632"/>
              </a:lnSpc>
              <a:buFont typeface="Arial"/>
              <a:buChar char="•"/>
            </a:pPr>
            <a:r>
              <a:rPr lang="en-US" sz="2594" dirty="0">
                <a:solidFill>
                  <a:srgbClr val="000000"/>
                </a:solidFill>
                <a:latin typeface="Canva Sans"/>
                <a:ea typeface="Canva Sans"/>
                <a:cs typeface="Canva Sans"/>
                <a:sym typeface="Canva Sans"/>
              </a:rPr>
              <a:t>Lakoﬀ, G., &amp; Johnson, M. (1980). </a:t>
            </a:r>
            <a:r>
              <a:rPr lang="en-US" sz="2594" i="1" dirty="0">
                <a:solidFill>
                  <a:srgbClr val="000000"/>
                </a:solidFill>
                <a:latin typeface="Canva Sans Italics"/>
                <a:ea typeface="Canva Sans Italics"/>
                <a:cs typeface="Canva Sans Italics"/>
                <a:sym typeface="Canva Sans Italics"/>
              </a:rPr>
              <a:t>Metaphors we live by</a:t>
            </a:r>
            <a:r>
              <a:rPr lang="en-US" sz="2594" dirty="0">
                <a:solidFill>
                  <a:srgbClr val="000000"/>
                </a:solidFill>
                <a:latin typeface="Canva Sans"/>
                <a:ea typeface="Canva Sans"/>
                <a:cs typeface="Canva Sans"/>
                <a:sym typeface="Canva Sans"/>
              </a:rPr>
              <a:t>. University of Chicago, Chicago, IL</a:t>
            </a:r>
          </a:p>
          <a:p>
            <a:pPr marL="560228" lvl="1" indent="-280114" algn="just">
              <a:lnSpc>
                <a:spcPts val="3632"/>
              </a:lnSpc>
              <a:buFont typeface="Arial"/>
              <a:buChar char="•"/>
            </a:pPr>
            <a:r>
              <a:rPr lang="en-US" sz="2594" dirty="0" err="1">
                <a:solidFill>
                  <a:srgbClr val="000000"/>
                </a:solidFill>
                <a:latin typeface="Canva Sans"/>
                <a:ea typeface="Canva Sans"/>
                <a:cs typeface="Canva Sans"/>
                <a:sym typeface="Canva Sans"/>
              </a:rPr>
              <a:t>Pragglejaz</a:t>
            </a:r>
            <a:r>
              <a:rPr lang="en-US" sz="2594" dirty="0">
                <a:solidFill>
                  <a:srgbClr val="000000"/>
                </a:solidFill>
                <a:latin typeface="Canva Sans"/>
                <a:ea typeface="Canva Sans"/>
                <a:cs typeface="Canva Sans"/>
                <a:sym typeface="Canva Sans"/>
              </a:rPr>
              <a:t> Group. (2007). A Method for Identifying Metaphorically Used Words in Discourse. </a:t>
            </a:r>
            <a:r>
              <a:rPr lang="en-US" sz="2594" i="1" dirty="0">
                <a:solidFill>
                  <a:srgbClr val="000000"/>
                </a:solidFill>
                <a:latin typeface="Canva Sans Italics"/>
                <a:ea typeface="Canva Sans Italics"/>
                <a:cs typeface="Canva Sans Italics"/>
                <a:sym typeface="Canva Sans Italics"/>
              </a:rPr>
              <a:t>Metaphor and Symbol,</a:t>
            </a:r>
            <a:r>
              <a:rPr lang="en-US" sz="2594" dirty="0">
                <a:solidFill>
                  <a:srgbClr val="000000"/>
                </a:solidFill>
                <a:latin typeface="Canva Sans"/>
                <a:ea typeface="Canva Sans"/>
                <a:cs typeface="Canva Sans"/>
                <a:sym typeface="Canva Sans"/>
              </a:rPr>
              <a:t> 22(1), 1–39.</a:t>
            </a:r>
          </a:p>
          <a:p>
            <a:pPr algn="just">
              <a:lnSpc>
                <a:spcPts val="3632"/>
              </a:lnSpc>
              <a:spcBef>
                <a:spcPct val="0"/>
              </a:spcBef>
            </a:pPr>
            <a:endParaRPr lang="en-US" sz="2594" dirty="0">
              <a:solidFill>
                <a:srgbClr val="000000"/>
              </a:solidFill>
              <a:latin typeface="Canva Sans"/>
              <a:ea typeface="Canva Sans"/>
              <a:cs typeface="Canva Sans"/>
              <a:sym typeface="Canva Sans"/>
            </a:endParaRPr>
          </a:p>
          <a:p>
            <a:pPr algn="just">
              <a:lnSpc>
                <a:spcPts val="3632"/>
              </a:lnSpc>
              <a:spcBef>
                <a:spcPct val="0"/>
              </a:spcBef>
            </a:pPr>
            <a:endParaRPr lang="en-US" sz="2594" dirty="0">
              <a:solidFill>
                <a:srgbClr val="000000"/>
              </a:solidFill>
              <a:latin typeface="Canva Sans"/>
              <a:ea typeface="Canva Sans"/>
              <a:cs typeface="Canva Sans"/>
              <a:sym typeface="Canva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14018" y="2325528"/>
            <a:ext cx="3116663" cy="6500317"/>
            <a:chOff x="0" y="0"/>
            <a:chExt cx="820849" cy="1712018"/>
          </a:xfrm>
        </p:grpSpPr>
        <p:sp>
          <p:nvSpPr>
            <p:cNvPr id="3" name="Freeform 3"/>
            <p:cNvSpPr/>
            <p:nvPr/>
          </p:nvSpPr>
          <p:spPr>
            <a:xfrm>
              <a:off x="0" y="0"/>
              <a:ext cx="820850" cy="1712018"/>
            </a:xfrm>
            <a:custGeom>
              <a:avLst/>
              <a:gdLst/>
              <a:ahLst/>
              <a:cxnLst/>
              <a:rect l="l" t="t" r="r" b="b"/>
              <a:pathLst>
                <a:path w="820850" h="1712018">
                  <a:moveTo>
                    <a:pt x="0" y="0"/>
                  </a:moveTo>
                  <a:lnTo>
                    <a:pt x="820850" y="0"/>
                  </a:lnTo>
                  <a:lnTo>
                    <a:pt x="820850" y="1712018"/>
                  </a:lnTo>
                  <a:lnTo>
                    <a:pt x="0" y="1712018"/>
                  </a:lnTo>
                  <a:close/>
                </a:path>
              </a:pathLst>
            </a:custGeom>
            <a:solidFill>
              <a:srgbClr val="FFC2CA"/>
            </a:solidFill>
          </p:spPr>
          <p:txBody>
            <a:bodyPr/>
            <a:lstStyle/>
            <a:p>
              <a:endParaRPr lang="en-NZ"/>
            </a:p>
          </p:txBody>
        </p:sp>
        <p:sp>
          <p:nvSpPr>
            <p:cNvPr id="4" name="TextBox 4"/>
            <p:cNvSpPr txBox="1"/>
            <p:nvPr/>
          </p:nvSpPr>
          <p:spPr>
            <a:xfrm>
              <a:off x="0" y="-38100"/>
              <a:ext cx="820849" cy="1750118"/>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a:off x="4655277" y="2325528"/>
            <a:ext cx="9803757" cy="6500317"/>
          </a:xfrm>
          <a:custGeom>
            <a:avLst/>
            <a:gdLst/>
            <a:ahLst/>
            <a:cxnLst/>
            <a:rect l="l" t="t" r="r" b="b"/>
            <a:pathLst>
              <a:path w="9803757" h="6500317">
                <a:moveTo>
                  <a:pt x="0" y="0"/>
                </a:moveTo>
                <a:lnTo>
                  <a:pt x="9803757" y="0"/>
                </a:lnTo>
                <a:lnTo>
                  <a:pt x="9803757" y="6500318"/>
                </a:lnTo>
                <a:lnTo>
                  <a:pt x="0" y="6500318"/>
                </a:lnTo>
                <a:lnTo>
                  <a:pt x="0" y="0"/>
                </a:lnTo>
                <a:close/>
              </a:path>
            </a:pathLst>
          </a:custGeom>
          <a:blipFill>
            <a:blip r:embed="rId2"/>
            <a:stretch>
              <a:fillRect/>
            </a:stretch>
          </a:blipFill>
        </p:spPr>
        <p:txBody>
          <a:bodyPr/>
          <a:lstStyle/>
          <a:p>
            <a:endParaRPr lang="en-NZ"/>
          </a:p>
        </p:txBody>
      </p:sp>
      <p:sp>
        <p:nvSpPr>
          <p:cNvPr id="6" name="TextBox 6"/>
          <p:cNvSpPr txBox="1"/>
          <p:nvPr/>
        </p:nvSpPr>
        <p:spPr>
          <a:xfrm>
            <a:off x="5283969" y="744531"/>
            <a:ext cx="7653319" cy="1193800"/>
          </a:xfrm>
          <a:prstGeom prst="rect">
            <a:avLst/>
          </a:prstGeom>
        </p:spPr>
        <p:txBody>
          <a:bodyPr lIns="0" tIns="0" rIns="0" bIns="0" rtlCol="0" anchor="t">
            <a:spAutoFit/>
          </a:bodyPr>
          <a:lstStyle/>
          <a:p>
            <a:pPr algn="l">
              <a:lnSpc>
                <a:spcPts val="9799"/>
              </a:lnSpc>
            </a:pPr>
            <a:r>
              <a:rPr lang="en-US" sz="6999" b="1" u="sng">
                <a:solidFill>
                  <a:srgbClr val="2E2E2E"/>
                </a:solidFill>
                <a:latin typeface="Canva Sans Bold"/>
                <a:ea typeface="Canva Sans Bold"/>
                <a:cs typeface="Canva Sans Bold"/>
                <a:sym typeface="Canva Sans Bold"/>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591669" y="0"/>
            <a:ext cx="8696331" cy="10287000"/>
            <a:chOff x="0" y="0"/>
            <a:chExt cx="2290392" cy="2709333"/>
          </a:xfrm>
        </p:grpSpPr>
        <p:sp>
          <p:nvSpPr>
            <p:cNvPr id="3" name="Freeform 3"/>
            <p:cNvSpPr/>
            <p:nvPr/>
          </p:nvSpPr>
          <p:spPr>
            <a:xfrm>
              <a:off x="0" y="0"/>
              <a:ext cx="2290392" cy="2709333"/>
            </a:xfrm>
            <a:custGeom>
              <a:avLst/>
              <a:gdLst/>
              <a:ahLst/>
              <a:cxnLst/>
              <a:rect l="l" t="t" r="r" b="b"/>
              <a:pathLst>
                <a:path w="2290392" h="2709333">
                  <a:moveTo>
                    <a:pt x="0" y="0"/>
                  </a:moveTo>
                  <a:lnTo>
                    <a:pt x="2290392" y="0"/>
                  </a:lnTo>
                  <a:lnTo>
                    <a:pt x="2290392" y="2709333"/>
                  </a:lnTo>
                  <a:lnTo>
                    <a:pt x="0" y="2709333"/>
                  </a:lnTo>
                  <a:close/>
                </a:path>
              </a:pathLst>
            </a:custGeom>
            <a:solidFill>
              <a:srgbClr val="F9ECB8"/>
            </a:solidFill>
          </p:spPr>
          <p:txBody>
            <a:bodyPr/>
            <a:lstStyle/>
            <a:p>
              <a:endParaRPr lang="en-NZ"/>
            </a:p>
          </p:txBody>
        </p:sp>
        <p:sp>
          <p:nvSpPr>
            <p:cNvPr id="4" name="TextBox 4"/>
            <p:cNvSpPr txBox="1"/>
            <p:nvPr/>
          </p:nvSpPr>
          <p:spPr>
            <a:xfrm>
              <a:off x="0" y="-38100"/>
              <a:ext cx="2290392" cy="2747433"/>
            </a:xfrm>
            <a:prstGeom prst="rect">
              <a:avLst/>
            </a:prstGeom>
          </p:spPr>
          <p:txBody>
            <a:bodyPr lIns="50800" tIns="50800" rIns="50800" bIns="50800" rtlCol="0" anchor="ctr"/>
            <a:lstStyle/>
            <a:p>
              <a:pPr algn="ctr">
                <a:lnSpc>
                  <a:spcPts val="2659"/>
                </a:lnSpc>
              </a:pPr>
              <a:endParaRPr/>
            </a:p>
          </p:txBody>
        </p:sp>
      </p:grpSp>
      <p:pic>
        <p:nvPicPr>
          <p:cNvPr id="5" name="Picture 5">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rcRect l="11577"/>
          <a:stretch>
            <a:fillRect/>
          </a:stretch>
        </p:blipFill>
        <p:spPr>
          <a:xfrm>
            <a:off x="609600" y="373964"/>
            <a:ext cx="15633773" cy="9945449"/>
          </a:xfrm>
          <a:prstGeom prst="rect">
            <a:avLst/>
          </a:prstGeom>
        </p:spPr>
      </p:pic>
    </p:spTree>
  </p:cSld>
  <p:clrMapOvr>
    <a:masterClrMapping/>
  </p:clrMapOvr>
  <p:timing>
    <p:tnLst>
      <p:par>
        <p:cTn id="1" dur="indefinite" restart="never" nodeType="tmRoot">
          <p:childTnLst>
            <p:video>
              <p:cMediaNode vol="53061">
                <p:cTn id="2" fill="hold" display="0">
                  <p:stCondLst>
                    <p:cond delay="indefinite"/>
                  </p:stCondLst>
                </p:cTn>
                <p:tgtEl>
                  <p:spTgt spid="5"/>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289200" y="2730933"/>
            <a:ext cx="6269861" cy="5987769"/>
            <a:chOff x="0" y="0"/>
            <a:chExt cx="1384835" cy="1322528"/>
          </a:xfrm>
        </p:grpSpPr>
        <p:sp>
          <p:nvSpPr>
            <p:cNvPr id="3" name="Freeform 3"/>
            <p:cNvSpPr/>
            <p:nvPr/>
          </p:nvSpPr>
          <p:spPr>
            <a:xfrm>
              <a:off x="0" y="0"/>
              <a:ext cx="1384835" cy="1322528"/>
            </a:xfrm>
            <a:custGeom>
              <a:avLst/>
              <a:gdLst/>
              <a:ahLst/>
              <a:cxnLst/>
              <a:rect l="l" t="t" r="r" b="b"/>
              <a:pathLst>
                <a:path w="1384835" h="1322528">
                  <a:moveTo>
                    <a:pt x="0" y="0"/>
                  </a:moveTo>
                  <a:lnTo>
                    <a:pt x="1384835" y="0"/>
                  </a:lnTo>
                  <a:lnTo>
                    <a:pt x="1384835" y="1322528"/>
                  </a:lnTo>
                  <a:lnTo>
                    <a:pt x="0" y="1322528"/>
                  </a:lnTo>
                  <a:close/>
                </a:path>
              </a:pathLst>
            </a:custGeom>
            <a:solidFill>
              <a:srgbClr val="FFC2CA"/>
            </a:solidFill>
          </p:spPr>
          <p:txBody>
            <a:bodyPr/>
            <a:lstStyle/>
            <a:p>
              <a:endParaRPr lang="en-NZ"/>
            </a:p>
          </p:txBody>
        </p:sp>
        <p:sp>
          <p:nvSpPr>
            <p:cNvPr id="4" name="TextBox 4"/>
            <p:cNvSpPr txBox="1"/>
            <p:nvPr/>
          </p:nvSpPr>
          <p:spPr>
            <a:xfrm>
              <a:off x="0" y="-38100"/>
              <a:ext cx="1384835" cy="1360628"/>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9832754" y="2730933"/>
            <a:ext cx="6269861" cy="5987769"/>
            <a:chOff x="0" y="0"/>
            <a:chExt cx="1683563" cy="1813000"/>
          </a:xfrm>
        </p:grpSpPr>
        <p:sp>
          <p:nvSpPr>
            <p:cNvPr id="6" name="Freeform 6"/>
            <p:cNvSpPr/>
            <p:nvPr/>
          </p:nvSpPr>
          <p:spPr>
            <a:xfrm>
              <a:off x="0" y="0"/>
              <a:ext cx="1683563" cy="1813000"/>
            </a:xfrm>
            <a:custGeom>
              <a:avLst/>
              <a:gdLst/>
              <a:ahLst/>
              <a:cxnLst/>
              <a:rect l="l" t="t" r="r" b="b"/>
              <a:pathLst>
                <a:path w="1683563" h="1813000">
                  <a:moveTo>
                    <a:pt x="0" y="0"/>
                  </a:moveTo>
                  <a:lnTo>
                    <a:pt x="1683563" y="0"/>
                  </a:lnTo>
                  <a:lnTo>
                    <a:pt x="1683563" y="1813000"/>
                  </a:lnTo>
                  <a:lnTo>
                    <a:pt x="0" y="1813000"/>
                  </a:lnTo>
                  <a:close/>
                </a:path>
              </a:pathLst>
            </a:custGeom>
            <a:solidFill>
              <a:srgbClr val="E9E9E3"/>
            </a:solidFill>
          </p:spPr>
          <p:txBody>
            <a:bodyPr/>
            <a:lstStyle/>
            <a:p>
              <a:endParaRPr lang="en-NZ"/>
            </a:p>
          </p:txBody>
        </p:sp>
        <p:sp>
          <p:nvSpPr>
            <p:cNvPr id="7" name="TextBox 7"/>
            <p:cNvSpPr txBox="1"/>
            <p:nvPr/>
          </p:nvSpPr>
          <p:spPr>
            <a:xfrm>
              <a:off x="0" y="-38100"/>
              <a:ext cx="1683563" cy="1851100"/>
            </a:xfrm>
            <a:prstGeom prst="rect">
              <a:avLst/>
            </a:prstGeom>
          </p:spPr>
          <p:txBody>
            <a:bodyPr lIns="50800" tIns="50800" rIns="50800" bIns="50800" rtlCol="0" anchor="ctr"/>
            <a:lstStyle/>
            <a:p>
              <a:pPr algn="ctr">
                <a:lnSpc>
                  <a:spcPts val="2659"/>
                </a:lnSpc>
              </a:pPr>
              <a:endParaRPr/>
            </a:p>
          </p:txBody>
        </p:sp>
      </p:grpSp>
      <p:sp>
        <p:nvSpPr>
          <p:cNvPr id="8" name="Freeform 8"/>
          <p:cNvSpPr/>
          <p:nvPr/>
        </p:nvSpPr>
        <p:spPr>
          <a:xfrm>
            <a:off x="15072815" y="2066974"/>
            <a:ext cx="2312139" cy="1327918"/>
          </a:xfrm>
          <a:custGeom>
            <a:avLst/>
            <a:gdLst/>
            <a:ahLst/>
            <a:cxnLst/>
            <a:rect l="l" t="t" r="r" b="b"/>
            <a:pathLst>
              <a:path w="2312139" h="1327918">
                <a:moveTo>
                  <a:pt x="0" y="0"/>
                </a:moveTo>
                <a:lnTo>
                  <a:pt x="2312140" y="0"/>
                </a:lnTo>
                <a:lnTo>
                  <a:pt x="2312140" y="1327918"/>
                </a:lnTo>
                <a:lnTo>
                  <a:pt x="0" y="1327918"/>
                </a:lnTo>
                <a:lnTo>
                  <a:pt x="0" y="0"/>
                </a:lnTo>
                <a:close/>
              </a:path>
            </a:pathLst>
          </a:custGeom>
          <a:blipFill>
            <a:blip r:embed="rId2"/>
            <a:stretch>
              <a:fillRect/>
            </a:stretch>
          </a:blipFill>
        </p:spPr>
        <p:txBody>
          <a:bodyPr/>
          <a:lstStyle/>
          <a:p>
            <a:endParaRPr lang="en-NZ"/>
          </a:p>
        </p:txBody>
      </p:sp>
      <p:sp>
        <p:nvSpPr>
          <p:cNvPr id="9" name="TextBox 9"/>
          <p:cNvSpPr txBox="1"/>
          <p:nvPr/>
        </p:nvSpPr>
        <p:spPr>
          <a:xfrm>
            <a:off x="2289200" y="895350"/>
            <a:ext cx="6051762" cy="1098778"/>
          </a:xfrm>
          <a:prstGeom prst="rect">
            <a:avLst/>
          </a:prstGeom>
        </p:spPr>
        <p:txBody>
          <a:bodyPr lIns="0" tIns="0" rIns="0" bIns="0" rtlCol="0" anchor="t">
            <a:spAutoFit/>
          </a:bodyPr>
          <a:lstStyle/>
          <a:p>
            <a:pPr algn="l">
              <a:lnSpc>
                <a:spcPts val="8905"/>
              </a:lnSpc>
            </a:pPr>
            <a:r>
              <a:rPr lang="en-US" sz="6361" b="1" spc="-127" dirty="0">
                <a:solidFill>
                  <a:srgbClr val="2E2E2E"/>
                </a:solidFill>
                <a:latin typeface="Canva Sans Bold"/>
                <a:ea typeface="Canva Sans Bold"/>
                <a:cs typeface="Canva Sans Bold"/>
                <a:sym typeface="Canva Sans Bold"/>
              </a:rPr>
              <a:t>Issue</a:t>
            </a:r>
          </a:p>
        </p:txBody>
      </p:sp>
      <p:sp>
        <p:nvSpPr>
          <p:cNvPr id="10" name="TextBox 10"/>
          <p:cNvSpPr txBox="1"/>
          <p:nvPr/>
        </p:nvSpPr>
        <p:spPr>
          <a:xfrm>
            <a:off x="10102641" y="3559150"/>
            <a:ext cx="5607669" cy="4780737"/>
          </a:xfrm>
          <a:prstGeom prst="rect">
            <a:avLst/>
          </a:prstGeom>
        </p:spPr>
        <p:txBody>
          <a:bodyPr lIns="0" tIns="0" rIns="0" bIns="0" rtlCol="0" anchor="t">
            <a:spAutoFit/>
          </a:bodyPr>
          <a:lstStyle/>
          <a:p>
            <a:pPr marL="735575" lvl="1" indent="-367788" algn="l">
              <a:lnSpc>
                <a:spcPts val="4769"/>
              </a:lnSpc>
              <a:buFont typeface="Arial"/>
              <a:buChar char="•"/>
            </a:pPr>
            <a:r>
              <a:rPr lang="en-US" sz="3407" b="1" spc="-68" dirty="0">
                <a:solidFill>
                  <a:srgbClr val="2E2E2E"/>
                </a:solidFill>
                <a:latin typeface="Canva Sans Bold"/>
                <a:ea typeface="Canva Sans Bold"/>
                <a:cs typeface="Canva Sans Bold"/>
                <a:sym typeface="Canva Sans Bold"/>
              </a:rPr>
              <a:t>Many of us know someone affected by this illness.</a:t>
            </a:r>
          </a:p>
          <a:p>
            <a:pPr marL="735575" lvl="1" indent="-367788" algn="l">
              <a:lnSpc>
                <a:spcPts val="4769"/>
              </a:lnSpc>
              <a:buFont typeface="Arial"/>
              <a:buChar char="•"/>
            </a:pPr>
            <a:r>
              <a:rPr lang="en-US" sz="3407" b="1" spc="-68" dirty="0">
                <a:solidFill>
                  <a:srgbClr val="2E2E2E"/>
                </a:solidFill>
                <a:latin typeface="Canva Sans Bold"/>
                <a:ea typeface="Canva Sans Bold"/>
                <a:cs typeface="Canva Sans Bold"/>
                <a:sym typeface="Canva Sans Bold"/>
              </a:rPr>
              <a:t>Understanding their language helps us grasp their experiences more deeply.</a:t>
            </a:r>
          </a:p>
          <a:p>
            <a:pPr algn="just">
              <a:lnSpc>
                <a:spcPts val="4769"/>
              </a:lnSpc>
            </a:pPr>
            <a:endParaRPr lang="en-US" sz="3407" b="1" spc="-68" dirty="0">
              <a:solidFill>
                <a:srgbClr val="2E2E2E"/>
              </a:solidFill>
              <a:latin typeface="Canva Sans Bold"/>
              <a:ea typeface="Canva Sans Bold"/>
              <a:cs typeface="Canva Sans Bold"/>
              <a:sym typeface="Canva Sans Bold"/>
            </a:endParaRPr>
          </a:p>
        </p:txBody>
      </p:sp>
      <p:sp>
        <p:nvSpPr>
          <p:cNvPr id="11" name="TextBox 11"/>
          <p:cNvSpPr txBox="1"/>
          <p:nvPr/>
        </p:nvSpPr>
        <p:spPr>
          <a:xfrm>
            <a:off x="2453830" y="3559150"/>
            <a:ext cx="5959652" cy="4264660"/>
          </a:xfrm>
          <a:prstGeom prst="rect">
            <a:avLst/>
          </a:prstGeom>
        </p:spPr>
        <p:txBody>
          <a:bodyPr lIns="0" tIns="0" rIns="0" bIns="0" rtlCol="0" anchor="t">
            <a:spAutoFit/>
          </a:bodyPr>
          <a:lstStyle/>
          <a:p>
            <a:pPr marL="743393" lvl="1" indent="-371697" algn="l">
              <a:lnSpc>
                <a:spcPts val="4820"/>
              </a:lnSpc>
              <a:buFont typeface="Arial"/>
              <a:buChar char="•"/>
            </a:pPr>
            <a:r>
              <a:rPr lang="en-US" sz="3443" b="1" spc="-68" dirty="0">
                <a:solidFill>
                  <a:srgbClr val="2E2E2E"/>
                </a:solidFill>
                <a:latin typeface="Canva Sans Bold"/>
                <a:ea typeface="Canva Sans Bold"/>
                <a:cs typeface="Canva Sans Bold"/>
                <a:sym typeface="Canva Sans Bold"/>
              </a:rPr>
              <a:t>Research largely takes a medical focus, overlooking thoughts and emotions.</a:t>
            </a:r>
          </a:p>
          <a:p>
            <a:pPr marL="743393" lvl="1" indent="-371697" algn="l">
              <a:lnSpc>
                <a:spcPts val="4820"/>
              </a:lnSpc>
              <a:buFont typeface="Arial"/>
              <a:buChar char="•"/>
            </a:pPr>
            <a:r>
              <a:rPr lang="en-US" sz="3443" b="1" spc="-68" dirty="0">
                <a:solidFill>
                  <a:srgbClr val="2E2E2E"/>
                </a:solidFill>
                <a:latin typeface="Canva Sans Bold"/>
                <a:ea typeface="Canva Sans Bold"/>
                <a:cs typeface="Canva Sans Bold"/>
                <a:sym typeface="Canva Sans Bold"/>
              </a:rPr>
              <a:t>Studying thoughts and emotions reveal speakers’ experiences.</a:t>
            </a:r>
          </a:p>
        </p:txBody>
      </p:sp>
      <p:sp>
        <p:nvSpPr>
          <p:cNvPr id="12" name="TextBox 12"/>
          <p:cNvSpPr txBox="1"/>
          <p:nvPr/>
        </p:nvSpPr>
        <p:spPr>
          <a:xfrm>
            <a:off x="9560581" y="923925"/>
            <a:ext cx="6542033" cy="863600"/>
          </a:xfrm>
          <a:prstGeom prst="rect">
            <a:avLst/>
          </a:prstGeom>
        </p:spPr>
        <p:txBody>
          <a:bodyPr lIns="0" tIns="0" rIns="0" bIns="0" rtlCol="0" anchor="t">
            <a:spAutoFit/>
          </a:bodyPr>
          <a:lstStyle/>
          <a:p>
            <a:pPr algn="l">
              <a:lnSpc>
                <a:spcPts val="7000"/>
              </a:lnSpc>
            </a:pPr>
            <a:r>
              <a:rPr lang="en-US" sz="5000" b="1" spc="-100" dirty="0">
                <a:solidFill>
                  <a:srgbClr val="2E2E2E"/>
                </a:solidFill>
                <a:latin typeface="Canva Sans Bold"/>
                <a:ea typeface="Canva Sans Bold"/>
                <a:cs typeface="Canva Sans Bold"/>
                <a:sym typeface="Canva Sans Bold"/>
              </a:rPr>
              <a:t>Why it matters?</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9ECB8"/>
        </a:solidFill>
        <a:effectLst/>
      </p:bgPr>
    </p:bg>
    <p:spTree>
      <p:nvGrpSpPr>
        <p:cNvPr id="1" name=""/>
        <p:cNvGrpSpPr/>
        <p:nvPr/>
      </p:nvGrpSpPr>
      <p:grpSpPr>
        <a:xfrm>
          <a:off x="0" y="0"/>
          <a:ext cx="0" cy="0"/>
          <a:chOff x="0" y="0"/>
          <a:chExt cx="0" cy="0"/>
        </a:xfrm>
      </p:grpSpPr>
      <p:sp>
        <p:nvSpPr>
          <p:cNvPr id="2" name="Freeform 2"/>
          <p:cNvSpPr/>
          <p:nvPr/>
        </p:nvSpPr>
        <p:spPr>
          <a:xfrm>
            <a:off x="887748" y="1213146"/>
            <a:ext cx="16802953" cy="7430204"/>
          </a:xfrm>
          <a:custGeom>
            <a:avLst/>
            <a:gdLst/>
            <a:ahLst/>
            <a:cxnLst/>
            <a:rect l="l" t="t" r="r" b="b"/>
            <a:pathLst>
              <a:path w="16802953" h="7430204">
                <a:moveTo>
                  <a:pt x="0" y="0"/>
                </a:moveTo>
                <a:lnTo>
                  <a:pt x="16802953" y="0"/>
                </a:lnTo>
                <a:lnTo>
                  <a:pt x="16802953" y="7430204"/>
                </a:lnTo>
                <a:lnTo>
                  <a:pt x="0" y="7430204"/>
                </a:lnTo>
                <a:lnTo>
                  <a:pt x="0" y="0"/>
                </a:lnTo>
                <a:close/>
              </a:path>
            </a:pathLst>
          </a:custGeom>
          <a:blipFill>
            <a:blip r:embed="rId2"/>
            <a:stretch>
              <a:fillRect t="-2578" b="-2578"/>
            </a:stretch>
          </a:blipFill>
        </p:spPr>
        <p:txBody>
          <a:bodyPr/>
          <a:lstStyle/>
          <a:p>
            <a:endParaRPr lang="en-NZ"/>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9ECB8"/>
        </a:solidFill>
        <a:effectLst/>
      </p:bgPr>
    </p:bg>
    <p:spTree>
      <p:nvGrpSpPr>
        <p:cNvPr id="1" name=""/>
        <p:cNvGrpSpPr/>
        <p:nvPr/>
      </p:nvGrpSpPr>
      <p:grpSpPr>
        <a:xfrm>
          <a:off x="0" y="0"/>
          <a:ext cx="0" cy="0"/>
          <a:chOff x="0" y="0"/>
          <a:chExt cx="0" cy="0"/>
        </a:xfrm>
      </p:grpSpPr>
      <p:sp>
        <p:nvSpPr>
          <p:cNvPr id="2" name="Freeform 2"/>
          <p:cNvSpPr/>
          <p:nvPr/>
        </p:nvSpPr>
        <p:spPr>
          <a:xfrm>
            <a:off x="2759858" y="373435"/>
            <a:ext cx="11153699" cy="9540130"/>
          </a:xfrm>
          <a:custGeom>
            <a:avLst/>
            <a:gdLst/>
            <a:ahLst/>
            <a:cxnLst/>
            <a:rect l="l" t="t" r="r" b="b"/>
            <a:pathLst>
              <a:path w="11153699" h="9540130">
                <a:moveTo>
                  <a:pt x="0" y="0"/>
                </a:moveTo>
                <a:lnTo>
                  <a:pt x="11153699" y="0"/>
                </a:lnTo>
                <a:lnTo>
                  <a:pt x="11153699" y="9540130"/>
                </a:lnTo>
                <a:lnTo>
                  <a:pt x="0" y="9540130"/>
                </a:lnTo>
                <a:lnTo>
                  <a:pt x="0" y="0"/>
                </a:lnTo>
                <a:close/>
              </a:path>
            </a:pathLst>
          </a:custGeom>
          <a:blipFill>
            <a:blip r:embed="rId2"/>
            <a:stretch>
              <a:fillRect t="-3979" b="-12933"/>
            </a:stretch>
          </a:blipFill>
        </p:spPr>
        <p:txBody>
          <a:bodyPr/>
          <a:lstStyle/>
          <a:p>
            <a:endParaRPr lang="en-NZ"/>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058400" y="266699"/>
            <a:ext cx="8012775" cy="10014857"/>
            <a:chOff x="0" y="0"/>
            <a:chExt cx="2290392" cy="2709333"/>
          </a:xfrm>
        </p:grpSpPr>
        <p:sp>
          <p:nvSpPr>
            <p:cNvPr id="3" name="Freeform 3"/>
            <p:cNvSpPr/>
            <p:nvPr/>
          </p:nvSpPr>
          <p:spPr>
            <a:xfrm>
              <a:off x="0" y="0"/>
              <a:ext cx="2290392" cy="2709333"/>
            </a:xfrm>
            <a:custGeom>
              <a:avLst/>
              <a:gdLst/>
              <a:ahLst/>
              <a:cxnLst/>
              <a:rect l="l" t="t" r="r" b="b"/>
              <a:pathLst>
                <a:path w="2290392" h="2709333">
                  <a:moveTo>
                    <a:pt x="0" y="0"/>
                  </a:moveTo>
                  <a:lnTo>
                    <a:pt x="2290392" y="0"/>
                  </a:lnTo>
                  <a:lnTo>
                    <a:pt x="2290392" y="2709333"/>
                  </a:lnTo>
                  <a:lnTo>
                    <a:pt x="0" y="2709333"/>
                  </a:lnTo>
                  <a:close/>
                </a:path>
              </a:pathLst>
            </a:custGeom>
            <a:solidFill>
              <a:srgbClr val="F9ECB8"/>
            </a:solidFill>
          </p:spPr>
          <p:txBody>
            <a:bodyPr/>
            <a:lstStyle/>
            <a:p>
              <a:endParaRPr lang="en-NZ"/>
            </a:p>
          </p:txBody>
        </p:sp>
        <p:sp>
          <p:nvSpPr>
            <p:cNvPr id="4" name="TextBox 4"/>
            <p:cNvSpPr txBox="1"/>
            <p:nvPr/>
          </p:nvSpPr>
          <p:spPr>
            <a:xfrm>
              <a:off x="0" y="-38100"/>
              <a:ext cx="2290392" cy="2747433"/>
            </a:xfrm>
            <a:prstGeom prst="rect">
              <a:avLst/>
            </a:prstGeom>
          </p:spPr>
          <p:txBody>
            <a:bodyPr lIns="50800" tIns="50800" rIns="50800" bIns="50800" rtlCol="0" anchor="ctr"/>
            <a:lstStyle/>
            <a:p>
              <a:pPr algn="ctr">
                <a:lnSpc>
                  <a:spcPts val="2659"/>
                </a:lnSpc>
              </a:pPr>
              <a:endParaRPr/>
            </a:p>
          </p:txBody>
        </p:sp>
      </p:grpSp>
      <p:sp>
        <p:nvSpPr>
          <p:cNvPr id="6" name="TextBox 6"/>
          <p:cNvSpPr txBox="1"/>
          <p:nvPr/>
        </p:nvSpPr>
        <p:spPr>
          <a:xfrm>
            <a:off x="572816" y="3804607"/>
            <a:ext cx="10018984" cy="3933825"/>
          </a:xfrm>
          <a:prstGeom prst="rect">
            <a:avLst/>
          </a:prstGeom>
        </p:spPr>
        <p:txBody>
          <a:bodyPr wrap="square" lIns="0" tIns="0" rIns="0" bIns="0" rtlCol="0" anchor="t">
            <a:spAutoFit/>
          </a:bodyPr>
          <a:lstStyle/>
          <a:p>
            <a:pPr marL="755651" lvl="1" indent="-377825" algn="just">
              <a:lnSpc>
                <a:spcPts val="6300"/>
              </a:lnSpc>
              <a:buFont typeface="Arial"/>
              <a:buChar char="•"/>
            </a:pPr>
            <a:r>
              <a:rPr lang="en-US" sz="3500" dirty="0">
                <a:solidFill>
                  <a:srgbClr val="4D4D4D"/>
                </a:solidFill>
                <a:latin typeface="Canva Sans"/>
                <a:ea typeface="Canva Sans"/>
                <a:cs typeface="Canva Sans"/>
                <a:sym typeface="Canva Sans"/>
              </a:rPr>
              <a:t>A part of the PhD research.</a:t>
            </a:r>
          </a:p>
          <a:p>
            <a:pPr marL="755651" lvl="1" indent="-377825" algn="just">
              <a:lnSpc>
                <a:spcPts val="6300"/>
              </a:lnSpc>
              <a:buFont typeface="Arial"/>
              <a:buChar char="•"/>
            </a:pPr>
            <a:r>
              <a:rPr lang="en-US" sz="3500" dirty="0">
                <a:solidFill>
                  <a:srgbClr val="4D4D4D"/>
                </a:solidFill>
                <a:latin typeface="Canva Sans"/>
                <a:ea typeface="Canva Sans"/>
                <a:cs typeface="Canva Sans"/>
                <a:sym typeface="Canva Sans"/>
              </a:rPr>
              <a:t>Metaphors-the first linguistic feature studied in this study (others include pronouns, verbs and speech acts)​</a:t>
            </a:r>
          </a:p>
          <a:p>
            <a:pPr algn="just">
              <a:lnSpc>
                <a:spcPts val="6300"/>
              </a:lnSpc>
            </a:pPr>
            <a:endParaRPr lang="en-US" sz="3500" dirty="0">
              <a:solidFill>
                <a:srgbClr val="4D4D4D"/>
              </a:solidFill>
              <a:latin typeface="Canva Sans"/>
              <a:ea typeface="Canva Sans"/>
              <a:cs typeface="Canva Sans"/>
              <a:sym typeface="Canva Sans"/>
            </a:endParaRPr>
          </a:p>
        </p:txBody>
      </p:sp>
      <p:sp>
        <p:nvSpPr>
          <p:cNvPr id="8" name="TextBox 8"/>
          <p:cNvSpPr txBox="1"/>
          <p:nvPr/>
        </p:nvSpPr>
        <p:spPr>
          <a:xfrm>
            <a:off x="200496" y="938164"/>
            <a:ext cx="9391172" cy="1133475"/>
          </a:xfrm>
          <a:prstGeom prst="rect">
            <a:avLst/>
          </a:prstGeom>
        </p:spPr>
        <p:txBody>
          <a:bodyPr lIns="0" tIns="0" rIns="0" bIns="0" rtlCol="0" anchor="t">
            <a:spAutoFit/>
          </a:bodyPr>
          <a:lstStyle/>
          <a:p>
            <a:pPr algn="r">
              <a:lnSpc>
                <a:spcPts val="9899"/>
              </a:lnSpc>
            </a:pPr>
            <a:r>
              <a:rPr lang="en-US" sz="5499" b="1">
                <a:solidFill>
                  <a:srgbClr val="4D4D4D"/>
                </a:solidFill>
                <a:latin typeface="Canva Sans Bold"/>
                <a:ea typeface="Canva Sans Bold"/>
                <a:cs typeface="Canva Sans Bold"/>
                <a:sym typeface="Canva Sans Bold"/>
              </a:rPr>
              <a:t>Background of the Study </a:t>
            </a:r>
          </a:p>
        </p:txBody>
      </p:sp>
      <p:sp>
        <p:nvSpPr>
          <p:cNvPr id="7" name="Oval 6">
            <a:extLst>
              <a:ext uri="{FF2B5EF4-FFF2-40B4-BE49-F238E27FC236}">
                <a16:creationId xmlns:a16="http://schemas.microsoft.com/office/drawing/2014/main" id="{8FC3DB50-F625-FDFF-14CA-F3558376E4C5}"/>
              </a:ext>
            </a:extLst>
          </p:cNvPr>
          <p:cNvSpPr/>
          <p:nvPr/>
        </p:nvSpPr>
        <p:spPr>
          <a:xfrm>
            <a:off x="10896600" y="1257300"/>
            <a:ext cx="6869775" cy="6629400"/>
          </a:xfrm>
          <a:prstGeom prst="ellipse">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tx1"/>
                </a:solidFill>
                <a:latin typeface="Times New Roman" panose="02020603050405020304" pitchFamily="18" charset="0"/>
                <a:cs typeface="Times New Roman" panose="02020603050405020304" pitchFamily="18" charset="0"/>
              </a:rPr>
              <a:t>A metaphor helps us understand something unfamiliar by comparing it to something familiar. </a:t>
            </a:r>
            <a:endParaRPr lang="en-US" sz="4000" dirty="0"/>
          </a:p>
          <a:p>
            <a:pPr algn="ct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9ECB8"/>
        </a:solidFill>
        <a:effectLst/>
      </p:bgPr>
    </p:bg>
    <p:spTree>
      <p:nvGrpSpPr>
        <p:cNvPr id="1" name=""/>
        <p:cNvGrpSpPr/>
        <p:nvPr/>
      </p:nvGrpSpPr>
      <p:grpSpPr>
        <a:xfrm>
          <a:off x="0" y="0"/>
          <a:ext cx="0" cy="0"/>
          <a:chOff x="0" y="0"/>
          <a:chExt cx="0" cy="0"/>
        </a:xfrm>
      </p:grpSpPr>
      <p:sp>
        <p:nvSpPr>
          <p:cNvPr id="2" name="Freeform 2"/>
          <p:cNvSpPr/>
          <p:nvPr/>
        </p:nvSpPr>
        <p:spPr>
          <a:xfrm>
            <a:off x="533568" y="1028700"/>
            <a:ext cx="5682557" cy="2827559"/>
          </a:xfrm>
          <a:custGeom>
            <a:avLst/>
            <a:gdLst/>
            <a:ahLst/>
            <a:cxnLst/>
            <a:rect l="l" t="t" r="r" b="b"/>
            <a:pathLst>
              <a:path w="5682557" h="2827559">
                <a:moveTo>
                  <a:pt x="0" y="0"/>
                </a:moveTo>
                <a:lnTo>
                  <a:pt x="5682557" y="0"/>
                </a:lnTo>
                <a:lnTo>
                  <a:pt x="5682557" y="2827559"/>
                </a:lnTo>
                <a:lnTo>
                  <a:pt x="0" y="2827559"/>
                </a:lnTo>
                <a:lnTo>
                  <a:pt x="0" y="0"/>
                </a:lnTo>
                <a:close/>
              </a:path>
            </a:pathLst>
          </a:custGeom>
          <a:blipFill>
            <a:blip r:embed="rId2"/>
            <a:stretch>
              <a:fillRect t="-3006" b="-3006"/>
            </a:stretch>
          </a:blipFill>
        </p:spPr>
        <p:txBody>
          <a:bodyPr/>
          <a:lstStyle/>
          <a:p>
            <a:endParaRPr lang="en-NZ"/>
          </a:p>
        </p:txBody>
      </p:sp>
      <p:sp>
        <p:nvSpPr>
          <p:cNvPr id="3" name="Freeform 3"/>
          <p:cNvSpPr/>
          <p:nvPr/>
        </p:nvSpPr>
        <p:spPr>
          <a:xfrm>
            <a:off x="533568" y="4228983"/>
            <a:ext cx="5682557" cy="5029317"/>
          </a:xfrm>
          <a:custGeom>
            <a:avLst/>
            <a:gdLst/>
            <a:ahLst/>
            <a:cxnLst/>
            <a:rect l="l" t="t" r="r" b="b"/>
            <a:pathLst>
              <a:path w="5682557" h="5029317">
                <a:moveTo>
                  <a:pt x="0" y="0"/>
                </a:moveTo>
                <a:lnTo>
                  <a:pt x="5682557" y="0"/>
                </a:lnTo>
                <a:lnTo>
                  <a:pt x="5682557" y="5029317"/>
                </a:lnTo>
                <a:lnTo>
                  <a:pt x="0" y="5029317"/>
                </a:lnTo>
                <a:lnTo>
                  <a:pt x="0" y="0"/>
                </a:lnTo>
                <a:close/>
              </a:path>
            </a:pathLst>
          </a:custGeom>
          <a:blipFill>
            <a:blip r:embed="rId3"/>
            <a:stretch>
              <a:fillRect t="-6494" b="-6494"/>
            </a:stretch>
          </a:blipFill>
        </p:spPr>
        <p:txBody>
          <a:bodyPr/>
          <a:lstStyle/>
          <a:p>
            <a:endParaRPr lang="en-NZ"/>
          </a:p>
        </p:txBody>
      </p:sp>
      <p:sp>
        <p:nvSpPr>
          <p:cNvPr id="4" name="TextBox 4"/>
          <p:cNvSpPr txBox="1"/>
          <p:nvPr/>
        </p:nvSpPr>
        <p:spPr>
          <a:xfrm>
            <a:off x="7056006" y="1763029"/>
            <a:ext cx="9490129" cy="679450"/>
          </a:xfrm>
          <a:prstGeom prst="rect">
            <a:avLst/>
          </a:prstGeom>
        </p:spPr>
        <p:txBody>
          <a:bodyPr lIns="0" tIns="0" rIns="0" bIns="0" rtlCol="0" anchor="t">
            <a:spAutoFit/>
          </a:bodyPr>
          <a:lstStyle/>
          <a:p>
            <a:pPr algn="l">
              <a:lnSpc>
                <a:spcPts val="5599"/>
              </a:lnSpc>
            </a:pPr>
            <a:r>
              <a:rPr lang="en-US" sz="3999" b="1" dirty="0">
                <a:solidFill>
                  <a:srgbClr val="555555"/>
                </a:solidFill>
                <a:latin typeface="Canva Sans Bold"/>
                <a:ea typeface="Canva Sans Bold"/>
                <a:cs typeface="Canva Sans Bold"/>
                <a:sym typeface="Canva Sans Bold"/>
              </a:rPr>
              <a:t>Focus of this presentation  </a:t>
            </a:r>
          </a:p>
        </p:txBody>
      </p:sp>
      <p:sp>
        <p:nvSpPr>
          <p:cNvPr id="5" name="TextBox 5"/>
          <p:cNvSpPr txBox="1"/>
          <p:nvPr/>
        </p:nvSpPr>
        <p:spPr>
          <a:xfrm>
            <a:off x="6645886" y="3061359"/>
            <a:ext cx="9303925" cy="3580765"/>
          </a:xfrm>
          <a:prstGeom prst="rect">
            <a:avLst/>
          </a:prstGeom>
        </p:spPr>
        <p:txBody>
          <a:bodyPr lIns="0" tIns="0" rIns="0" bIns="0" rtlCol="0" anchor="t">
            <a:spAutoFit/>
          </a:bodyPr>
          <a:lstStyle/>
          <a:p>
            <a:pPr marL="734059" lvl="1" indent="-367030" algn="just">
              <a:lnSpc>
                <a:spcPts val="4759"/>
              </a:lnSpc>
              <a:buFont typeface="Arial"/>
              <a:buChar char="•"/>
            </a:pPr>
            <a:r>
              <a:rPr lang="en-US" sz="3399" dirty="0">
                <a:solidFill>
                  <a:srgbClr val="555555"/>
                </a:solidFill>
                <a:latin typeface="Canva Sans"/>
                <a:ea typeface="Canva Sans"/>
                <a:cs typeface="Canva Sans"/>
                <a:sym typeface="Canva Sans"/>
              </a:rPr>
              <a:t>We use metaphors in everyday language.</a:t>
            </a:r>
          </a:p>
          <a:p>
            <a:pPr marL="734059" lvl="1" indent="-367030" algn="just">
              <a:lnSpc>
                <a:spcPts val="4759"/>
              </a:lnSpc>
              <a:buFont typeface="Arial"/>
              <a:buChar char="•"/>
            </a:pPr>
            <a:r>
              <a:rPr lang="en-US" sz="3399" dirty="0">
                <a:solidFill>
                  <a:srgbClr val="555555"/>
                </a:solidFill>
                <a:latin typeface="Canva Sans"/>
                <a:ea typeface="Canva Sans"/>
                <a:cs typeface="Canva Sans"/>
                <a:sym typeface="Canva Sans"/>
              </a:rPr>
              <a:t>Breast cancer speakers use metaphors to express complex experiences.</a:t>
            </a:r>
          </a:p>
          <a:p>
            <a:pPr marL="734059" lvl="1" indent="-367030" algn="just">
              <a:lnSpc>
                <a:spcPts val="4759"/>
              </a:lnSpc>
              <a:buFont typeface="Arial"/>
              <a:buChar char="•"/>
            </a:pPr>
            <a:r>
              <a:rPr lang="en-US" sz="3399" dirty="0">
                <a:solidFill>
                  <a:srgbClr val="555555"/>
                </a:solidFill>
                <a:latin typeface="Canva Sans"/>
                <a:ea typeface="Canva Sans"/>
                <a:cs typeface="Canva Sans"/>
                <a:sym typeface="Canva Sans"/>
              </a:rPr>
              <a:t>This study compares metaphor use across two countries, focusing on violence metaphors.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962317" y="1753030"/>
            <a:ext cx="3420358" cy="4091487"/>
            <a:chOff x="0" y="0"/>
            <a:chExt cx="1068405" cy="1278044"/>
          </a:xfrm>
        </p:grpSpPr>
        <p:sp>
          <p:nvSpPr>
            <p:cNvPr id="3" name="Freeform 3"/>
            <p:cNvSpPr/>
            <p:nvPr/>
          </p:nvSpPr>
          <p:spPr>
            <a:xfrm>
              <a:off x="0" y="0"/>
              <a:ext cx="1068405" cy="1278044"/>
            </a:xfrm>
            <a:custGeom>
              <a:avLst/>
              <a:gdLst/>
              <a:ahLst/>
              <a:cxnLst/>
              <a:rect l="l" t="t" r="r" b="b"/>
              <a:pathLst>
                <a:path w="1068405" h="1278044">
                  <a:moveTo>
                    <a:pt x="0" y="0"/>
                  </a:moveTo>
                  <a:lnTo>
                    <a:pt x="1068405" y="0"/>
                  </a:lnTo>
                  <a:lnTo>
                    <a:pt x="1068405" y="1278044"/>
                  </a:lnTo>
                  <a:lnTo>
                    <a:pt x="0" y="1278044"/>
                  </a:lnTo>
                  <a:close/>
                </a:path>
              </a:pathLst>
            </a:custGeom>
            <a:solidFill>
              <a:srgbClr val="000000">
                <a:alpha val="0"/>
              </a:srgbClr>
            </a:solidFill>
            <a:ln w="38100" cap="sq">
              <a:solidFill>
                <a:srgbClr val="C86974"/>
              </a:solidFill>
              <a:prstDash val="solid"/>
              <a:miter/>
            </a:ln>
          </p:spPr>
          <p:txBody>
            <a:bodyPr/>
            <a:lstStyle/>
            <a:p>
              <a:endParaRPr lang="en-NZ"/>
            </a:p>
          </p:txBody>
        </p:sp>
        <p:sp>
          <p:nvSpPr>
            <p:cNvPr id="4" name="TextBox 4"/>
            <p:cNvSpPr txBox="1"/>
            <p:nvPr/>
          </p:nvSpPr>
          <p:spPr>
            <a:xfrm>
              <a:off x="0" y="-38100"/>
              <a:ext cx="1068405" cy="1316144"/>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7616007" y="1753030"/>
            <a:ext cx="3309433" cy="4065746"/>
            <a:chOff x="0" y="0"/>
            <a:chExt cx="1033756" cy="1270003"/>
          </a:xfrm>
        </p:grpSpPr>
        <p:sp>
          <p:nvSpPr>
            <p:cNvPr id="6" name="Freeform 6"/>
            <p:cNvSpPr/>
            <p:nvPr/>
          </p:nvSpPr>
          <p:spPr>
            <a:xfrm>
              <a:off x="0" y="0"/>
              <a:ext cx="1033756" cy="1270003"/>
            </a:xfrm>
            <a:custGeom>
              <a:avLst/>
              <a:gdLst/>
              <a:ahLst/>
              <a:cxnLst/>
              <a:rect l="l" t="t" r="r" b="b"/>
              <a:pathLst>
                <a:path w="1033756" h="1270003">
                  <a:moveTo>
                    <a:pt x="0" y="0"/>
                  </a:moveTo>
                  <a:lnTo>
                    <a:pt x="1033756" y="0"/>
                  </a:lnTo>
                  <a:lnTo>
                    <a:pt x="1033756" y="1270003"/>
                  </a:lnTo>
                  <a:lnTo>
                    <a:pt x="0" y="1270003"/>
                  </a:lnTo>
                  <a:close/>
                </a:path>
              </a:pathLst>
            </a:custGeom>
            <a:solidFill>
              <a:srgbClr val="000000">
                <a:alpha val="0"/>
              </a:srgbClr>
            </a:solidFill>
            <a:ln w="38100" cap="sq">
              <a:solidFill>
                <a:srgbClr val="999174"/>
              </a:solidFill>
              <a:prstDash val="solid"/>
              <a:miter/>
            </a:ln>
          </p:spPr>
          <p:txBody>
            <a:bodyPr/>
            <a:lstStyle/>
            <a:p>
              <a:endParaRPr lang="en-NZ"/>
            </a:p>
          </p:txBody>
        </p:sp>
        <p:sp>
          <p:nvSpPr>
            <p:cNvPr id="7" name="TextBox 7"/>
            <p:cNvSpPr txBox="1"/>
            <p:nvPr/>
          </p:nvSpPr>
          <p:spPr>
            <a:xfrm>
              <a:off x="0" y="-38100"/>
              <a:ext cx="1033756" cy="1308103"/>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3093866" y="1753030"/>
            <a:ext cx="4226684" cy="3879850"/>
            <a:chOff x="0" y="0"/>
            <a:chExt cx="1320275" cy="1211935"/>
          </a:xfrm>
        </p:grpSpPr>
        <p:sp>
          <p:nvSpPr>
            <p:cNvPr id="9" name="Freeform 9"/>
            <p:cNvSpPr/>
            <p:nvPr/>
          </p:nvSpPr>
          <p:spPr>
            <a:xfrm>
              <a:off x="0" y="0"/>
              <a:ext cx="1320275" cy="1211935"/>
            </a:xfrm>
            <a:custGeom>
              <a:avLst/>
              <a:gdLst/>
              <a:ahLst/>
              <a:cxnLst/>
              <a:rect l="l" t="t" r="r" b="b"/>
              <a:pathLst>
                <a:path w="1320275" h="1211935">
                  <a:moveTo>
                    <a:pt x="0" y="0"/>
                  </a:moveTo>
                  <a:lnTo>
                    <a:pt x="1320275" y="0"/>
                  </a:lnTo>
                  <a:lnTo>
                    <a:pt x="1320275" y="1211935"/>
                  </a:lnTo>
                  <a:lnTo>
                    <a:pt x="0" y="1211935"/>
                  </a:lnTo>
                  <a:close/>
                </a:path>
              </a:pathLst>
            </a:custGeom>
            <a:solidFill>
              <a:srgbClr val="000000">
                <a:alpha val="0"/>
              </a:srgbClr>
            </a:solidFill>
            <a:ln w="38100" cap="sq">
              <a:solidFill>
                <a:srgbClr val="4D4D4D"/>
              </a:solidFill>
              <a:prstDash val="solid"/>
              <a:miter/>
            </a:ln>
          </p:spPr>
          <p:txBody>
            <a:bodyPr/>
            <a:lstStyle/>
            <a:p>
              <a:endParaRPr lang="en-NZ"/>
            </a:p>
          </p:txBody>
        </p:sp>
        <p:sp>
          <p:nvSpPr>
            <p:cNvPr id="10" name="TextBox 10"/>
            <p:cNvSpPr txBox="1"/>
            <p:nvPr/>
          </p:nvSpPr>
          <p:spPr>
            <a:xfrm>
              <a:off x="0" y="-38100"/>
              <a:ext cx="1320275" cy="1250035"/>
            </a:xfrm>
            <a:prstGeom prst="rect">
              <a:avLst/>
            </a:prstGeom>
          </p:spPr>
          <p:txBody>
            <a:bodyPr lIns="50800" tIns="50800" rIns="50800" bIns="50800" rtlCol="0" anchor="ctr"/>
            <a:lstStyle/>
            <a:p>
              <a:pPr algn="ctr">
                <a:lnSpc>
                  <a:spcPts val="2659"/>
                </a:lnSpc>
              </a:pPr>
              <a:endParaRPr/>
            </a:p>
          </p:txBody>
        </p:sp>
      </p:grpSp>
      <p:sp>
        <p:nvSpPr>
          <p:cNvPr id="11" name="Freeform 11"/>
          <p:cNvSpPr/>
          <p:nvPr/>
        </p:nvSpPr>
        <p:spPr>
          <a:xfrm rot="7836710">
            <a:off x="-1611063" y="6630886"/>
            <a:ext cx="6456905" cy="7027923"/>
          </a:xfrm>
          <a:custGeom>
            <a:avLst/>
            <a:gdLst/>
            <a:ahLst/>
            <a:cxnLst/>
            <a:rect l="l" t="t" r="r" b="b"/>
            <a:pathLst>
              <a:path w="6456905" h="7027923">
                <a:moveTo>
                  <a:pt x="0" y="0"/>
                </a:moveTo>
                <a:lnTo>
                  <a:pt x="6456905" y="0"/>
                </a:lnTo>
                <a:lnTo>
                  <a:pt x="6456905" y="7027924"/>
                </a:lnTo>
                <a:lnTo>
                  <a:pt x="0" y="7027924"/>
                </a:lnTo>
                <a:lnTo>
                  <a:pt x="0" y="0"/>
                </a:lnTo>
                <a:close/>
              </a:path>
            </a:pathLst>
          </a:custGeom>
          <a:blipFill>
            <a:blip r:embed="rId3">
              <a:alphaModFix amt="8999"/>
              <a:extLst>
                <a:ext uri="{96DAC541-7B7A-43D3-8B79-37D633B846F1}">
                  <asvg:svgBlip xmlns:asvg="http://schemas.microsoft.com/office/drawing/2016/SVG/main" r:embed="rId4"/>
                </a:ext>
              </a:extLst>
            </a:blip>
            <a:stretch>
              <a:fillRect/>
            </a:stretch>
          </a:blipFill>
        </p:spPr>
        <p:txBody>
          <a:bodyPr/>
          <a:lstStyle/>
          <a:p>
            <a:endParaRPr lang="en-NZ"/>
          </a:p>
        </p:txBody>
      </p:sp>
      <p:sp>
        <p:nvSpPr>
          <p:cNvPr id="12" name="TextBox 12"/>
          <p:cNvSpPr txBox="1"/>
          <p:nvPr/>
        </p:nvSpPr>
        <p:spPr>
          <a:xfrm>
            <a:off x="13154290" y="7135290"/>
            <a:ext cx="3864015" cy="1357630"/>
          </a:xfrm>
          <a:prstGeom prst="rect">
            <a:avLst/>
          </a:prstGeom>
        </p:spPr>
        <p:txBody>
          <a:bodyPr lIns="0" tIns="0" rIns="0" bIns="0" rtlCol="0" anchor="t">
            <a:spAutoFit/>
          </a:bodyPr>
          <a:lstStyle/>
          <a:p>
            <a:pPr algn="l">
              <a:lnSpc>
                <a:spcPts val="3999"/>
              </a:lnSpc>
            </a:pPr>
            <a:r>
              <a:rPr lang="en-US" sz="2499" dirty="0">
                <a:solidFill>
                  <a:srgbClr val="4D4D4D"/>
                </a:solidFill>
                <a:latin typeface="Canva Sans"/>
                <a:ea typeface="Canva Sans"/>
                <a:cs typeface="Canva Sans"/>
                <a:sym typeface="Canva Sans"/>
              </a:rPr>
              <a:t>The </a:t>
            </a:r>
            <a:r>
              <a:rPr lang="en-US" sz="2499" b="1" dirty="0">
                <a:solidFill>
                  <a:srgbClr val="4D4D4D"/>
                </a:solidFill>
                <a:latin typeface="Canva Sans Bold"/>
                <a:ea typeface="Canva Sans Bold"/>
                <a:cs typeface="Canva Sans Bold"/>
                <a:sym typeface="Canva Sans Bold"/>
              </a:rPr>
              <a:t>battle</a:t>
            </a:r>
            <a:r>
              <a:rPr lang="en-US" sz="2499" dirty="0">
                <a:solidFill>
                  <a:srgbClr val="4D4D4D"/>
                </a:solidFill>
                <a:latin typeface="Canva Sans"/>
                <a:ea typeface="Canva Sans"/>
                <a:cs typeface="Canva Sans"/>
                <a:sym typeface="Canva Sans"/>
              </a:rPr>
              <a:t> began in 2005 (p. 632)</a:t>
            </a:r>
          </a:p>
          <a:p>
            <a:pPr algn="l">
              <a:lnSpc>
                <a:spcPts val="2879"/>
              </a:lnSpc>
            </a:pPr>
            <a:endParaRPr lang="en-US" sz="2499" dirty="0">
              <a:solidFill>
                <a:srgbClr val="4D4D4D"/>
              </a:solidFill>
              <a:latin typeface="Canva Sans"/>
              <a:ea typeface="Canva Sans"/>
              <a:cs typeface="Canva Sans"/>
              <a:sym typeface="Canva Sans"/>
            </a:endParaRPr>
          </a:p>
        </p:txBody>
      </p:sp>
      <p:sp>
        <p:nvSpPr>
          <p:cNvPr id="13" name="Freeform 13"/>
          <p:cNvSpPr/>
          <p:nvPr/>
        </p:nvSpPr>
        <p:spPr>
          <a:xfrm rot="7836710">
            <a:off x="15059548" y="7385604"/>
            <a:ext cx="6456905" cy="7027923"/>
          </a:xfrm>
          <a:custGeom>
            <a:avLst/>
            <a:gdLst/>
            <a:ahLst/>
            <a:cxnLst/>
            <a:rect l="l" t="t" r="r" b="b"/>
            <a:pathLst>
              <a:path w="6456905" h="7027923">
                <a:moveTo>
                  <a:pt x="0" y="0"/>
                </a:moveTo>
                <a:lnTo>
                  <a:pt x="6456904" y="0"/>
                </a:lnTo>
                <a:lnTo>
                  <a:pt x="6456904" y="7027923"/>
                </a:lnTo>
                <a:lnTo>
                  <a:pt x="0" y="7027923"/>
                </a:lnTo>
                <a:lnTo>
                  <a:pt x="0" y="0"/>
                </a:lnTo>
                <a:close/>
              </a:path>
            </a:pathLst>
          </a:custGeom>
          <a:blipFill>
            <a:blip r:embed="rId5">
              <a:alphaModFix amt="18000"/>
              <a:extLst>
                <a:ext uri="{96DAC541-7B7A-43D3-8B79-37D633B846F1}">
                  <asvg:svgBlip xmlns:asvg="http://schemas.microsoft.com/office/drawing/2016/SVG/main" r:embed="rId6"/>
                </a:ext>
              </a:extLst>
            </a:blip>
            <a:stretch>
              <a:fillRect/>
            </a:stretch>
          </a:blipFill>
        </p:spPr>
        <p:txBody>
          <a:bodyPr/>
          <a:lstStyle/>
          <a:p>
            <a:endParaRPr lang="en-NZ"/>
          </a:p>
        </p:txBody>
      </p:sp>
      <p:sp>
        <p:nvSpPr>
          <p:cNvPr id="14" name="Freeform 14"/>
          <p:cNvSpPr/>
          <p:nvPr/>
        </p:nvSpPr>
        <p:spPr>
          <a:xfrm>
            <a:off x="2027476" y="1753030"/>
            <a:ext cx="3355199" cy="4065746"/>
          </a:xfrm>
          <a:custGeom>
            <a:avLst/>
            <a:gdLst/>
            <a:ahLst/>
            <a:cxnLst/>
            <a:rect l="l" t="t" r="r" b="b"/>
            <a:pathLst>
              <a:path w="3355199" h="4065746">
                <a:moveTo>
                  <a:pt x="0" y="0"/>
                </a:moveTo>
                <a:lnTo>
                  <a:pt x="3355198" y="0"/>
                </a:lnTo>
                <a:lnTo>
                  <a:pt x="3355198" y="4065746"/>
                </a:lnTo>
                <a:lnTo>
                  <a:pt x="0" y="4065746"/>
                </a:lnTo>
                <a:lnTo>
                  <a:pt x="0" y="0"/>
                </a:lnTo>
                <a:close/>
              </a:path>
            </a:pathLst>
          </a:custGeom>
          <a:blipFill>
            <a:blip r:embed="rId7"/>
            <a:stretch>
              <a:fillRect l="-5464" r="-15712"/>
            </a:stretch>
          </a:blipFill>
        </p:spPr>
        <p:txBody>
          <a:bodyPr/>
          <a:lstStyle/>
          <a:p>
            <a:endParaRPr lang="en-NZ"/>
          </a:p>
        </p:txBody>
      </p:sp>
      <p:sp>
        <p:nvSpPr>
          <p:cNvPr id="15" name="Freeform 15"/>
          <p:cNvSpPr/>
          <p:nvPr/>
        </p:nvSpPr>
        <p:spPr>
          <a:xfrm>
            <a:off x="7656007" y="1753030"/>
            <a:ext cx="3229433" cy="3981669"/>
          </a:xfrm>
          <a:custGeom>
            <a:avLst/>
            <a:gdLst/>
            <a:ahLst/>
            <a:cxnLst/>
            <a:rect l="l" t="t" r="r" b="b"/>
            <a:pathLst>
              <a:path w="3229433" h="3981669">
                <a:moveTo>
                  <a:pt x="0" y="0"/>
                </a:moveTo>
                <a:lnTo>
                  <a:pt x="3229433" y="0"/>
                </a:lnTo>
                <a:lnTo>
                  <a:pt x="3229433" y="3981669"/>
                </a:lnTo>
                <a:lnTo>
                  <a:pt x="0" y="3981669"/>
                </a:lnTo>
                <a:lnTo>
                  <a:pt x="0" y="0"/>
                </a:lnTo>
                <a:close/>
              </a:path>
            </a:pathLst>
          </a:custGeom>
          <a:blipFill>
            <a:blip r:embed="rId8"/>
            <a:stretch>
              <a:fillRect l="-1078" r="-1078"/>
            </a:stretch>
          </a:blipFill>
        </p:spPr>
        <p:txBody>
          <a:bodyPr/>
          <a:lstStyle/>
          <a:p>
            <a:endParaRPr lang="en-NZ"/>
          </a:p>
        </p:txBody>
      </p:sp>
      <p:sp>
        <p:nvSpPr>
          <p:cNvPr id="16" name="Freeform 16"/>
          <p:cNvSpPr/>
          <p:nvPr/>
        </p:nvSpPr>
        <p:spPr>
          <a:xfrm>
            <a:off x="13154290" y="1753030"/>
            <a:ext cx="2101754" cy="4091487"/>
          </a:xfrm>
          <a:custGeom>
            <a:avLst/>
            <a:gdLst/>
            <a:ahLst/>
            <a:cxnLst/>
            <a:rect l="l" t="t" r="r" b="b"/>
            <a:pathLst>
              <a:path w="2101754" h="4091487">
                <a:moveTo>
                  <a:pt x="0" y="0"/>
                </a:moveTo>
                <a:lnTo>
                  <a:pt x="2101754" y="0"/>
                </a:lnTo>
                <a:lnTo>
                  <a:pt x="2101754" y="4091487"/>
                </a:lnTo>
                <a:lnTo>
                  <a:pt x="0" y="4091487"/>
                </a:lnTo>
                <a:lnTo>
                  <a:pt x="0" y="0"/>
                </a:lnTo>
                <a:close/>
              </a:path>
            </a:pathLst>
          </a:custGeom>
          <a:blipFill>
            <a:blip r:embed="rId9"/>
            <a:stretch>
              <a:fillRect l="-60413" r="-40936"/>
            </a:stretch>
          </a:blipFill>
        </p:spPr>
        <p:txBody>
          <a:bodyPr/>
          <a:lstStyle/>
          <a:p>
            <a:endParaRPr lang="en-NZ"/>
          </a:p>
        </p:txBody>
      </p:sp>
      <p:sp>
        <p:nvSpPr>
          <p:cNvPr id="17" name="Freeform 17"/>
          <p:cNvSpPr/>
          <p:nvPr/>
        </p:nvSpPr>
        <p:spPr>
          <a:xfrm>
            <a:off x="15256044" y="1753030"/>
            <a:ext cx="2064506" cy="3863178"/>
          </a:xfrm>
          <a:custGeom>
            <a:avLst/>
            <a:gdLst/>
            <a:ahLst/>
            <a:cxnLst/>
            <a:rect l="l" t="t" r="r" b="b"/>
            <a:pathLst>
              <a:path w="2064506" h="3863178">
                <a:moveTo>
                  <a:pt x="0" y="0"/>
                </a:moveTo>
                <a:lnTo>
                  <a:pt x="2064506" y="0"/>
                </a:lnTo>
                <a:lnTo>
                  <a:pt x="2064506" y="3863178"/>
                </a:lnTo>
                <a:lnTo>
                  <a:pt x="0" y="3863178"/>
                </a:lnTo>
                <a:lnTo>
                  <a:pt x="0" y="0"/>
                </a:lnTo>
                <a:close/>
              </a:path>
            </a:pathLst>
          </a:custGeom>
          <a:blipFill>
            <a:blip r:embed="rId10"/>
            <a:stretch>
              <a:fillRect l="-37443" t="-5731" r="-29762" b="-21532"/>
            </a:stretch>
          </a:blipFill>
        </p:spPr>
        <p:txBody>
          <a:bodyPr/>
          <a:lstStyle/>
          <a:p>
            <a:endParaRPr lang="en-NZ"/>
          </a:p>
        </p:txBody>
      </p:sp>
      <p:sp>
        <p:nvSpPr>
          <p:cNvPr id="18" name="TextBox 18"/>
          <p:cNvSpPr txBox="1"/>
          <p:nvPr/>
        </p:nvSpPr>
        <p:spPr>
          <a:xfrm>
            <a:off x="4777209" y="174625"/>
            <a:ext cx="10611506" cy="906919"/>
          </a:xfrm>
          <a:prstGeom prst="rect">
            <a:avLst/>
          </a:prstGeom>
        </p:spPr>
        <p:txBody>
          <a:bodyPr lIns="0" tIns="0" rIns="0" bIns="0" rtlCol="0" anchor="t">
            <a:spAutoFit/>
          </a:bodyPr>
          <a:lstStyle/>
          <a:p>
            <a:pPr algn="l">
              <a:lnSpc>
                <a:spcPts val="7487"/>
              </a:lnSpc>
            </a:pPr>
            <a:r>
              <a:rPr lang="en-US" sz="5348" b="1">
                <a:solidFill>
                  <a:srgbClr val="2E2E2E"/>
                </a:solidFill>
                <a:latin typeface="Canva Sans Bold"/>
                <a:ea typeface="Canva Sans Bold"/>
                <a:cs typeface="Canva Sans Bold"/>
                <a:sym typeface="Canva Sans Bold"/>
              </a:rPr>
              <a:t>Metaphor and Illness</a:t>
            </a:r>
          </a:p>
        </p:txBody>
      </p:sp>
      <p:sp>
        <p:nvSpPr>
          <p:cNvPr id="19" name="TextBox 19"/>
          <p:cNvSpPr txBox="1"/>
          <p:nvPr/>
        </p:nvSpPr>
        <p:spPr>
          <a:xfrm>
            <a:off x="2027476" y="7014005"/>
            <a:ext cx="4220924" cy="980397"/>
          </a:xfrm>
          <a:prstGeom prst="rect">
            <a:avLst/>
          </a:prstGeom>
        </p:spPr>
        <p:txBody>
          <a:bodyPr wrap="square" lIns="0" tIns="0" rIns="0" bIns="0" rtlCol="0" anchor="t">
            <a:spAutoFit/>
          </a:bodyPr>
          <a:lstStyle/>
          <a:p>
            <a:pPr algn="l">
              <a:lnSpc>
                <a:spcPts val="3999"/>
              </a:lnSpc>
            </a:pPr>
            <a:r>
              <a:rPr lang="en-US" sz="2499" dirty="0">
                <a:solidFill>
                  <a:srgbClr val="4D4D4D"/>
                </a:solidFill>
                <a:latin typeface="Canva Sans"/>
                <a:ea typeface="Canva Sans"/>
                <a:cs typeface="Canva Sans"/>
                <a:sym typeface="Canva Sans"/>
              </a:rPr>
              <a:t>They </a:t>
            </a:r>
            <a:r>
              <a:rPr lang="en-US" sz="2499" b="1" dirty="0">
                <a:solidFill>
                  <a:srgbClr val="4D4D4D"/>
                </a:solidFill>
                <a:latin typeface="Canva Sans Bold"/>
                <a:ea typeface="Canva Sans Bold"/>
                <a:cs typeface="Canva Sans Bold"/>
                <a:sym typeface="Canva Sans Bold"/>
              </a:rPr>
              <a:t>hit</a:t>
            </a:r>
            <a:r>
              <a:rPr lang="en-US" sz="2499" dirty="0">
                <a:solidFill>
                  <a:srgbClr val="4D4D4D"/>
                </a:solidFill>
                <a:latin typeface="Canva Sans"/>
                <a:ea typeface="Canva Sans"/>
                <a:cs typeface="Canva Sans"/>
                <a:sym typeface="Canva Sans"/>
              </a:rPr>
              <a:t> me with radiations for 10 days (p. 115 ) </a:t>
            </a:r>
          </a:p>
        </p:txBody>
      </p:sp>
      <p:sp>
        <p:nvSpPr>
          <p:cNvPr id="20" name="TextBox 20"/>
          <p:cNvSpPr txBox="1"/>
          <p:nvPr/>
        </p:nvSpPr>
        <p:spPr>
          <a:xfrm>
            <a:off x="7616007" y="7014005"/>
            <a:ext cx="3883430" cy="2997200"/>
          </a:xfrm>
          <a:prstGeom prst="rect">
            <a:avLst/>
          </a:prstGeom>
        </p:spPr>
        <p:txBody>
          <a:bodyPr lIns="0" tIns="0" rIns="0" bIns="0" rtlCol="0" anchor="t">
            <a:spAutoFit/>
          </a:bodyPr>
          <a:lstStyle/>
          <a:p>
            <a:pPr algn="l">
              <a:lnSpc>
                <a:spcPts val="3999"/>
              </a:lnSpc>
            </a:pPr>
            <a:r>
              <a:rPr lang="en-US" sz="2499" dirty="0">
                <a:solidFill>
                  <a:srgbClr val="4D4D4D"/>
                </a:solidFill>
                <a:latin typeface="Canva Sans"/>
                <a:ea typeface="Canva Sans"/>
                <a:cs typeface="Canva Sans"/>
                <a:sym typeface="Canva Sans"/>
              </a:rPr>
              <a:t>I will not give up! [...]. I will </a:t>
            </a:r>
            <a:r>
              <a:rPr lang="en-US" sz="2499" b="1" dirty="0">
                <a:solidFill>
                  <a:srgbClr val="4D4D4D"/>
                </a:solidFill>
                <a:latin typeface="Canva Sans Bold"/>
                <a:ea typeface="Canva Sans Bold"/>
                <a:cs typeface="Canva Sans Bold"/>
                <a:sym typeface="Canva Sans Bold"/>
              </a:rPr>
              <a:t>fight</a:t>
            </a:r>
            <a:r>
              <a:rPr lang="en-US" sz="2499" dirty="0">
                <a:solidFill>
                  <a:srgbClr val="4D4D4D"/>
                </a:solidFill>
                <a:latin typeface="Canva Sans"/>
                <a:ea typeface="Canva Sans"/>
                <a:cs typeface="Canva Sans"/>
                <a:sym typeface="Canva Sans"/>
              </a:rPr>
              <a:t> to the last drop of blood, and that’s it. (p. 270)</a:t>
            </a:r>
          </a:p>
          <a:p>
            <a:pPr algn="l">
              <a:lnSpc>
                <a:spcPts val="3999"/>
              </a:lnSpc>
            </a:pPr>
            <a:endParaRPr lang="en-US" sz="2499" dirty="0">
              <a:solidFill>
                <a:srgbClr val="4D4D4D"/>
              </a:solidFill>
              <a:latin typeface="Canva Sans"/>
              <a:ea typeface="Canva Sans"/>
              <a:cs typeface="Canva Sans"/>
              <a:sym typeface="Canva Sans"/>
            </a:endParaRPr>
          </a:p>
          <a:p>
            <a:pPr algn="l">
              <a:lnSpc>
                <a:spcPts val="3999"/>
              </a:lnSpc>
            </a:pPr>
            <a:endParaRPr lang="en-US" sz="2499" dirty="0">
              <a:solidFill>
                <a:srgbClr val="4D4D4D"/>
              </a:solidFill>
              <a:latin typeface="Canva Sans"/>
              <a:ea typeface="Canva Sans"/>
              <a:cs typeface="Canva Sans"/>
              <a:sym typeface="Canva Sans"/>
            </a:endParaRPr>
          </a:p>
        </p:txBody>
      </p:sp>
      <p:sp>
        <p:nvSpPr>
          <p:cNvPr id="21" name="TextBox 21"/>
          <p:cNvSpPr txBox="1"/>
          <p:nvPr/>
        </p:nvSpPr>
        <p:spPr>
          <a:xfrm>
            <a:off x="1962317" y="6229780"/>
            <a:ext cx="3355199" cy="422275"/>
          </a:xfrm>
          <a:prstGeom prst="rect">
            <a:avLst/>
          </a:prstGeom>
        </p:spPr>
        <p:txBody>
          <a:bodyPr lIns="0" tIns="0" rIns="0" bIns="0" rtlCol="0" anchor="t">
            <a:spAutoFit/>
          </a:bodyPr>
          <a:lstStyle/>
          <a:p>
            <a:pPr algn="ctr">
              <a:lnSpc>
                <a:spcPts val="3499"/>
              </a:lnSpc>
              <a:spcBef>
                <a:spcPct val="0"/>
              </a:spcBef>
            </a:pPr>
            <a:r>
              <a:rPr lang="en-US" sz="2499">
                <a:solidFill>
                  <a:srgbClr val="FF3131"/>
                </a:solidFill>
                <a:latin typeface="Canva Sans"/>
                <a:ea typeface="Canva Sans"/>
                <a:cs typeface="Canva Sans"/>
                <a:sym typeface="Canva Sans"/>
              </a:rPr>
              <a:t>Semino et al (2018)</a:t>
            </a:r>
          </a:p>
        </p:txBody>
      </p:sp>
      <p:sp>
        <p:nvSpPr>
          <p:cNvPr id="22" name="TextBox 22"/>
          <p:cNvSpPr txBox="1"/>
          <p:nvPr/>
        </p:nvSpPr>
        <p:spPr>
          <a:xfrm>
            <a:off x="7644779" y="6229780"/>
            <a:ext cx="3546879" cy="422275"/>
          </a:xfrm>
          <a:prstGeom prst="rect">
            <a:avLst/>
          </a:prstGeom>
        </p:spPr>
        <p:txBody>
          <a:bodyPr lIns="0" tIns="0" rIns="0" bIns="0" rtlCol="0" anchor="t">
            <a:spAutoFit/>
          </a:bodyPr>
          <a:lstStyle/>
          <a:p>
            <a:pPr algn="ctr">
              <a:lnSpc>
                <a:spcPts val="3499"/>
              </a:lnSpc>
              <a:spcBef>
                <a:spcPct val="0"/>
              </a:spcBef>
            </a:pPr>
            <a:r>
              <a:rPr lang="en-US" sz="2499">
                <a:solidFill>
                  <a:srgbClr val="7ED957"/>
                </a:solidFill>
                <a:latin typeface="Canva Sans"/>
                <a:ea typeface="Canva Sans"/>
                <a:cs typeface="Canva Sans"/>
                <a:sym typeface="Canva Sans"/>
              </a:rPr>
              <a:t>Gustafsson et al (2019)</a:t>
            </a:r>
          </a:p>
        </p:txBody>
      </p:sp>
      <p:sp>
        <p:nvSpPr>
          <p:cNvPr id="23" name="TextBox 23"/>
          <p:cNvSpPr txBox="1"/>
          <p:nvPr/>
        </p:nvSpPr>
        <p:spPr>
          <a:xfrm>
            <a:off x="13154290" y="6229780"/>
            <a:ext cx="3864015" cy="422275"/>
          </a:xfrm>
          <a:prstGeom prst="rect">
            <a:avLst/>
          </a:prstGeom>
        </p:spPr>
        <p:txBody>
          <a:bodyPr lIns="0" tIns="0" rIns="0" bIns="0" rtlCol="0" anchor="t">
            <a:spAutoFit/>
          </a:bodyPr>
          <a:lstStyle/>
          <a:p>
            <a:pPr algn="ctr">
              <a:lnSpc>
                <a:spcPts val="3499"/>
              </a:lnSpc>
              <a:spcBef>
                <a:spcPct val="0"/>
              </a:spcBef>
            </a:pPr>
            <a:r>
              <a:rPr lang="en-US" sz="2499">
                <a:solidFill>
                  <a:srgbClr val="0CC0DF"/>
                </a:solidFill>
                <a:latin typeface="Canva Sans"/>
                <a:ea typeface="Canva Sans"/>
                <a:cs typeface="Canva Sans"/>
                <a:sym typeface="Canva Sans"/>
              </a:rPr>
              <a:t>Magaña &amp; Matlock (2018)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p:bldP spid="2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220f5dc3-9452-48e5-9b4f-888df42f7a2d}" enabled="0" method="" siteId="{220f5dc3-9452-48e5-9b4f-888df42f7a2d}" removed="1"/>
</clbl:labelList>
</file>

<file path=docProps/app.xml><?xml version="1.0" encoding="utf-8"?>
<Properties xmlns="http://schemas.openxmlformats.org/officeDocument/2006/extended-properties" xmlns:vt="http://schemas.openxmlformats.org/officeDocument/2006/docPropsVTypes">
  <TotalTime>5949</TotalTime>
  <Words>1651</Words>
  <Application>Microsoft Office PowerPoint</Application>
  <PresentationFormat>Custom</PresentationFormat>
  <Paragraphs>159</Paragraphs>
  <Slides>29</Slides>
  <Notes>6</Notes>
  <HiddenSlides>0</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Canva Sans Italics</vt:lpstr>
      <vt:lpstr>Calibri</vt:lpstr>
      <vt:lpstr>Canva Sans</vt:lpstr>
      <vt:lpstr>Canva Sans Bold</vt:lpstr>
      <vt:lpstr>Canva Sans Bold Italics</vt:lpstr>
      <vt:lpstr>Times New Roman</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Transdisciplinary seminar </dc:title>
  <cp:lastModifiedBy>Malik, Sara (Student)</cp:lastModifiedBy>
  <cp:revision>1</cp:revision>
  <dcterms:created xsi:type="dcterms:W3CDTF">2006-08-16T00:00:00Z</dcterms:created>
  <dcterms:modified xsi:type="dcterms:W3CDTF">2025-12-02T21:21:53Z</dcterms:modified>
  <dc:identifier>DAGoHxRhFh8</dc:identifier>
</cp:coreProperties>
</file>