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9.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0.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5"/>
    <p:sldMasterId id="2147483743" r:id="rId6"/>
    <p:sldMasterId id="2147484220" r:id="rId7"/>
    <p:sldMasterId id="2147483746" r:id="rId8"/>
    <p:sldMasterId id="2147483749" r:id="rId9"/>
    <p:sldMasterId id="2147483752" r:id="rId10"/>
    <p:sldMasterId id="2147483906" r:id="rId11"/>
    <p:sldMasterId id="2147484208" r:id="rId12"/>
    <p:sldMasterId id="2147484211" r:id="rId13"/>
    <p:sldMasterId id="2147484214" r:id="rId14"/>
    <p:sldMasterId id="2147484217" r:id="rId15"/>
    <p:sldMasterId id="2147483722" r:id="rId16"/>
    <p:sldMasterId id="2147483909" r:id="rId17"/>
    <p:sldMasterId id="2147483690" r:id="rId18"/>
    <p:sldMasterId id="2147483698" r:id="rId19"/>
    <p:sldMasterId id="2147484182" r:id="rId20"/>
    <p:sldMasterId id="2147484195" r:id="rId21"/>
    <p:sldMasterId id="2147484121" r:id="rId22"/>
  </p:sldMasterIdLst>
  <p:notesMasterIdLst>
    <p:notesMasterId r:id="rId80"/>
  </p:notesMasterIdLst>
  <p:handoutMasterIdLst>
    <p:handoutMasterId r:id="rId81"/>
  </p:handoutMasterIdLst>
  <p:sldIdLst>
    <p:sldId id="280" r:id="rId23"/>
    <p:sldId id="272" r:id="rId24"/>
    <p:sldId id="281" r:id="rId25"/>
    <p:sldId id="282" r:id="rId26"/>
    <p:sldId id="283" r:id="rId27"/>
    <p:sldId id="284" r:id="rId28"/>
    <p:sldId id="285" r:id="rId29"/>
    <p:sldId id="286" r:id="rId30"/>
    <p:sldId id="287" r:id="rId31"/>
    <p:sldId id="288"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7" r:id="rId45"/>
    <p:sldId id="308" r:id="rId46"/>
    <p:sldId id="309" r:id="rId47"/>
    <p:sldId id="310" r:id="rId48"/>
    <p:sldId id="311" r:id="rId49"/>
    <p:sldId id="316" r:id="rId50"/>
    <p:sldId id="317" r:id="rId51"/>
    <p:sldId id="318" r:id="rId52"/>
    <p:sldId id="319" r:id="rId53"/>
    <p:sldId id="320" r:id="rId54"/>
    <p:sldId id="321" r:id="rId55"/>
    <p:sldId id="326" r:id="rId56"/>
    <p:sldId id="327" r:id="rId57"/>
    <p:sldId id="328" r:id="rId58"/>
    <p:sldId id="329" r:id="rId59"/>
    <p:sldId id="330" r:id="rId60"/>
    <p:sldId id="331" r:id="rId61"/>
    <p:sldId id="332" r:id="rId62"/>
    <p:sldId id="333" r:id="rId63"/>
    <p:sldId id="334" r:id="rId64"/>
    <p:sldId id="335" r:id="rId65"/>
    <p:sldId id="337" r:id="rId66"/>
    <p:sldId id="336" r:id="rId67"/>
    <p:sldId id="338" r:id="rId68"/>
    <p:sldId id="289" r:id="rId69"/>
    <p:sldId id="290" r:id="rId70"/>
    <p:sldId id="291" r:id="rId71"/>
    <p:sldId id="312" r:id="rId72"/>
    <p:sldId id="322" r:id="rId73"/>
    <p:sldId id="323" r:id="rId74"/>
    <p:sldId id="324" r:id="rId75"/>
    <p:sldId id="325" r:id="rId76"/>
    <p:sldId id="313" r:id="rId77"/>
    <p:sldId id="314" r:id="rId78"/>
    <p:sldId id="315" r:id="rId7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51B"/>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82" autoAdjust="0"/>
    <p:restoredTop sz="94704" autoAdjust="0"/>
  </p:normalViewPr>
  <p:slideViewPr>
    <p:cSldViewPr snapToGrid="0">
      <p:cViewPr varScale="1">
        <p:scale>
          <a:sx n="104" d="100"/>
          <a:sy n="104" d="100"/>
        </p:scale>
        <p:origin x="1188" y="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8" d="100"/>
          <a:sy n="98" d="100"/>
        </p:scale>
        <p:origin x="3200" y="8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17.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theme" Target="theme/theme1.xml"/><Relationship Id="rId16" Type="http://schemas.openxmlformats.org/officeDocument/2006/relationships/slideMaster" Target="slideMasters/slideMaster12.xml"/><Relationship Id="rId11" Type="http://schemas.openxmlformats.org/officeDocument/2006/relationships/slideMaster" Target="slideMasters/slideMaster7.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5" Type="http://schemas.openxmlformats.org/officeDocument/2006/relationships/slideMaster" Target="slideMasters/slideMaster1.xml"/><Relationship Id="rId19" Type="http://schemas.openxmlformats.org/officeDocument/2006/relationships/slideMaster" Target="slideMasters/slideMaster15.xml"/><Relationship Id="rId14" Type="http://schemas.openxmlformats.org/officeDocument/2006/relationships/slideMaster" Target="slideMasters/slideMaster10.xml"/><Relationship Id="rId22" Type="http://schemas.openxmlformats.org/officeDocument/2006/relationships/slideMaster" Target="slideMasters/slideMaster18.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4.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16.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6.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Master" Target="slideMasters/slideMaster14.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7" Type="http://schemas.openxmlformats.org/officeDocument/2006/relationships/slideMaster" Target="slideMasters/slideMaster3.xml"/><Relationship Id="rId71" Type="http://schemas.openxmlformats.org/officeDocument/2006/relationships/slide" Target="slides/slide49.xml"/><Relationship Id="rId2" Type="http://schemas.openxmlformats.org/officeDocument/2006/relationships/customXml" Target="../customXml/item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61" Type="http://schemas.openxmlformats.org/officeDocument/2006/relationships/slide" Target="slides/slide39.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1/07/2026</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1/07/2026</a:t>
            </a:fld>
            <a:endParaRPr lang="en-NZ"/>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407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906947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078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61479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7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1334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457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687375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4326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0916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6502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226034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8209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458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404563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7502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331333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917173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50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7482557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05716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724658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2610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126986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239688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39557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9410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430821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6622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496050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1751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1761605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5165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9586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181303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971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8477668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51"/>
            <a:ext cx="7886700" cy="2852737"/>
          </a:xfrm>
        </p:spPr>
        <p:txBody>
          <a:bodyPr anchor="b"/>
          <a:lstStyle>
            <a:lvl1pPr>
              <a:defRPr sz="45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23888" y="4313976"/>
            <a:ext cx="78867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98224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50885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38191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2"/>
            <a:ext cx="8392257" cy="915985"/>
          </a:xfrm>
        </p:spPr>
        <p:txBody>
          <a:bodyPr/>
          <a:lstStyle/>
          <a:p>
            <a:r>
              <a:rPr lang="en-US" dirty="0"/>
              <a:t>Click to edit Master title style</a:t>
            </a:r>
          </a:p>
        </p:txBody>
      </p:sp>
    </p:spTree>
    <p:extLst>
      <p:ext uri="{BB962C8B-B14F-4D97-AF65-F5344CB8AC3E}">
        <p14:creationId xmlns:p14="http://schemas.microsoft.com/office/powerpoint/2010/main" val="25193379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338509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268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549762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896014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081267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76561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9797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05492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511286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21822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602217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265012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41979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7571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245836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38904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26331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0296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01105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48797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235004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77069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800829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781300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799201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295115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036448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7123" y="351737"/>
            <a:ext cx="4817853" cy="758195"/>
          </a:xfrm>
        </p:spPr>
        <p:txBody>
          <a:bodyPr anchor="b"/>
          <a:lstStyle>
            <a:lvl1pPr algn="l">
              <a:defRPr sz="2400" b="1" i="0" baseline="0">
                <a:latin typeface="Garamond" panose="02020404030301010803" pitchFamily="18" charset="0"/>
              </a:defRPr>
            </a:lvl1pPr>
          </a:lstStyle>
          <a:p>
            <a:r>
              <a:rPr lang="en-US" dirty="0"/>
              <a:t>Click to edit Master title style</a:t>
            </a:r>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Text Placeholder 2">
            <a:extLst>
              <a:ext uri="{FF2B5EF4-FFF2-40B4-BE49-F238E27FC236}">
                <a16:creationId xmlns:a16="http://schemas.microsoft.com/office/drawing/2014/main" id="{1F88B756-82F1-A9E1-3180-8B28B4809BEE}"/>
              </a:ext>
            </a:extLst>
          </p:cNvPr>
          <p:cNvSpPr>
            <a:spLocks noGrp="1"/>
          </p:cNvSpPr>
          <p:nvPr>
            <p:ph idx="1" hasCustomPrompt="1"/>
          </p:nvPr>
        </p:nvSpPr>
        <p:spPr>
          <a:xfrm>
            <a:off x="277123" y="1503571"/>
            <a:ext cx="7886700" cy="5002692"/>
          </a:xfrm>
          <a:prstGeom prst="rect">
            <a:avLst/>
          </a:prstGeom>
        </p:spPr>
        <p:txBody>
          <a:bodyPr vert="horz" lIns="91440" tIns="45720" rIns="91440" bIns="45720" rtlCol="0">
            <a:normAutofit/>
          </a:bodyPr>
          <a:lstStyle>
            <a:lvl1pPr>
              <a:defRPr sz="2200" baseline="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254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002328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925497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307266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12875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720626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918255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2972886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944416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656421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4898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35627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3.jpeg"/></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15.png"/><Relationship Id="rId4" Type="http://schemas.openxmlformats.org/officeDocument/2006/relationships/slideLayout" Target="../slideLayouts/slideLayout30.xml"/><Relationship Id="rId9" Type="http://schemas.openxmlformats.org/officeDocument/2006/relationships/image" Target="../media/image14.svg"/></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5.png"/></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3.png"/><Relationship Id="rId4" Type="http://schemas.openxmlformats.org/officeDocument/2006/relationships/slideLayout" Target="../slideLayouts/slideLayout44.xml"/><Relationship Id="rId9"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image" Target="../media/image3.png"/><Relationship Id="rId4" Type="http://schemas.openxmlformats.org/officeDocument/2006/relationships/slideLayout" Target="../slideLayouts/slideLayout51.xml"/><Relationship Id="rId9"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1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image" Target="../media/image3.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2.pn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16.jp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6" Type="http://schemas.openxmlformats.org/officeDocument/2006/relationships/image" Target="../media/image3.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2.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7.jp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4.sv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1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15.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8.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next to a body of water&#10;&#10;Description automatically generated">
            <a:extLst>
              <a:ext uri="{FF2B5EF4-FFF2-40B4-BE49-F238E27FC236}">
                <a16:creationId xmlns:a16="http://schemas.microsoft.com/office/drawing/2014/main" id="{1E93FCB3-26F5-B27E-1DA1-13F7A5D8AD3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A5591BF7-BA9C-46E1-9BDD-DAF28A6685E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04D53E3D-F3F8-45DC-B6D4-8A75305276EF}"/>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3" name="Picture 2">
            <a:extLst>
              <a:ext uri="{FF2B5EF4-FFF2-40B4-BE49-F238E27FC236}">
                <a16:creationId xmlns:a16="http://schemas.microsoft.com/office/drawing/2014/main" id="{2FCB9FCA-8EA9-403C-A05F-F719C868F4C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4081" r:id="rId3"/>
    <p:sldLayoutId id="2147484094" r:id="rId4"/>
    <p:sldLayoutId id="2147484107" r:id="rId5"/>
    <p:sldLayoutId id="2147484120" r:id="rId6"/>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Two women sitting on a bench&#10;&#10;Description automatically generated">
            <a:extLst>
              <a:ext uri="{FF2B5EF4-FFF2-40B4-BE49-F238E27FC236}">
                <a16:creationId xmlns:a16="http://schemas.microsoft.com/office/drawing/2014/main" id="{D2F14676-D5A9-60D5-2661-3A0934F7D3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35968697"/>
      </p:ext>
    </p:extLst>
  </p:cSld>
  <p:clrMap bg1="lt1" tx1="dk1" bg2="lt2" tx2="dk2" accent1="accent1" accent2="accent2" accent3="accent3" accent4="accent4" accent5="accent5" accent6="accent6" hlink="hlink" folHlink="folHlink"/>
  <p:sldLayoutIdLst>
    <p:sldLayoutId id="2147484215" r:id="rId1"/>
    <p:sldLayoutId id="2147484216"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erson and person walking together&#10;&#10;Description automatically generated">
            <a:extLst>
              <a:ext uri="{FF2B5EF4-FFF2-40B4-BE49-F238E27FC236}">
                <a16:creationId xmlns:a16="http://schemas.microsoft.com/office/drawing/2014/main" id="{6EDFB110-C5FB-96A7-396D-2909A15C96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06537037"/>
      </p:ext>
    </p:extLst>
  </p:cSld>
  <p:clrMap bg1="lt1" tx1="dk1" bg2="lt2" tx2="dk2" accent1="accent1" accent2="accent2" accent3="accent3" accent4="accent4" accent5="accent5" accent6="accent6" hlink="hlink" folHlink="folHlink"/>
  <p:sldLayoutIdLst>
    <p:sldLayoutId id="2147484218" r:id="rId1"/>
    <p:sldLayoutId id="2147484219"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Graphic 4">
            <a:extLst>
              <a:ext uri="{FF2B5EF4-FFF2-40B4-BE49-F238E27FC236}">
                <a16:creationId xmlns:a16="http://schemas.microsoft.com/office/drawing/2014/main" id="{D4991A1C-0CD6-4CAE-A9F1-EB4E30FA0C5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6931409" y="199641"/>
            <a:ext cx="1901349" cy="571459"/>
          </a:xfrm>
          <a:prstGeom prst="rect">
            <a:avLst/>
          </a:prstGeom>
        </p:spPr>
      </p:pic>
      <p:pic>
        <p:nvPicPr>
          <p:cNvPr id="7" name="Picture 6">
            <a:extLst>
              <a:ext uri="{FF2B5EF4-FFF2-40B4-BE49-F238E27FC236}">
                <a16:creationId xmlns:a16="http://schemas.microsoft.com/office/drawing/2014/main" id="{5F96AC8B-BA4B-40BE-8AB0-D4F6AA2D92D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220231229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xStyles>
    <p:titleStyle>
      <a:lvl1pPr algn="l" defTabSz="685800" rtl="0" eaLnBrk="1" latinLnBrk="0" hangingPunct="1">
        <a:lnSpc>
          <a:spcPct val="90000"/>
        </a:lnSpc>
        <a:spcBef>
          <a:spcPct val="0"/>
        </a:spcBef>
        <a:buNone/>
        <a:defRPr sz="2400" b="1" i="0" kern="1200">
          <a:solidFill>
            <a:schemeClr val="tx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5F96AC8B-BA4B-40BE-8AB0-D4F6AA2D92D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3513382612"/>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Lst>
  <p:txStyles>
    <p:titleStyle>
      <a:lvl1pPr algn="l" defTabSz="685800" rtl="0" eaLnBrk="1" latinLnBrk="0" hangingPunct="1">
        <a:lnSpc>
          <a:spcPct val="90000"/>
        </a:lnSpc>
        <a:spcBef>
          <a:spcPct val="0"/>
        </a:spcBef>
        <a:buNone/>
        <a:defRPr sz="2400" b="1" i="0" kern="1200">
          <a:solidFill>
            <a:schemeClr val="tx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1F34D9-F1EE-4657-BC55-909FC3C0CBD5}"/>
              </a:ext>
            </a:extLst>
          </p:cNvPr>
          <p:cNvSpPr/>
          <p:nvPr userDrawn="1"/>
        </p:nvSpPr>
        <p:spPr>
          <a:xfrm>
            <a:off x="0" y="3"/>
            <a:ext cx="9144000" cy="6857999"/>
          </a:xfrm>
          <a:prstGeom prst="rect">
            <a:avLst/>
          </a:prstGeom>
          <a:solidFill>
            <a:srgbClr val="E12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sp>
        <p:nvSpPr>
          <p:cNvPr id="2" name="Title Placeholder 1"/>
          <p:cNvSpPr>
            <a:spLocks noGrp="1"/>
          </p:cNvSpPr>
          <p:nvPr>
            <p:ph type="title"/>
          </p:nvPr>
        </p:nvSpPr>
        <p:spPr>
          <a:xfrm>
            <a:off x="446943" y="1"/>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C459804A-D15A-431C-B3D1-6BCBBCDB73D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9F56F26F-6FA6-422E-8269-73A8430434D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1170271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xStyles>
    <p:titleStyle>
      <a:lvl1pPr algn="l" defTabSz="685800" rtl="0" eaLnBrk="1" latinLnBrk="0" hangingPunct="1">
        <a:lnSpc>
          <a:spcPct val="90000"/>
        </a:lnSpc>
        <a:spcBef>
          <a:spcPct val="0"/>
        </a:spcBef>
        <a:buNone/>
        <a:defRPr sz="2400" b="1" i="0" kern="1200">
          <a:solidFill>
            <a:schemeClr val="bg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47B536-E58A-4A36-880A-161913BBD539}"/>
              </a:ext>
            </a:extLst>
          </p:cNvPr>
          <p:cNvSpPr/>
          <p:nvPr userDrawn="1"/>
        </p:nvSpPr>
        <p:spPr>
          <a:xfrm>
            <a:off x="0" y="3"/>
            <a:ext cx="9144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sp>
        <p:nvSpPr>
          <p:cNvPr id="2" name="Title Placeholder 1"/>
          <p:cNvSpPr>
            <a:spLocks noGrp="1"/>
          </p:cNvSpPr>
          <p:nvPr>
            <p:ph type="title"/>
          </p:nvPr>
        </p:nvSpPr>
        <p:spPr>
          <a:xfrm>
            <a:off x="446944" y="2"/>
            <a:ext cx="5936273" cy="1008185"/>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0727C27B-33C9-4531-B407-C5E616C03B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7" name="Picture 6">
            <a:extLst>
              <a:ext uri="{FF2B5EF4-FFF2-40B4-BE49-F238E27FC236}">
                <a16:creationId xmlns:a16="http://schemas.microsoft.com/office/drawing/2014/main" id="{4E47B861-869A-4AE9-A8C0-543702AD84CF}"/>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369551928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xStyles>
    <p:titleStyle>
      <a:lvl1pPr algn="l" defTabSz="685800" rtl="0" eaLnBrk="1" latinLnBrk="0" hangingPunct="1">
        <a:lnSpc>
          <a:spcPct val="90000"/>
        </a:lnSpc>
        <a:spcBef>
          <a:spcPct val="0"/>
        </a:spcBef>
        <a:buNone/>
        <a:defRPr sz="2400" b="1" i="0" kern="1200">
          <a:solidFill>
            <a:schemeClr val="bg1"/>
          </a:solidFill>
          <a:latin typeface="Arial" charset="0"/>
          <a:ea typeface="Arial" charset="0"/>
          <a:cs typeface="Arial"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F5AC0F2-3079-6A36-7EBE-736193D16DC5}"/>
              </a:ext>
            </a:extLst>
          </p:cNvPr>
          <p:cNvPicPr>
            <a:picLocks noChangeAspect="1"/>
          </p:cNvPicPr>
          <p:nvPr userDrawn="1"/>
        </p:nvPicPr>
        <p:blipFill>
          <a:blip r:embed="rId14">
            <a:extLst>
              <a:ext uri="{28A0092B-C50C-407E-A947-70E740481C1C}">
                <a14:useLocalDpi xmlns:a14="http://schemas.microsoft.com/office/drawing/2010/main" val="0"/>
              </a:ext>
            </a:extLst>
          </a:blip>
          <a:srcRect l="71" r="71"/>
          <a:stretch/>
        </p:blipFill>
        <p:spPr>
          <a:xfrm>
            <a:off x="0" y="0"/>
            <a:ext cx="9144000" cy="6868800"/>
          </a:xfrm>
          <a:prstGeom prst="rect">
            <a:avLst/>
          </a:prstGeom>
        </p:spPr>
      </p:pic>
      <p:pic>
        <p:nvPicPr>
          <p:cNvPr id="8" name="Picture 7">
            <a:extLst>
              <a:ext uri="{FF2B5EF4-FFF2-40B4-BE49-F238E27FC236}">
                <a16:creationId xmlns:a16="http://schemas.microsoft.com/office/drawing/2014/main" id="{111B1E7C-7B4F-2E15-1DD1-56EC27A1886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D7CB2986-BB39-6845-3798-1EAEEF8CC61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745479905"/>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EF5AC0F2-3079-6A36-7EBE-736193D16DC5}"/>
              </a:ext>
            </a:extLst>
          </p:cNvPr>
          <p:cNvPicPr>
            <a:picLocks noChangeAspect="1"/>
          </p:cNvPicPr>
          <p:nvPr userDrawn="1"/>
        </p:nvPicPr>
        <p:blipFill>
          <a:blip r:embed="rId14">
            <a:extLst>
              <a:ext uri="{28A0092B-C50C-407E-A947-70E740481C1C}">
                <a14:useLocalDpi xmlns:a14="http://schemas.microsoft.com/office/drawing/2010/main" val="0"/>
              </a:ext>
            </a:extLst>
          </a:blip>
          <a:srcRect l="71" r="71"/>
          <a:stretch/>
        </p:blipFill>
        <p:spPr>
          <a:xfrm>
            <a:off x="0" y="0"/>
            <a:ext cx="9144000" cy="6868800"/>
          </a:xfrm>
          <a:prstGeom prst="rect">
            <a:avLst/>
          </a:prstGeom>
        </p:spPr>
      </p:pic>
      <p:pic>
        <p:nvPicPr>
          <p:cNvPr id="8" name="Picture 7">
            <a:extLst>
              <a:ext uri="{FF2B5EF4-FFF2-40B4-BE49-F238E27FC236}">
                <a16:creationId xmlns:a16="http://schemas.microsoft.com/office/drawing/2014/main" id="{111B1E7C-7B4F-2E15-1DD1-56EC27A1886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pic>
        <p:nvPicPr>
          <p:cNvPr id="9" name="Picture 8">
            <a:extLst>
              <a:ext uri="{FF2B5EF4-FFF2-40B4-BE49-F238E27FC236}">
                <a16:creationId xmlns:a16="http://schemas.microsoft.com/office/drawing/2014/main" id="{D7CB2986-BB39-6845-3798-1EAEEF8CC61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732822802"/>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 id="21474842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Graphic 6">
            <a:extLst>
              <a:ext uri="{FF2B5EF4-FFF2-40B4-BE49-F238E27FC236}">
                <a16:creationId xmlns:a16="http://schemas.microsoft.com/office/drawing/2014/main" id="{2DE0575F-D0BD-775B-537B-A0DE0D8DE3A9}"/>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6931409" y="199641"/>
            <a:ext cx="1901349" cy="571459"/>
          </a:xfrm>
          <a:prstGeom prst="rect">
            <a:avLst/>
          </a:prstGeom>
        </p:spPr>
      </p:pic>
      <p:pic>
        <p:nvPicPr>
          <p:cNvPr id="8" name="Picture 7">
            <a:extLst>
              <a:ext uri="{FF2B5EF4-FFF2-40B4-BE49-F238E27FC236}">
                <a16:creationId xmlns:a16="http://schemas.microsoft.com/office/drawing/2014/main" id="{4D2EA5E8-8B9C-B2FA-7C22-A079BD9C1D2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4210530966"/>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xStyles>
    <p:titleStyle>
      <a:lvl1pPr algn="l" defTabSz="914400" rtl="0" eaLnBrk="1" latinLnBrk="0" hangingPunct="1">
        <a:lnSpc>
          <a:spcPct val="90000"/>
        </a:lnSpc>
        <a:spcBef>
          <a:spcPct val="0"/>
        </a:spcBef>
        <a:buNone/>
        <a:defRPr sz="4400" kern="1200" baseline="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ond with a bench and trees in the background&#10;&#10;Description automatically generated">
            <a:extLst>
              <a:ext uri="{FF2B5EF4-FFF2-40B4-BE49-F238E27FC236}">
                <a16:creationId xmlns:a16="http://schemas.microsoft.com/office/drawing/2014/main" id="{0527E736-6EB6-71EE-86E8-AEE87E30183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C7158B31-96EA-4BCD-80CD-643BE3A572D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1EF74A74-96C1-4854-94B6-3887E90CC3C4}"/>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775C1DDD-33F4-4E3C-ACB4-73B86D652B9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593335495"/>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group of people outside a building&#10;&#10;Description automatically generated">
            <a:extLst>
              <a:ext uri="{FF2B5EF4-FFF2-40B4-BE49-F238E27FC236}">
                <a16:creationId xmlns:a16="http://schemas.microsoft.com/office/drawing/2014/main" id="{2A2EF3D2-DBEF-6084-3CC2-F862842874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C7158B31-96EA-4BCD-80CD-643BE3A572D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1EF74A74-96C1-4854-94B6-3887E90CC3C4}"/>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775C1DDD-33F4-4E3C-ACB4-73B86D652B9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4024419076"/>
      </p:ext>
    </p:extLst>
  </p:cSld>
  <p:clrMap bg1="lt1" tx1="dk1" bg2="lt2" tx2="dk2" accent1="accent1" accent2="accent2" accent3="accent3" accent4="accent4" accent5="accent5" accent6="accent6" hlink="hlink" folHlink="folHlink"/>
  <p:sldLayoutIdLst>
    <p:sldLayoutId id="2147484221" r:id="rId1"/>
    <p:sldLayoutId id="2147484222"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building with a sign on the front&#10;&#10;Description automatically generated">
            <a:extLst>
              <a:ext uri="{FF2B5EF4-FFF2-40B4-BE49-F238E27FC236}">
                <a16:creationId xmlns:a16="http://schemas.microsoft.com/office/drawing/2014/main" id="{DACA7C52-2EE4-FCD4-D9A7-86E104EF26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7DBAD11D-7ED7-427F-96F6-8DFB999455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C47BB120-176A-4E5D-934D-C863EFE6F58A}"/>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D5D86E0D-AB80-4263-A8E3-15EBF0580C8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37992475"/>
      </p:ext>
    </p:extLst>
  </p:cSld>
  <p:clrMap bg1="lt1" tx1="dk1" bg2="lt2" tx2="dk2" accent1="accent1" accent2="accent2" accent3="accent3" accent4="accent4" accent5="accent5" accent6="accent6" hlink="hlink" folHlink="folHlink"/>
  <p:sldLayoutIdLst>
    <p:sldLayoutId id="2147483747" r:id="rId1"/>
    <p:sldLayoutId id="2147483748"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people standing in front of a building&#10;&#10;Description automatically generated">
            <a:extLst>
              <a:ext uri="{FF2B5EF4-FFF2-40B4-BE49-F238E27FC236}">
                <a16:creationId xmlns:a16="http://schemas.microsoft.com/office/drawing/2014/main" id="{348F3FD0-2176-7009-F84E-F360214E6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DAB9C955-8A87-4032-96ED-C488DE7C046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E997CBCB-69B2-447F-8A51-54E85F06AA22}"/>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41367A46-1A81-43BA-9398-D106749617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144319019"/>
      </p:ext>
    </p:extLst>
  </p:cSld>
  <p:clrMap bg1="lt1" tx1="dk1" bg2="lt2" tx2="dk2" accent1="accent1" accent2="accent2" accent3="accent3" accent4="accent4" accent5="accent5" accent6="accent6" hlink="hlink" folHlink="folHlink"/>
  <p:sldLayoutIdLst>
    <p:sldLayoutId id="2147483750" r:id="rId1"/>
    <p:sldLayoutId id="2147483751"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people sitting on bean bags&#10;&#10;Description automatically generated">
            <a:extLst>
              <a:ext uri="{FF2B5EF4-FFF2-40B4-BE49-F238E27FC236}">
                <a16:creationId xmlns:a16="http://schemas.microsoft.com/office/drawing/2014/main" id="{A5F9A625-208C-719A-11BC-1014737C57D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10" name="Picture 9">
            <a:extLst>
              <a:ext uri="{FF2B5EF4-FFF2-40B4-BE49-F238E27FC236}">
                <a16:creationId xmlns:a16="http://schemas.microsoft.com/office/drawing/2014/main" id="{BB1AE5D3-79A5-4B22-B0DD-4FA137651EE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1" name="Title Placeholder 1">
            <a:extLst>
              <a:ext uri="{FF2B5EF4-FFF2-40B4-BE49-F238E27FC236}">
                <a16:creationId xmlns:a16="http://schemas.microsoft.com/office/drawing/2014/main" id="{E561F2A4-CCB7-486D-AC36-58AE88EB455E}"/>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6" name="Picture 5">
            <a:extLst>
              <a:ext uri="{FF2B5EF4-FFF2-40B4-BE49-F238E27FC236}">
                <a16:creationId xmlns:a16="http://schemas.microsoft.com/office/drawing/2014/main" id="{906BCE86-FF18-4607-8959-9FE12C3A006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97494360"/>
      </p:ext>
    </p:extLst>
  </p:cSld>
  <p:clrMap bg1="lt1" tx1="dk1" bg2="lt2" tx2="dk2" accent1="accent1" accent2="accent2" accent3="accent3" accent4="accent4" accent5="accent5" accent6="accent6" hlink="hlink" folHlink="folHlink"/>
  <p:sldLayoutIdLst>
    <p:sldLayoutId id="2147483753" r:id="rId1"/>
    <p:sldLayoutId id="2147483754"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group of women sitting on a bench&#10;&#10;Description automatically generated">
            <a:extLst>
              <a:ext uri="{FF2B5EF4-FFF2-40B4-BE49-F238E27FC236}">
                <a16:creationId xmlns:a16="http://schemas.microsoft.com/office/drawing/2014/main" id="{22E0B9DA-B439-2613-492A-527B720A07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2599984652"/>
      </p:ext>
    </p:extLst>
  </p:cSld>
  <p:clrMap bg1="lt1" tx1="dk1" bg2="lt2" tx2="dk2" accent1="accent1" accent2="accent2" accent3="accent3" accent4="accent4" accent5="accent5" accent6="accent6" hlink="hlink" folHlink="folHlink"/>
  <p:sldLayoutIdLst>
    <p:sldLayoutId id="2147483907" r:id="rId1"/>
    <p:sldLayoutId id="2147483908"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with a large roof&#10;&#10;Description automatically generated">
            <a:extLst>
              <a:ext uri="{FF2B5EF4-FFF2-40B4-BE49-F238E27FC236}">
                <a16:creationId xmlns:a16="http://schemas.microsoft.com/office/drawing/2014/main" id="{C72044D9-4DAC-18FD-FD13-0C60618D6F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675234563"/>
      </p:ext>
    </p:extLst>
  </p:cSld>
  <p:clrMap bg1="lt1" tx1="dk1" bg2="lt2" tx2="dk2" accent1="accent1" accent2="accent2" accent3="accent3" accent4="accent4" accent5="accent5" accent6="accent6" hlink="hlink" folHlink="folHlink"/>
  <p:sldLayoutIdLst>
    <p:sldLayoutId id="2147484209" r:id="rId1"/>
    <p:sldLayoutId id="2147484210"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building with a lawn and grass&#10;&#10;Description automatically generated">
            <a:extLst>
              <a:ext uri="{FF2B5EF4-FFF2-40B4-BE49-F238E27FC236}">
                <a16:creationId xmlns:a16="http://schemas.microsoft.com/office/drawing/2014/main" id="{E5B2DC1E-3B08-47A6-9AE8-D657F9073F2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323790808"/>
      </p:ext>
    </p:extLst>
  </p:cSld>
  <p:clrMap bg1="lt1" tx1="dk1" bg2="lt2" tx2="dk2" accent1="accent1" accent2="accent2" accent3="accent3" accent4="accent4" accent5="accent5" accent6="accent6" hlink="hlink" folHlink="folHlink"/>
  <p:sldLayoutIdLst>
    <p:sldLayoutId id="2147484212" r:id="rId1"/>
    <p:sldLayoutId id="2147484213"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9.xml"/></Relationships>
</file>

<file path=ppt/slides/_rels/slide5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D8B7D1-6D8A-4F1D-0EA0-5027304EF06F}"/>
              </a:ext>
            </a:extLst>
          </p:cNvPr>
          <p:cNvSpPr>
            <a:spLocks noGrp="1"/>
          </p:cNvSpPr>
          <p:nvPr>
            <p:ph type="title"/>
          </p:nvPr>
        </p:nvSpPr>
        <p:spPr/>
        <p:txBody>
          <a:bodyPr/>
          <a:lstStyle/>
          <a:p>
            <a:pPr algn="ctr"/>
            <a:r>
              <a:rPr lang="en-US" dirty="0">
                <a:latin typeface="Garamond" panose="02020404030301010803" pitchFamily="18" charset="0"/>
              </a:rPr>
              <a:t>Output first: Rethinking bullshit in large language models</a:t>
            </a:r>
            <a:endParaRPr lang="en-NZ" dirty="0">
              <a:latin typeface="Garamond" panose="02020404030301010803" pitchFamily="18" charset="0"/>
            </a:endParaRPr>
          </a:p>
        </p:txBody>
      </p:sp>
      <p:sp>
        <p:nvSpPr>
          <p:cNvPr id="7" name="Text Placeholder 6">
            <a:extLst>
              <a:ext uri="{FF2B5EF4-FFF2-40B4-BE49-F238E27FC236}">
                <a16:creationId xmlns:a16="http://schemas.microsoft.com/office/drawing/2014/main" id="{8FA3658D-74BF-2D6C-4D6D-C3634E12CB52}"/>
              </a:ext>
            </a:extLst>
          </p:cNvPr>
          <p:cNvSpPr>
            <a:spLocks noGrp="1"/>
          </p:cNvSpPr>
          <p:nvPr>
            <p:ph type="body" sz="quarter" idx="10"/>
          </p:nvPr>
        </p:nvSpPr>
        <p:spPr/>
        <p:txBody>
          <a:bodyPr/>
          <a:lstStyle/>
          <a:p>
            <a:pPr algn="ctr"/>
            <a:r>
              <a:rPr lang="en-NZ" sz="2000" dirty="0">
                <a:latin typeface="Garamond" panose="02020404030301010803" pitchFamily="18" charset="0"/>
              </a:rPr>
              <a:t>Jeremy Wyatt</a:t>
            </a:r>
          </a:p>
        </p:txBody>
      </p:sp>
    </p:spTree>
    <p:extLst>
      <p:ext uri="{BB962C8B-B14F-4D97-AF65-F5344CB8AC3E}">
        <p14:creationId xmlns:p14="http://schemas.microsoft.com/office/powerpoint/2010/main" val="1282170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3F050-F766-7218-808E-D5B84115B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E6721-9A11-2957-92E6-222367CF00ED}"/>
              </a:ext>
            </a:extLst>
          </p:cNvPr>
          <p:cNvSpPr>
            <a:spLocks noGrp="1"/>
          </p:cNvSpPr>
          <p:nvPr>
            <p:ph type="ctrTitle"/>
          </p:nvPr>
        </p:nvSpPr>
        <p:spPr/>
        <p:txBody>
          <a:bodyPr>
            <a:normAutofit/>
          </a:bodyPr>
          <a:lstStyle/>
          <a:p>
            <a:pPr algn="l"/>
            <a:r>
              <a:rPr lang="en-NZ" dirty="0"/>
              <a:t>Gunkel and Coghlan’s objection</a:t>
            </a:r>
          </a:p>
        </p:txBody>
      </p:sp>
      <p:sp>
        <p:nvSpPr>
          <p:cNvPr id="3" name="Subtitle 2">
            <a:extLst>
              <a:ext uri="{FF2B5EF4-FFF2-40B4-BE49-F238E27FC236}">
                <a16:creationId xmlns:a16="http://schemas.microsoft.com/office/drawing/2014/main" id="{52289210-6ECC-F8C0-76B8-859D8015C233}"/>
              </a:ext>
            </a:extLst>
          </p:cNvPr>
          <p:cNvSpPr>
            <a:spLocks noGrp="1"/>
          </p:cNvSpPr>
          <p:nvPr>
            <p:ph type="subTitle" idx="4294967295"/>
          </p:nvPr>
        </p:nvSpPr>
        <p:spPr>
          <a:xfrm>
            <a:off x="277123" y="1409267"/>
            <a:ext cx="8087489" cy="3267061"/>
          </a:xfrm>
        </p:spPr>
        <p:txBody>
          <a:bodyPr>
            <a:normAutofit fontScale="92500" lnSpcReduction="20000"/>
          </a:bodyPr>
          <a:lstStyle/>
          <a:p>
            <a:r>
              <a:rPr lang="en-US" sz="2400" dirty="0"/>
              <a:t>Hicks et al.’s views have attracted a great deal of criticism, and I’ll focus on an objection due to Gunkel and Coghlan (2025)</a:t>
            </a:r>
          </a:p>
          <a:p>
            <a:r>
              <a:rPr lang="en-US" sz="2200" dirty="0"/>
              <a:t>The objection:</a:t>
            </a:r>
          </a:p>
          <a:p>
            <a:pPr lvl="1"/>
            <a:r>
              <a:rPr lang="en-NZ" sz="2200" dirty="0"/>
              <a:t>In place of Hicks et al.’s process-based account of LLM bullshit, we should develop an </a:t>
            </a:r>
            <a:r>
              <a:rPr lang="en-NZ" sz="2200" i="1" dirty="0"/>
              <a:t>output-based</a:t>
            </a:r>
            <a:r>
              <a:rPr lang="en-NZ" sz="2200" dirty="0"/>
              <a:t> account</a:t>
            </a:r>
          </a:p>
          <a:p>
            <a:pPr lvl="2"/>
            <a:r>
              <a:rPr lang="en-NZ" sz="2200" dirty="0"/>
              <a:t>Output-based accounts aim primarily to identify the features in virtue of having which outputs of some causal process or another count as bullshit</a:t>
            </a:r>
          </a:p>
          <a:p>
            <a:pPr lvl="2"/>
            <a:r>
              <a:rPr lang="en-NZ" sz="2200" dirty="0"/>
              <a:t>Put differently: in an output-based account, “the shit wears the trousers” (Cohen 2002, p. 324)</a:t>
            </a:r>
          </a:p>
          <a:p>
            <a:r>
              <a:rPr lang="en-NZ" sz="2400" dirty="0"/>
              <a:t>Gunkel and Coghlan offer three reasons for favouring an output-based account</a:t>
            </a:r>
          </a:p>
          <a:p>
            <a:endParaRPr lang="en-US" sz="2000" dirty="0"/>
          </a:p>
        </p:txBody>
      </p:sp>
      <p:pic>
        <p:nvPicPr>
          <p:cNvPr id="5" name="Picture 2" descr="David Gunkel, Northern Illinois University [IMAGE] | EurekAlert! Science  News Releases">
            <a:extLst>
              <a:ext uri="{FF2B5EF4-FFF2-40B4-BE49-F238E27FC236}">
                <a16:creationId xmlns:a16="http://schemas.microsoft.com/office/drawing/2014/main" id="{D1569D0A-E819-5C66-9DCC-16DB17381C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6530" y="4379357"/>
            <a:ext cx="1536446" cy="21510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Dr Simon Coghlan - ADM+S Centre">
            <a:extLst>
              <a:ext uri="{FF2B5EF4-FFF2-40B4-BE49-F238E27FC236}">
                <a16:creationId xmlns:a16="http://schemas.microsoft.com/office/drawing/2014/main" id="{F5BBBBFA-6527-74D9-4F45-3A8B78B403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76" y="4379358"/>
            <a:ext cx="2151024" cy="2151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86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9C4CA-6ACB-E113-7594-00582D57D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D2F94-D2E2-3ADE-D59C-85FCF6777FF7}"/>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723C43A8-C611-0E0D-9B30-639007E583F7}"/>
              </a:ext>
            </a:extLst>
          </p:cNvPr>
          <p:cNvSpPr>
            <a:spLocks noGrp="1"/>
          </p:cNvSpPr>
          <p:nvPr>
            <p:ph type="subTitle" idx="4294967295"/>
          </p:nvPr>
        </p:nvSpPr>
        <p:spPr>
          <a:xfrm>
            <a:off x="277123" y="1409267"/>
            <a:ext cx="8087489" cy="4899479"/>
          </a:xfrm>
        </p:spPr>
        <p:txBody>
          <a:bodyPr>
            <a:normAutofit/>
          </a:bodyPr>
          <a:lstStyle/>
          <a:p>
            <a:r>
              <a:rPr lang="en-US" sz="2200" i="1" dirty="0"/>
              <a:t>Reason #1: </a:t>
            </a:r>
            <a:r>
              <a:rPr lang="en-US" sz="2200" dirty="0"/>
              <a:t>Unlike Hicks et al.’s account, an output-based account can secure the result that some LLM outputs are bullshit</a:t>
            </a:r>
          </a:p>
          <a:p>
            <a:pPr lvl="1"/>
            <a:r>
              <a:rPr lang="en-US" sz="2000" dirty="0"/>
              <a:t>Gunkel and Coghlan agree with Hicks et al. that LLMs produce bullshit at least some of the time</a:t>
            </a:r>
          </a:p>
          <a:p>
            <a:pPr lvl="1"/>
            <a:r>
              <a:rPr lang="en-US" sz="2000" dirty="0"/>
              <a:t>However: they point out that LLMs which are fine-tuned for truth/correctness appear to track truth</a:t>
            </a:r>
          </a:p>
          <a:p>
            <a:pPr lvl="1"/>
            <a:r>
              <a:rPr lang="en-US" sz="2000" dirty="0"/>
              <a:t>For this reason: Hicks et al.’s contention that such LLMs are wholly indifferent towards the truth of their assertions is misleading</a:t>
            </a:r>
          </a:p>
          <a:p>
            <a:pPr lvl="1"/>
            <a:r>
              <a:rPr lang="en-US" sz="2000" dirty="0"/>
              <a:t>This undermines the ability of Hicks et al.’s account to explain why we should </a:t>
            </a:r>
            <a:r>
              <a:rPr lang="en-US" sz="2000" dirty="0" err="1"/>
              <a:t>categorise</a:t>
            </a:r>
            <a:r>
              <a:rPr lang="en-US" sz="2000" dirty="0"/>
              <a:t> (some) of these LLMs’ outputs as bullshit</a:t>
            </a:r>
          </a:p>
          <a:p>
            <a:pPr lvl="1"/>
            <a:r>
              <a:rPr lang="en-US" sz="2000" dirty="0"/>
              <a:t>By contrast: an output-based account can straightforwardly explain this</a:t>
            </a:r>
          </a:p>
          <a:p>
            <a:pPr lvl="1"/>
            <a:r>
              <a:rPr lang="en-US" sz="2000" dirty="0"/>
              <a:t>The basic explanation: even LLMs that are fine-tuned for truth/correctness sometimes produce outputs with flaws like “falsity, exaggeration, illogicality, damning shallowness, and pseudo-profundity” (Gunkel and Coghlan 2025, p. 4)</a:t>
            </a:r>
          </a:p>
        </p:txBody>
      </p:sp>
    </p:spTree>
    <p:extLst>
      <p:ext uri="{BB962C8B-B14F-4D97-AF65-F5344CB8AC3E}">
        <p14:creationId xmlns:p14="http://schemas.microsoft.com/office/powerpoint/2010/main" val="398140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E50C-9C42-1945-1279-4495B867A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0AA38-5076-9162-F4D5-495099FD5111}"/>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EA623CAC-F532-ABFD-E61C-23924850DBD0}"/>
              </a:ext>
            </a:extLst>
          </p:cNvPr>
          <p:cNvSpPr>
            <a:spLocks noGrp="1"/>
          </p:cNvSpPr>
          <p:nvPr>
            <p:ph type="subTitle" idx="4294967295"/>
          </p:nvPr>
        </p:nvSpPr>
        <p:spPr>
          <a:xfrm>
            <a:off x="277123" y="1409267"/>
            <a:ext cx="8087489" cy="4899479"/>
          </a:xfrm>
        </p:spPr>
        <p:txBody>
          <a:bodyPr>
            <a:normAutofit/>
          </a:bodyPr>
          <a:lstStyle/>
          <a:p>
            <a:r>
              <a:rPr lang="en-US" sz="2200" i="1" dirty="0"/>
              <a:t>Reason #2: </a:t>
            </a:r>
            <a:r>
              <a:rPr lang="en-US" sz="2200" dirty="0"/>
              <a:t>Unlike Hicks et al.’s account, an output-based account doesn’t problematically </a:t>
            </a:r>
            <a:r>
              <a:rPr lang="en-US" sz="2200" i="1" dirty="0"/>
              <a:t>anthropomorphise</a:t>
            </a:r>
            <a:r>
              <a:rPr lang="en-US" sz="2200" dirty="0"/>
              <a:t> LLMs</a:t>
            </a:r>
          </a:p>
          <a:p>
            <a:pPr lvl="1"/>
            <a:r>
              <a:rPr lang="en-US" sz="2000" dirty="0"/>
              <a:t>Hicks et al. anthropomorphise LLMs by </a:t>
            </a:r>
            <a:r>
              <a:rPr lang="en-US" sz="2000" dirty="0" err="1"/>
              <a:t>analogising</a:t>
            </a:r>
            <a:r>
              <a:rPr lang="en-US" sz="2000" dirty="0"/>
              <a:t> them to human (soft) bullshitters, but this analogy is questionable</a:t>
            </a:r>
          </a:p>
          <a:p>
            <a:pPr lvl="1"/>
            <a:r>
              <a:rPr lang="en-US" sz="2000" dirty="0"/>
              <a:t>While the human (soft) bullshitter is unconcerned with whether certain of their assertions are true/false, they are still </a:t>
            </a:r>
            <a:r>
              <a:rPr lang="en-US" sz="2000" i="1" dirty="0"/>
              <a:t>capable</a:t>
            </a:r>
            <a:r>
              <a:rPr lang="en-US" sz="2000" dirty="0"/>
              <a:t> of having such a concern</a:t>
            </a:r>
          </a:p>
          <a:p>
            <a:pPr lvl="1"/>
            <a:r>
              <a:rPr lang="en-US" sz="2000" dirty="0"/>
              <a:t>By contrast: it is highly contentious whether LLMs are capable of having such a concern</a:t>
            </a:r>
          </a:p>
          <a:p>
            <a:pPr lvl="1"/>
            <a:r>
              <a:rPr lang="en-US" sz="2000" dirty="0"/>
              <a:t>An output-based account needn’t anthropomorphise LLMs in this way, as it is primarily focused on certain flaws in their outputs, not their mental states</a:t>
            </a:r>
          </a:p>
        </p:txBody>
      </p:sp>
    </p:spTree>
    <p:extLst>
      <p:ext uri="{BB962C8B-B14F-4D97-AF65-F5344CB8AC3E}">
        <p14:creationId xmlns:p14="http://schemas.microsoft.com/office/powerpoint/2010/main" val="288207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3DD3-0281-F73A-CB26-F1745CF62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C807B-283C-E88B-5472-114A97DBF1CA}"/>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C28CC597-A7AC-221C-1100-36DBBD02FD96}"/>
              </a:ext>
            </a:extLst>
          </p:cNvPr>
          <p:cNvSpPr>
            <a:spLocks noGrp="1"/>
          </p:cNvSpPr>
          <p:nvPr>
            <p:ph type="subTitle" idx="4294967295"/>
          </p:nvPr>
        </p:nvSpPr>
        <p:spPr>
          <a:xfrm>
            <a:off x="277123" y="1409267"/>
            <a:ext cx="8087489" cy="4899479"/>
          </a:xfrm>
        </p:spPr>
        <p:txBody>
          <a:bodyPr>
            <a:normAutofit/>
          </a:bodyPr>
          <a:lstStyle/>
          <a:p>
            <a:r>
              <a:rPr lang="en-US" sz="2200" i="1" dirty="0"/>
              <a:t>Reason #3: </a:t>
            </a:r>
            <a:r>
              <a:rPr lang="en-US" sz="2200" dirty="0"/>
              <a:t>Unlike Hicks et al.’s account, an output-based account is attractively </a:t>
            </a:r>
            <a:r>
              <a:rPr lang="en-US" sz="2200" i="1" dirty="0"/>
              <a:t>selective</a:t>
            </a:r>
          </a:p>
          <a:p>
            <a:pPr lvl="1"/>
            <a:r>
              <a:rPr lang="en-US" sz="2000" dirty="0"/>
              <a:t>An account of LLM bullshit should be selective in the sense that it entails that while LLMs sometimes produce bullshit, they don’t always do so</a:t>
            </a:r>
          </a:p>
        </p:txBody>
      </p:sp>
    </p:spTree>
    <p:extLst>
      <p:ext uri="{BB962C8B-B14F-4D97-AF65-F5344CB8AC3E}">
        <p14:creationId xmlns:p14="http://schemas.microsoft.com/office/powerpoint/2010/main" val="189836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880E3-F4CB-F55A-D054-EECA7E90B5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53BD25-28E2-D88A-414F-0720F6708EF8}"/>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9C3070B6-757F-B17F-F8F4-26E1B621C0BB}"/>
              </a:ext>
            </a:extLst>
          </p:cNvPr>
          <p:cNvSpPr>
            <a:spLocks noGrp="1"/>
          </p:cNvSpPr>
          <p:nvPr>
            <p:ph type="subTitle" idx="4294967295"/>
          </p:nvPr>
        </p:nvSpPr>
        <p:spPr>
          <a:xfrm>
            <a:off x="277123" y="1409267"/>
            <a:ext cx="8087489" cy="4899479"/>
          </a:xfrm>
        </p:spPr>
        <p:txBody>
          <a:bodyPr>
            <a:normAutofit/>
          </a:bodyPr>
          <a:lstStyle/>
          <a:p>
            <a:r>
              <a:rPr lang="en-US" sz="2200" dirty="0"/>
              <a:t>To see the point here, contrast two cases:</a:t>
            </a:r>
          </a:p>
          <a:p>
            <a:pPr lvl="1"/>
            <a:r>
              <a:rPr lang="en-US" sz="2000" i="1" dirty="0"/>
              <a:t>Case #1: </a:t>
            </a:r>
            <a:r>
              <a:rPr lang="en-US" sz="2000" dirty="0"/>
              <a:t>I ask ChatGPT for a list of five articles on deflationary theories of truth that have been published in the last ten years.  ChatGPT promptly produces what looks like a list of five articles of the requested sort.  However, when I use Google to determine whether these articles exist, it turns out that none of them do.  </a:t>
            </a:r>
          </a:p>
          <a:p>
            <a:pPr lvl="2"/>
            <a:r>
              <a:rPr lang="en-US" dirty="0"/>
              <a:t>It would be natural for me to respond ‘Enough with the bullshit ChatGPT.  Stop making things up and consult a reliable source like </a:t>
            </a:r>
            <a:r>
              <a:rPr lang="en-US" dirty="0" err="1"/>
              <a:t>PhilPapers</a:t>
            </a:r>
            <a:r>
              <a:rPr lang="en-US" dirty="0"/>
              <a:t>’</a:t>
            </a:r>
          </a:p>
          <a:p>
            <a:pPr lvl="1"/>
            <a:r>
              <a:rPr lang="en-US" sz="2000" i="1" dirty="0"/>
              <a:t>Case #2: </a:t>
            </a:r>
            <a:r>
              <a:rPr lang="en-US" sz="2000" dirty="0"/>
              <a:t>I upload a draft of one of my articles to Claude and ask it to evaluate the paper as if it were a hard-headed referee at </a:t>
            </a:r>
            <a:r>
              <a:rPr lang="en-US" sz="2000" i="1" dirty="0"/>
              <a:t>Mind</a:t>
            </a:r>
            <a:r>
              <a:rPr lang="en-US" sz="2000" dirty="0"/>
              <a:t>.  The report that Claude produces identifies some significant flaws in my arguments that I hadn’t noticed.  As a result, I’m able to improve my article.  </a:t>
            </a:r>
          </a:p>
          <a:p>
            <a:pPr lvl="2"/>
            <a:r>
              <a:rPr lang="en-US" dirty="0"/>
              <a:t>In this case, we wouldn’t typically describe Claude’s report as bullshit</a:t>
            </a:r>
          </a:p>
          <a:p>
            <a:pPr lvl="2"/>
            <a:r>
              <a:rPr lang="en-US" dirty="0"/>
              <a:t>Instead: we would say that it offers a helpful evaluation of my article</a:t>
            </a:r>
          </a:p>
          <a:p>
            <a:endParaRPr lang="en-US" sz="2000" dirty="0"/>
          </a:p>
        </p:txBody>
      </p:sp>
    </p:spTree>
    <p:extLst>
      <p:ext uri="{BB962C8B-B14F-4D97-AF65-F5344CB8AC3E}">
        <p14:creationId xmlns:p14="http://schemas.microsoft.com/office/powerpoint/2010/main" val="248068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43144-6012-35AD-D7E9-EB4F98046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E66BD-32DD-5451-11E7-2233DA0D004E}"/>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96418AC2-DF98-1B9D-50A5-326181541DEC}"/>
              </a:ext>
            </a:extLst>
          </p:cNvPr>
          <p:cNvSpPr>
            <a:spLocks noGrp="1"/>
          </p:cNvSpPr>
          <p:nvPr>
            <p:ph type="subTitle" idx="4294967295"/>
          </p:nvPr>
        </p:nvSpPr>
        <p:spPr>
          <a:xfrm>
            <a:off x="277123" y="1409267"/>
            <a:ext cx="8087489" cy="4899479"/>
          </a:xfrm>
        </p:spPr>
        <p:txBody>
          <a:bodyPr>
            <a:normAutofit/>
          </a:bodyPr>
          <a:lstStyle/>
          <a:p>
            <a:r>
              <a:rPr lang="en-US" sz="2200" dirty="0"/>
              <a:t>Hicks et al.’s account is not selective, as it entails that LLMs always produce soft (and potentially hard) bullshit</a:t>
            </a:r>
          </a:p>
          <a:p>
            <a:r>
              <a:rPr lang="en-US" sz="2200" dirty="0"/>
              <a:t>As a result: Hicks et al. are committed to saying that both ChatGPT and Claude produce bullshit in the above cases</a:t>
            </a:r>
          </a:p>
          <a:p>
            <a:r>
              <a:rPr lang="en-US" sz="2200" dirty="0"/>
              <a:t>By contrast: an output-based account is selective, given that some—but not all—LLM outputs are e.g. false, exaggerated, illogical, damningly shallow, or pseudo-profound</a:t>
            </a:r>
          </a:p>
          <a:p>
            <a:r>
              <a:rPr lang="en-US" sz="2200" dirty="0"/>
              <a:t>In particular: adopting an output-based account enables us to explain why ChatGPT’s output above is bullshit while Claude’s isn’t</a:t>
            </a:r>
          </a:p>
          <a:p>
            <a:pPr lvl="1"/>
            <a:r>
              <a:rPr lang="en-US" sz="2000" dirty="0"/>
              <a:t>An initial explanation: ChatGPT’s output is both inaccurate and completely fabricated, whereas Claude’s output is accurate and insightful</a:t>
            </a:r>
          </a:p>
        </p:txBody>
      </p:sp>
    </p:spTree>
    <p:extLst>
      <p:ext uri="{BB962C8B-B14F-4D97-AF65-F5344CB8AC3E}">
        <p14:creationId xmlns:p14="http://schemas.microsoft.com/office/powerpoint/2010/main" val="320917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DE578-9DDF-E7A6-EBDE-78B0CFA92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0E4CD-64A9-C779-A9D7-3168E8033568}"/>
              </a:ext>
            </a:extLst>
          </p:cNvPr>
          <p:cNvSpPr>
            <a:spLocks noGrp="1"/>
          </p:cNvSpPr>
          <p:nvPr>
            <p:ph type="ctrTitle"/>
          </p:nvPr>
        </p:nvSpPr>
        <p:spPr/>
        <p:txBody>
          <a:bodyPr>
            <a:normAutofit/>
          </a:bodyPr>
          <a:lstStyle/>
          <a:p>
            <a:r>
              <a:rPr lang="en-NZ" dirty="0"/>
              <a:t>Gunkel and Coghlan’s objection</a:t>
            </a:r>
          </a:p>
        </p:txBody>
      </p:sp>
      <p:sp>
        <p:nvSpPr>
          <p:cNvPr id="3" name="Subtitle 2">
            <a:extLst>
              <a:ext uri="{FF2B5EF4-FFF2-40B4-BE49-F238E27FC236}">
                <a16:creationId xmlns:a16="http://schemas.microsoft.com/office/drawing/2014/main" id="{3A31829E-4CA2-70DE-5C34-6FBF9EFF0C37}"/>
              </a:ext>
            </a:extLst>
          </p:cNvPr>
          <p:cNvSpPr>
            <a:spLocks noGrp="1"/>
          </p:cNvSpPr>
          <p:nvPr>
            <p:ph type="subTitle" idx="4294967295"/>
          </p:nvPr>
        </p:nvSpPr>
        <p:spPr>
          <a:xfrm>
            <a:off x="277123" y="1409267"/>
            <a:ext cx="8087489" cy="4899479"/>
          </a:xfrm>
        </p:spPr>
        <p:txBody>
          <a:bodyPr>
            <a:normAutofit/>
          </a:bodyPr>
          <a:lstStyle/>
          <a:p>
            <a:r>
              <a:rPr lang="en-US" sz="2200" dirty="0"/>
              <a:t>Admittedly: Gunkel and Coghlan don’t offer </a:t>
            </a:r>
            <a:r>
              <a:rPr lang="en-US" sz="2200" i="1" dirty="0"/>
              <a:t>decisive</a:t>
            </a:r>
            <a:r>
              <a:rPr lang="en-US" sz="2200" dirty="0"/>
              <a:t> reasons to </a:t>
            </a:r>
            <a:r>
              <a:rPr lang="en-US" sz="2200" dirty="0" err="1"/>
              <a:t>favour</a:t>
            </a:r>
            <a:r>
              <a:rPr lang="en-US" sz="2200" dirty="0"/>
              <a:t> an output-based account of LLM bullshit over a process-based account</a:t>
            </a:r>
          </a:p>
          <a:p>
            <a:r>
              <a:rPr lang="en-US" sz="2200" dirty="0"/>
              <a:t>For instance: it may be possible to rebut Reasons #1 and #3 by developing a process-based account that is more sophisticated than that of Hicks et al.</a:t>
            </a:r>
          </a:p>
          <a:p>
            <a:r>
              <a:rPr lang="en-US" sz="2200" dirty="0"/>
              <a:t>Moreover: as both LLMs and our understanding of them become more advanced, it may ultimately be desirable to anthropomorphise LLMs to a significant degree</a:t>
            </a:r>
          </a:p>
          <a:p>
            <a:r>
              <a:rPr lang="en-US" sz="2200" dirty="0"/>
              <a:t>However: at the very least, I take Gunkel and Coghlan to provide strong reasons to seriously consider an output-based account of LLM bullshit</a:t>
            </a:r>
          </a:p>
        </p:txBody>
      </p:sp>
    </p:spTree>
    <p:extLst>
      <p:ext uri="{BB962C8B-B14F-4D97-AF65-F5344CB8AC3E}">
        <p14:creationId xmlns:p14="http://schemas.microsoft.com/office/powerpoint/2010/main" val="79313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E69FC-2E36-B34F-EA4E-C0BF83527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29BFA8-9C7D-BF58-AB1C-F2492DE1ED19}"/>
              </a:ext>
            </a:extLst>
          </p:cNvPr>
          <p:cNvSpPr>
            <a:spLocks noGrp="1"/>
          </p:cNvSpPr>
          <p:nvPr>
            <p:ph type="ctrTitle"/>
          </p:nvPr>
        </p:nvSpPr>
        <p:spPr/>
        <p:txBody>
          <a:bodyPr>
            <a:normAutofit/>
          </a:bodyPr>
          <a:lstStyle/>
          <a:p>
            <a:pPr algn="l"/>
            <a:r>
              <a:rPr lang="en-NZ" dirty="0"/>
              <a:t>Three criticisms of Hicks et al.</a:t>
            </a:r>
          </a:p>
        </p:txBody>
      </p:sp>
      <p:sp>
        <p:nvSpPr>
          <p:cNvPr id="3" name="Subtitle 2">
            <a:extLst>
              <a:ext uri="{FF2B5EF4-FFF2-40B4-BE49-F238E27FC236}">
                <a16:creationId xmlns:a16="http://schemas.microsoft.com/office/drawing/2014/main" id="{C5F6833E-6997-D69B-CA39-B5203FBF67BD}"/>
              </a:ext>
            </a:extLst>
          </p:cNvPr>
          <p:cNvSpPr>
            <a:spLocks noGrp="1"/>
          </p:cNvSpPr>
          <p:nvPr>
            <p:ph type="subTitle" idx="4294967295"/>
          </p:nvPr>
        </p:nvSpPr>
        <p:spPr>
          <a:xfrm>
            <a:off x="277123" y="1409267"/>
            <a:ext cx="8087489" cy="4899479"/>
          </a:xfrm>
        </p:spPr>
        <p:txBody>
          <a:bodyPr>
            <a:normAutofit/>
          </a:bodyPr>
          <a:lstStyle/>
          <a:p>
            <a:r>
              <a:rPr lang="en-US" sz="2200" dirty="0"/>
              <a:t>That said, there is an important lacuna Gunkel and Coghlan’s criticism: they don’t develop a detailed output-based account of LLM bullshit</a:t>
            </a:r>
          </a:p>
          <a:p>
            <a:pPr lvl="1"/>
            <a:r>
              <a:rPr lang="en-US" sz="2000" dirty="0"/>
              <a:t>In what follows, I will aim to develop such an account</a:t>
            </a:r>
          </a:p>
        </p:txBody>
      </p:sp>
    </p:spTree>
    <p:extLst>
      <p:ext uri="{BB962C8B-B14F-4D97-AF65-F5344CB8AC3E}">
        <p14:creationId xmlns:p14="http://schemas.microsoft.com/office/powerpoint/2010/main" val="143384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BA2D-6521-0049-59BF-5D8E85B8C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356CB-8642-D0E4-72FA-42F1A8854250}"/>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47B29C9D-76C8-AA0C-0861-00B5301E92A7}"/>
              </a:ext>
            </a:extLst>
          </p:cNvPr>
          <p:cNvSpPr>
            <a:spLocks noGrp="1"/>
          </p:cNvSpPr>
          <p:nvPr>
            <p:ph type="subTitle" idx="4294967295"/>
          </p:nvPr>
        </p:nvSpPr>
        <p:spPr>
          <a:xfrm>
            <a:off x="277124" y="1409267"/>
            <a:ext cx="7246732" cy="4899479"/>
          </a:xfrm>
        </p:spPr>
        <p:txBody>
          <a:bodyPr>
            <a:normAutofit/>
          </a:bodyPr>
          <a:lstStyle/>
          <a:p>
            <a:r>
              <a:rPr lang="en-US" sz="2200" dirty="0"/>
              <a:t>Florian Cova (2024) has recently developed a nuanced, output-based account of bullshit</a:t>
            </a:r>
          </a:p>
          <a:p>
            <a:r>
              <a:rPr lang="en-US" sz="2200" dirty="0"/>
              <a:t>In motivating the account: he draws on cases of </a:t>
            </a:r>
            <a:r>
              <a:rPr lang="en-US" sz="2200" i="1" dirty="0"/>
              <a:t>truth-tracking bullshit</a:t>
            </a:r>
            <a:endParaRPr lang="en-US" sz="2200" dirty="0"/>
          </a:p>
          <a:p>
            <a:pPr lvl="1"/>
            <a:r>
              <a:rPr lang="en-US" sz="2000" i="1" dirty="0"/>
              <a:t>Pompous French restaurant: </a:t>
            </a:r>
            <a:r>
              <a:rPr lang="en-US" sz="2000" dirty="0"/>
              <a:t>Shane is a New Zealander visiting Nice and he doesn’t speak much French.  He scans the menu at a fancy French restaurant and points randomly to the name of a dish, asking the waiter what the dish is.  The waiter (kindly speaking in English) says, ‘That dish is the Prince of the Seas in his Sauce of the Fruits of Provence.’  Shane thinks that the dish sounds delicious, so he orders it.  Later, Shane is very disappointed when the waiter brings him sardines in oil. </a:t>
            </a:r>
          </a:p>
          <a:p>
            <a:endParaRPr lang="en-US" sz="2000" dirty="0"/>
          </a:p>
        </p:txBody>
      </p:sp>
      <p:pic>
        <p:nvPicPr>
          <p:cNvPr id="2050" name="Picture 2" descr="Florian Cova – Medium">
            <a:extLst>
              <a:ext uri="{FF2B5EF4-FFF2-40B4-BE49-F238E27FC236}">
                <a16:creationId xmlns:a16="http://schemas.microsoft.com/office/drawing/2014/main" id="{086C641B-FC20-95D8-5E43-AB74F72F17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3856" y="4105055"/>
            <a:ext cx="1620144" cy="2427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10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DF283-66BB-7852-6FB2-5EE29EEC0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8D135-7447-C6D7-CF6F-BAA77BA6587D}"/>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4441C62A-2D23-E31C-BDC6-EFC87CB16C62}"/>
              </a:ext>
            </a:extLst>
          </p:cNvPr>
          <p:cNvSpPr>
            <a:spLocks noGrp="1"/>
          </p:cNvSpPr>
          <p:nvPr>
            <p:ph type="subTitle" idx="4294967295"/>
          </p:nvPr>
        </p:nvSpPr>
        <p:spPr>
          <a:xfrm>
            <a:off x="277123" y="1409267"/>
            <a:ext cx="8087489" cy="4899479"/>
          </a:xfrm>
        </p:spPr>
        <p:txBody>
          <a:bodyPr>
            <a:normAutofit/>
          </a:bodyPr>
          <a:lstStyle/>
          <a:p>
            <a:r>
              <a:rPr lang="en-US" sz="2200" dirty="0"/>
              <a:t>It is natural to regard the waiter’s assertion in this case as bullshit</a:t>
            </a:r>
          </a:p>
          <a:p>
            <a:r>
              <a:rPr lang="en-US" sz="2200" dirty="0"/>
              <a:t>Nevertheless: Cova points out that the assertion is truth-tracking insofar as “there is some connection between the name of the dish and its content, to the extent that trained consumers can guess what the dish contains. Rather than inventing names at random, the person who wrote the menu intended for the names to track the content of the dishes[.]” (2024, p. 578)</a:t>
            </a:r>
          </a:p>
        </p:txBody>
      </p:sp>
    </p:spTree>
    <p:extLst>
      <p:ext uri="{BB962C8B-B14F-4D97-AF65-F5344CB8AC3E}">
        <p14:creationId xmlns:p14="http://schemas.microsoft.com/office/powerpoint/2010/main" val="335063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FAFBC-EC4A-4647-8489-35453E747AC5}"/>
              </a:ext>
            </a:extLst>
          </p:cNvPr>
          <p:cNvSpPr>
            <a:spLocks noGrp="1"/>
          </p:cNvSpPr>
          <p:nvPr>
            <p:ph type="ctrTitle"/>
          </p:nvPr>
        </p:nvSpPr>
        <p:spPr/>
        <p:txBody>
          <a:bodyPr>
            <a:normAutofit/>
          </a:bodyPr>
          <a:lstStyle/>
          <a:p>
            <a:pPr algn="l"/>
            <a:r>
              <a:rPr lang="en-NZ" dirty="0"/>
              <a:t>Plan for the talk</a:t>
            </a:r>
          </a:p>
        </p:txBody>
      </p:sp>
      <p:sp>
        <p:nvSpPr>
          <p:cNvPr id="3" name="Subtitle 2">
            <a:extLst>
              <a:ext uri="{FF2B5EF4-FFF2-40B4-BE49-F238E27FC236}">
                <a16:creationId xmlns:a16="http://schemas.microsoft.com/office/drawing/2014/main" id="{8271459C-2CD0-473A-A33C-24045484F7DA}"/>
              </a:ext>
            </a:extLst>
          </p:cNvPr>
          <p:cNvSpPr>
            <a:spLocks noGrp="1"/>
          </p:cNvSpPr>
          <p:nvPr>
            <p:ph type="subTitle" idx="4294967295"/>
          </p:nvPr>
        </p:nvSpPr>
        <p:spPr>
          <a:xfrm>
            <a:off x="277123" y="1354037"/>
            <a:ext cx="8217739" cy="4593056"/>
          </a:xfrm>
        </p:spPr>
        <p:txBody>
          <a:bodyPr>
            <a:normAutofit/>
          </a:bodyPr>
          <a:lstStyle/>
          <a:p>
            <a:r>
              <a:rPr lang="en-US" sz="2200" dirty="0"/>
              <a:t>There is an emerging and fast-moving debate about whether large language models (LLMs) are ‘bullshitters,’ ‘bullshit machines,’ or ‘bullshit generators’</a:t>
            </a:r>
          </a:p>
          <a:p>
            <a:r>
              <a:rPr lang="en-US" sz="2200" dirty="0"/>
              <a:t>For the most part: participants in these debates have employed notions of bullshit that are grounded in Harry Frankfurt’s seminal work</a:t>
            </a:r>
          </a:p>
          <a:p>
            <a:r>
              <a:rPr lang="en-US" sz="2200" dirty="0"/>
              <a:t>My proposal: instead of using a broadly Frankfurtian account of bullshit to evaluate LLMs, we should use an account that is squarely focused on the quality of LLMs’ </a:t>
            </a:r>
            <a:r>
              <a:rPr lang="en-US" sz="2200" i="1" dirty="0"/>
              <a:t>outputs</a:t>
            </a:r>
            <a:endParaRPr lang="en-NZ" sz="2200" i="1" dirty="0"/>
          </a:p>
        </p:txBody>
      </p:sp>
    </p:spTree>
    <p:extLst>
      <p:ext uri="{BB962C8B-B14F-4D97-AF65-F5344CB8AC3E}">
        <p14:creationId xmlns:p14="http://schemas.microsoft.com/office/powerpoint/2010/main" val="191817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69AAB-7851-5C72-C0A1-E8ED92CA6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53AA9-25E2-D5E6-992E-976FF1DFA5CA}"/>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9E407008-F460-110B-7508-E3C7901B0301}"/>
              </a:ext>
            </a:extLst>
          </p:cNvPr>
          <p:cNvSpPr>
            <a:spLocks noGrp="1"/>
          </p:cNvSpPr>
          <p:nvPr>
            <p:ph type="subTitle" idx="4294967295"/>
          </p:nvPr>
        </p:nvSpPr>
        <p:spPr>
          <a:xfrm>
            <a:off x="277123" y="1409267"/>
            <a:ext cx="8087489" cy="4899479"/>
          </a:xfrm>
        </p:spPr>
        <p:txBody>
          <a:bodyPr>
            <a:normAutofit/>
          </a:bodyPr>
          <a:lstStyle/>
          <a:p>
            <a:r>
              <a:rPr lang="en-US" sz="2200" dirty="0"/>
              <a:t>Cova takes cases like this to reveal an important feature of bullshit: “bullshit is not necessarily meaningless, false, or lacking in evidence or respect for truth, but…it can always be </a:t>
            </a:r>
            <a:r>
              <a:rPr lang="en-US" sz="2200" i="1" dirty="0"/>
              <a:t>deflated</a:t>
            </a:r>
            <a:r>
              <a:rPr lang="en-US" sz="2200" dirty="0"/>
              <a:t>…[B]</a:t>
            </a:r>
            <a:r>
              <a:rPr lang="en-US" sz="2200" dirty="0" err="1"/>
              <a:t>ullshit</a:t>
            </a:r>
            <a:r>
              <a:rPr lang="en-US" sz="2200" dirty="0"/>
              <a:t> is something that seems to have much value at first sight, but scratch the surface and you will see that it is </a:t>
            </a:r>
            <a:r>
              <a:rPr lang="en-US" sz="2200" i="1" dirty="0"/>
              <a:t>empty</a:t>
            </a:r>
            <a:r>
              <a:rPr lang="en-US" sz="2200" dirty="0"/>
              <a:t>. To put it simply: bullshit is just </a:t>
            </a:r>
            <a:r>
              <a:rPr lang="en-US" sz="2200" i="1" dirty="0"/>
              <a:t>hot air</a:t>
            </a:r>
            <a:r>
              <a:rPr lang="en-US" sz="2200" dirty="0"/>
              <a:t>.” (2024, p. 586)</a:t>
            </a:r>
          </a:p>
          <a:p>
            <a:r>
              <a:rPr lang="en-US" sz="2200" dirty="0"/>
              <a:t>Cova’s proposed account of bullshit:</a:t>
            </a:r>
          </a:p>
          <a:p>
            <a:pPr lvl="1"/>
            <a:r>
              <a:rPr lang="en-NZ" sz="2000" dirty="0"/>
              <a:t>(BS</a:t>
            </a:r>
            <a:r>
              <a:rPr lang="en-NZ" sz="2000" baseline="-25000" dirty="0"/>
              <a:t>C</a:t>
            </a:r>
            <a:r>
              <a:rPr lang="en-NZ" sz="2000" dirty="0"/>
              <a:t>) An assertion </a:t>
            </a:r>
            <a:r>
              <a:rPr lang="en-NZ" sz="2000" i="1" dirty="0"/>
              <a:t>N</a:t>
            </a:r>
            <a:r>
              <a:rPr lang="en-NZ" sz="2000" dirty="0"/>
              <a:t> is bullshit iff (</a:t>
            </a:r>
            <a:r>
              <a:rPr lang="en-NZ" sz="2000" dirty="0" err="1"/>
              <a:t>i</a:t>
            </a:r>
            <a:r>
              <a:rPr lang="en-NZ" sz="2000" dirty="0"/>
              <a:t>) </a:t>
            </a:r>
            <a:r>
              <a:rPr lang="en-NZ" sz="2000" i="1" dirty="0"/>
              <a:t>N</a:t>
            </a:r>
            <a:r>
              <a:rPr lang="en-NZ" sz="2000" dirty="0"/>
              <a:t> is presented as or appears at first sight as making an interesting contribution to a certain inquiry </a:t>
            </a:r>
            <a:r>
              <a:rPr lang="en-NZ" sz="2000" i="1" dirty="0"/>
              <a:t>I</a:t>
            </a:r>
            <a:r>
              <a:rPr lang="en-NZ" sz="2000" dirty="0"/>
              <a:t>, but (ii) </a:t>
            </a:r>
            <a:r>
              <a:rPr lang="en-NZ" sz="2000" i="1" dirty="0"/>
              <a:t>N</a:t>
            </a:r>
            <a:r>
              <a:rPr lang="en-NZ" sz="2000" dirty="0"/>
              <a:t> would turn out, on closer inspection by a minimally competent inquirer, to make a much less interesting contribution</a:t>
            </a:r>
            <a:endParaRPr lang="en-US" sz="2000" dirty="0"/>
          </a:p>
          <a:p>
            <a:endParaRPr lang="en-US" sz="2200" dirty="0"/>
          </a:p>
        </p:txBody>
      </p:sp>
    </p:spTree>
    <p:extLst>
      <p:ext uri="{BB962C8B-B14F-4D97-AF65-F5344CB8AC3E}">
        <p14:creationId xmlns:p14="http://schemas.microsoft.com/office/powerpoint/2010/main" val="43576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BCDE9-C637-F72F-97FB-7D9CB8DD3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B88FE-AC25-6C69-E97A-BCBCD43D8ABA}"/>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02D6A106-A94C-621F-624D-F00F08129E29}"/>
              </a:ext>
            </a:extLst>
          </p:cNvPr>
          <p:cNvSpPr>
            <a:spLocks noGrp="1"/>
          </p:cNvSpPr>
          <p:nvPr>
            <p:ph type="subTitle" idx="4294967295"/>
          </p:nvPr>
        </p:nvSpPr>
        <p:spPr>
          <a:xfrm>
            <a:off x="277123" y="1409267"/>
            <a:ext cx="8087489" cy="4899479"/>
          </a:xfrm>
        </p:spPr>
        <p:txBody>
          <a:bodyPr>
            <a:normAutofit/>
          </a:bodyPr>
          <a:lstStyle/>
          <a:p>
            <a:r>
              <a:rPr lang="en-NZ" sz="2200" dirty="0"/>
              <a:t>To unpack (BS</a:t>
            </a:r>
            <a:r>
              <a:rPr lang="en-NZ" sz="2200" baseline="-25000" dirty="0"/>
              <a:t>C</a:t>
            </a:r>
            <a:r>
              <a:rPr lang="en-NZ" sz="2200" dirty="0"/>
              <a:t>), we should briefly consider Cova’s accounts of:</a:t>
            </a:r>
          </a:p>
          <a:p>
            <a:pPr marL="914400" lvl="1" indent="-457200">
              <a:buFont typeface="+mj-lt"/>
              <a:buAutoNum type="alphaLcPeriod"/>
            </a:pPr>
            <a:r>
              <a:rPr lang="en-NZ" sz="2000" dirty="0"/>
              <a:t>What an </a:t>
            </a:r>
            <a:r>
              <a:rPr lang="en-NZ" sz="2000" i="1" dirty="0"/>
              <a:t>interesting contribution</a:t>
            </a:r>
            <a:r>
              <a:rPr lang="en-NZ" sz="2000" dirty="0"/>
              <a:t> to an inquiry amounts to;</a:t>
            </a:r>
          </a:p>
          <a:p>
            <a:pPr marL="914400" lvl="1" indent="-457200">
              <a:buFont typeface="+mj-lt"/>
              <a:buAutoNum type="alphaLcPeriod"/>
            </a:pPr>
            <a:r>
              <a:rPr lang="en-NZ" sz="2000" dirty="0"/>
              <a:t>What makes someone a </a:t>
            </a:r>
            <a:r>
              <a:rPr lang="en-NZ" sz="2000" i="1" dirty="0"/>
              <a:t>minimally competent inquirer</a:t>
            </a:r>
            <a:r>
              <a:rPr lang="en-NZ" sz="2000" dirty="0"/>
              <a:t>; and </a:t>
            </a:r>
          </a:p>
          <a:p>
            <a:pPr marL="914400" lvl="1" indent="-457200">
              <a:buFont typeface="+mj-lt"/>
              <a:buAutoNum type="alphaLcPeriod"/>
            </a:pPr>
            <a:r>
              <a:rPr lang="en-NZ" sz="2000" dirty="0"/>
              <a:t>What it is to </a:t>
            </a:r>
            <a:r>
              <a:rPr lang="en-NZ" sz="2000" i="1" dirty="0"/>
              <a:t>closely inspect</a:t>
            </a:r>
            <a:r>
              <a:rPr lang="en-NZ" sz="2000" dirty="0"/>
              <a:t> an assertion</a:t>
            </a:r>
          </a:p>
          <a:p>
            <a:endParaRPr lang="en-US" sz="2200" dirty="0"/>
          </a:p>
        </p:txBody>
      </p:sp>
    </p:spTree>
    <p:extLst>
      <p:ext uri="{BB962C8B-B14F-4D97-AF65-F5344CB8AC3E}">
        <p14:creationId xmlns:p14="http://schemas.microsoft.com/office/powerpoint/2010/main" val="419904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A7388-30A3-B944-1FB8-6F3CBB0A3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AFD7A-5CF4-D181-E35B-73A22DA345F8}"/>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4CDFD49B-5C37-ED88-D359-E3990CC50CC3}"/>
              </a:ext>
            </a:extLst>
          </p:cNvPr>
          <p:cNvSpPr>
            <a:spLocks noGrp="1"/>
          </p:cNvSpPr>
          <p:nvPr>
            <p:ph type="subTitle" idx="4294967295"/>
          </p:nvPr>
        </p:nvSpPr>
        <p:spPr>
          <a:xfrm>
            <a:off x="277123" y="1409267"/>
            <a:ext cx="8087489" cy="4899479"/>
          </a:xfrm>
        </p:spPr>
        <p:txBody>
          <a:bodyPr>
            <a:noAutofit/>
          </a:bodyPr>
          <a:lstStyle/>
          <a:p>
            <a:r>
              <a:rPr lang="en-NZ" sz="2000" dirty="0"/>
              <a:t>(Interesting) An assertion </a:t>
            </a:r>
            <a:r>
              <a:rPr lang="en-NZ" sz="2000" i="1" dirty="0"/>
              <a:t>N </a:t>
            </a:r>
            <a:r>
              <a:rPr lang="en-NZ" sz="2000" dirty="0"/>
              <a:t>is an interesting contribution to inquiry </a:t>
            </a:r>
            <a:r>
              <a:rPr lang="en-NZ" sz="2000" i="1" dirty="0"/>
              <a:t>I</a:t>
            </a:r>
            <a:r>
              <a:rPr lang="en-NZ" sz="2000" dirty="0"/>
              <a:t> iff (</a:t>
            </a:r>
            <a:r>
              <a:rPr lang="en-NZ" sz="2000" dirty="0" err="1"/>
              <a:t>i</a:t>
            </a:r>
            <a:r>
              <a:rPr lang="en-NZ" sz="2000" dirty="0"/>
              <a:t>) </a:t>
            </a:r>
            <a:r>
              <a:rPr lang="en-NZ" sz="2000" i="1" dirty="0"/>
              <a:t>N</a:t>
            </a:r>
            <a:r>
              <a:rPr lang="en-NZ" sz="2000" dirty="0"/>
              <a:t> answers a question that matters to the participants in </a:t>
            </a:r>
            <a:r>
              <a:rPr lang="en-NZ" sz="2000" i="1" dirty="0"/>
              <a:t>I</a:t>
            </a:r>
            <a:r>
              <a:rPr lang="en-NZ" sz="2000" dirty="0"/>
              <a:t> and (ii) </a:t>
            </a:r>
            <a:r>
              <a:rPr lang="en-NZ" sz="2000" i="1" dirty="0"/>
              <a:t>N </a:t>
            </a:r>
            <a:r>
              <a:rPr lang="en-NZ" sz="2000" dirty="0"/>
              <a:t>answers this question in a way that is either surprising or illuminating (i.e. </a:t>
            </a:r>
            <a:r>
              <a:rPr lang="en-NZ" sz="2000" i="1" dirty="0"/>
              <a:t>N</a:t>
            </a:r>
            <a:r>
              <a:rPr lang="en-NZ" sz="2000" dirty="0"/>
              <a:t> must either bring new, unexpected, or game-changing information, or help the participants in </a:t>
            </a:r>
            <a:r>
              <a:rPr lang="en-NZ" sz="2000" i="1" dirty="0"/>
              <a:t>I</a:t>
            </a:r>
            <a:r>
              <a:rPr lang="en-NZ" sz="2000" dirty="0"/>
              <a:t> better integrate the information they already had in a coherent explanatory framework)</a:t>
            </a:r>
          </a:p>
          <a:p>
            <a:r>
              <a:rPr lang="en-NZ" sz="2000" dirty="0"/>
              <a:t>(MCI) Person </a:t>
            </a:r>
            <a:r>
              <a:rPr lang="en-NZ" sz="2000" i="1" dirty="0"/>
              <a:t>P</a:t>
            </a:r>
            <a:r>
              <a:rPr lang="en-NZ" sz="2000" dirty="0"/>
              <a:t> is a minimally competent inquirer relative to an assertion </a:t>
            </a:r>
            <a:r>
              <a:rPr lang="en-NZ" sz="2000" i="1" dirty="0"/>
              <a:t>N</a:t>
            </a:r>
            <a:r>
              <a:rPr lang="en-NZ" sz="2000" dirty="0"/>
              <a:t> iff (</a:t>
            </a:r>
            <a:r>
              <a:rPr lang="en-NZ" sz="2000" dirty="0" err="1"/>
              <a:t>i</a:t>
            </a:r>
            <a:r>
              <a:rPr lang="en-NZ" sz="2000" dirty="0"/>
              <a:t>) </a:t>
            </a:r>
            <a:r>
              <a:rPr lang="en-NZ" sz="2000" i="1" dirty="0"/>
              <a:t>P</a:t>
            </a:r>
            <a:r>
              <a:rPr lang="en-NZ" sz="2000" dirty="0"/>
              <a:t> has a basic comprehension of the terms that are used in </a:t>
            </a:r>
            <a:r>
              <a:rPr lang="en-NZ" sz="2000" i="1" dirty="0"/>
              <a:t>N</a:t>
            </a:r>
            <a:r>
              <a:rPr lang="en-NZ" sz="2000" dirty="0"/>
              <a:t> and (where applicable) the theories in which those terms play a role; (ii) </a:t>
            </a:r>
            <a:r>
              <a:rPr lang="en-NZ" sz="2000" i="1" dirty="0"/>
              <a:t>P</a:t>
            </a:r>
            <a:r>
              <a:rPr lang="en-NZ" sz="2000" dirty="0"/>
              <a:t> is able to identify obviously fallacious arguments; and (iii) </a:t>
            </a:r>
            <a:r>
              <a:rPr lang="en-NZ" sz="2000" i="1" dirty="0"/>
              <a:t>P </a:t>
            </a:r>
            <a:r>
              <a:rPr lang="en-NZ" sz="2000" dirty="0"/>
              <a:t>has a sufficient amount of </a:t>
            </a:r>
            <a:r>
              <a:rPr lang="en-NZ" sz="2000" i="1" dirty="0"/>
              <a:t>basic knowledge</a:t>
            </a:r>
            <a:r>
              <a:rPr lang="en-NZ" sz="2000" dirty="0"/>
              <a:t>, i.e.</a:t>
            </a:r>
            <a:r>
              <a:rPr lang="en-NZ" sz="2000" i="1" dirty="0"/>
              <a:t> P</a:t>
            </a:r>
            <a:r>
              <a:rPr lang="en-NZ" sz="2000" dirty="0"/>
              <a:t> knows what most people in their epistemic community know</a:t>
            </a:r>
          </a:p>
          <a:p>
            <a:r>
              <a:rPr lang="en-NZ" sz="2000" dirty="0"/>
              <a:t>(CI) Person </a:t>
            </a:r>
            <a:r>
              <a:rPr lang="en-NZ" sz="2000" i="1" dirty="0"/>
              <a:t>P</a:t>
            </a:r>
            <a:r>
              <a:rPr lang="en-NZ" sz="2000" dirty="0"/>
              <a:t> closely inspects assertion </a:t>
            </a:r>
            <a:r>
              <a:rPr lang="en-NZ" sz="2000" i="1" dirty="0"/>
              <a:t>N </a:t>
            </a:r>
            <a:r>
              <a:rPr lang="en-NZ" sz="2000" dirty="0"/>
              <a:t>iff (</a:t>
            </a:r>
            <a:r>
              <a:rPr lang="en-NZ" sz="2000" dirty="0" err="1"/>
              <a:t>i</a:t>
            </a:r>
            <a:r>
              <a:rPr lang="en-NZ" sz="2000" dirty="0"/>
              <a:t>) </a:t>
            </a:r>
            <a:r>
              <a:rPr lang="en-NZ" sz="2000" i="1" dirty="0"/>
              <a:t>P</a:t>
            </a:r>
            <a:r>
              <a:rPr lang="en-NZ" sz="2000" dirty="0"/>
              <a:t> aims to determine what </a:t>
            </a:r>
            <a:r>
              <a:rPr lang="en-NZ" sz="2000" i="1" dirty="0"/>
              <a:t>N</a:t>
            </a:r>
            <a:r>
              <a:rPr lang="en-NZ" sz="2000" dirty="0"/>
              <a:t> means and (ii) </a:t>
            </a:r>
            <a:r>
              <a:rPr lang="en-NZ" sz="2000" i="1" dirty="0"/>
              <a:t>P</a:t>
            </a:r>
            <a:r>
              <a:rPr lang="en-NZ" sz="2000" dirty="0"/>
              <a:t> seeks easily accessible information to determine whether </a:t>
            </a:r>
            <a:r>
              <a:rPr lang="en-NZ" sz="2000" i="1" dirty="0"/>
              <a:t>N</a:t>
            </a:r>
            <a:r>
              <a:rPr lang="en-NZ" sz="2000" dirty="0"/>
              <a:t> is both non-trivial and true, or at least based on reasonable evidence</a:t>
            </a:r>
          </a:p>
          <a:p>
            <a:endParaRPr lang="en-NZ" sz="2000" dirty="0"/>
          </a:p>
          <a:p>
            <a:endParaRPr lang="en-US" sz="2000" dirty="0"/>
          </a:p>
        </p:txBody>
      </p:sp>
    </p:spTree>
    <p:extLst>
      <p:ext uri="{BB962C8B-B14F-4D97-AF65-F5344CB8AC3E}">
        <p14:creationId xmlns:p14="http://schemas.microsoft.com/office/powerpoint/2010/main" val="267466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68A7A-B34E-89AB-31D3-6294CA698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C91CE-BFF6-FC66-34F4-F77539D297BF}"/>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4F576E11-1F47-4D26-2D14-FA3B2D9D319E}"/>
              </a:ext>
            </a:extLst>
          </p:cNvPr>
          <p:cNvSpPr>
            <a:spLocks noGrp="1"/>
          </p:cNvSpPr>
          <p:nvPr>
            <p:ph type="subTitle" idx="4294967295"/>
          </p:nvPr>
        </p:nvSpPr>
        <p:spPr>
          <a:xfrm>
            <a:off x="277123" y="1409267"/>
            <a:ext cx="8087489" cy="4899479"/>
          </a:xfrm>
        </p:spPr>
        <p:txBody>
          <a:bodyPr>
            <a:normAutofit lnSpcReduction="10000"/>
          </a:bodyPr>
          <a:lstStyle/>
          <a:p>
            <a:r>
              <a:rPr lang="en-NZ" sz="2200" dirty="0"/>
              <a:t>These definitions make it easy enough to see why (BS</a:t>
            </a:r>
            <a:r>
              <a:rPr lang="en-NZ" sz="2200" baseline="-25000" dirty="0"/>
              <a:t>C</a:t>
            </a:r>
            <a:r>
              <a:rPr lang="en-NZ" sz="2200" dirty="0"/>
              <a:t>) secures the result that the French waiter’s assertion is bullshit</a:t>
            </a:r>
          </a:p>
          <a:p>
            <a:pPr lvl="1"/>
            <a:r>
              <a:rPr lang="en-NZ" sz="2000" dirty="0"/>
              <a:t>It initially seems to Shane that the assertion makes an interesting contribution to his inquiry</a:t>
            </a:r>
          </a:p>
          <a:p>
            <a:pPr lvl="1"/>
            <a:r>
              <a:rPr lang="en-NZ" sz="2000" dirty="0"/>
              <a:t>Specifically: the assertion appears to answer a question that matters to Shane—‘What is in the dish whose name I just pointed to?’  </a:t>
            </a:r>
          </a:p>
          <a:p>
            <a:pPr lvl="1"/>
            <a:r>
              <a:rPr lang="en-NZ" sz="2000" dirty="0"/>
              <a:t>Moreover: given the pompous name of the dish, it seems to Shane that the assertion answers this question in a surprising and/or illuminating way</a:t>
            </a:r>
          </a:p>
          <a:p>
            <a:pPr marL="457200" lvl="1" indent="0">
              <a:buNone/>
            </a:pPr>
            <a:endParaRPr lang="en-NZ" sz="2000" dirty="0"/>
          </a:p>
          <a:p>
            <a:pPr lvl="1"/>
            <a:r>
              <a:rPr lang="en-NZ" sz="2000" dirty="0"/>
              <a:t>However: a minimally competent inquirer would be able to determine on closer inspection that the assertion </a:t>
            </a:r>
            <a:r>
              <a:rPr lang="en-NZ" sz="2000" i="1" dirty="0"/>
              <a:t>doesn’t</a:t>
            </a:r>
            <a:r>
              <a:rPr lang="en-NZ" sz="2000" dirty="0"/>
              <a:t> answer Shane’s question in a surprising or illuminating way</a:t>
            </a:r>
          </a:p>
          <a:p>
            <a:pPr lvl="1"/>
            <a:r>
              <a:rPr lang="en-NZ" sz="2000" dirty="0"/>
              <a:t>In particular: such an inquirer would come to recognise that the dish’s unnecessarily pretentious name </a:t>
            </a:r>
            <a:r>
              <a:rPr lang="en-NZ" sz="2000" i="1" dirty="0"/>
              <a:t>misleads</a:t>
            </a:r>
            <a:r>
              <a:rPr lang="en-NZ" sz="2000" dirty="0"/>
              <a:t> Shane into thinking that the dish to whose name he pointed is complex, unusual, and appetising when in fact it is just sardines in oil</a:t>
            </a:r>
          </a:p>
          <a:p>
            <a:endParaRPr lang="en-NZ" sz="2200" dirty="0"/>
          </a:p>
        </p:txBody>
      </p:sp>
    </p:spTree>
    <p:extLst>
      <p:ext uri="{BB962C8B-B14F-4D97-AF65-F5344CB8AC3E}">
        <p14:creationId xmlns:p14="http://schemas.microsoft.com/office/powerpoint/2010/main" val="34483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12EF4-6F0F-1A76-BE30-571550683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41BED-F826-E86A-E108-1CEF0A1B9E19}"/>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57B7FC4E-AD25-674F-9522-347A656E4AB9}"/>
              </a:ext>
            </a:extLst>
          </p:cNvPr>
          <p:cNvSpPr>
            <a:spLocks noGrp="1"/>
          </p:cNvSpPr>
          <p:nvPr>
            <p:ph type="subTitle" idx="4294967295"/>
          </p:nvPr>
        </p:nvSpPr>
        <p:spPr>
          <a:xfrm>
            <a:off x="277123" y="1409267"/>
            <a:ext cx="8087489" cy="4899479"/>
          </a:xfrm>
        </p:spPr>
        <p:txBody>
          <a:bodyPr>
            <a:normAutofit/>
          </a:bodyPr>
          <a:lstStyle/>
          <a:p>
            <a:r>
              <a:rPr lang="en-NZ" sz="2200" dirty="0"/>
              <a:t>Cova recognises that in addition to an account of bullshit, we need an account of </a:t>
            </a:r>
            <a:r>
              <a:rPr lang="en-NZ" sz="2200" i="1" dirty="0"/>
              <a:t>bullshitting</a:t>
            </a:r>
          </a:p>
          <a:p>
            <a:r>
              <a:rPr lang="en-NZ" sz="2200" dirty="0"/>
              <a:t>Interestingly: his proposed account of bullshitting is process-based, rather than output-based:</a:t>
            </a:r>
          </a:p>
          <a:p>
            <a:pPr lvl="1"/>
            <a:r>
              <a:rPr lang="en-NZ" sz="2000" dirty="0"/>
              <a:t>(BT</a:t>
            </a:r>
            <a:r>
              <a:rPr lang="en-NZ" sz="2000" baseline="-25000" dirty="0"/>
              <a:t>C</a:t>
            </a:r>
            <a:r>
              <a:rPr lang="en-NZ" sz="2000" dirty="0"/>
              <a:t>) </a:t>
            </a:r>
            <a:r>
              <a:rPr lang="en-NZ" sz="2000" i="1" dirty="0"/>
              <a:t>X</a:t>
            </a:r>
            <a:r>
              <a:rPr lang="en-NZ" sz="2000" dirty="0"/>
              <a:t> is bullshitting when (</a:t>
            </a:r>
            <a:r>
              <a:rPr lang="en-NZ" sz="2000" dirty="0" err="1"/>
              <a:t>i</a:t>
            </a:r>
            <a:r>
              <a:rPr lang="en-NZ" sz="2000" dirty="0"/>
              <a:t>) </a:t>
            </a:r>
            <a:r>
              <a:rPr lang="en-NZ" sz="2000" i="1" dirty="0"/>
              <a:t>X</a:t>
            </a:r>
            <a:r>
              <a:rPr lang="en-NZ" sz="2000" dirty="0"/>
              <a:t> engages in a communicative act </a:t>
            </a:r>
            <a:r>
              <a:rPr lang="en-NZ" sz="2000" i="1" dirty="0"/>
              <a:t>C</a:t>
            </a:r>
            <a:r>
              <a:rPr lang="en-NZ" sz="2000" dirty="0"/>
              <a:t> but is more concerned with the general (affective) impression their act will have on a given target </a:t>
            </a:r>
            <a:r>
              <a:rPr lang="en-NZ" sz="2000" i="1" dirty="0"/>
              <a:t>T</a:t>
            </a:r>
            <a:r>
              <a:rPr lang="en-NZ" sz="2000" dirty="0"/>
              <a:t> than about the particular propositions they will get </a:t>
            </a:r>
            <a:r>
              <a:rPr lang="en-NZ" sz="2000" i="1" dirty="0"/>
              <a:t>T</a:t>
            </a:r>
            <a:r>
              <a:rPr lang="en-NZ" sz="2000" dirty="0"/>
              <a:t> to endorse and (ii) </a:t>
            </a:r>
            <a:r>
              <a:rPr lang="en-NZ" sz="2000" i="1" dirty="0"/>
              <a:t>X</a:t>
            </a:r>
            <a:r>
              <a:rPr lang="en-NZ" sz="2000" dirty="0"/>
              <a:t> is aware that </a:t>
            </a:r>
            <a:r>
              <a:rPr lang="en-NZ" sz="2000" i="1" dirty="0"/>
              <a:t>X</a:t>
            </a:r>
            <a:r>
              <a:rPr lang="en-NZ" sz="2000" dirty="0"/>
              <a:t> has no good reason to think that the impression </a:t>
            </a:r>
            <a:r>
              <a:rPr lang="en-NZ" sz="2000" i="1" dirty="0"/>
              <a:t>X</a:t>
            </a:r>
            <a:r>
              <a:rPr lang="en-NZ" sz="2000" dirty="0"/>
              <a:t> is trying to convey is warranted by reasons presented in or hinted at by </a:t>
            </a:r>
            <a:r>
              <a:rPr lang="en-NZ" sz="2000" i="1" dirty="0"/>
              <a:t>C</a:t>
            </a:r>
            <a:endParaRPr lang="en-NZ" sz="2000" dirty="0"/>
          </a:p>
        </p:txBody>
      </p:sp>
    </p:spTree>
    <p:extLst>
      <p:ext uri="{BB962C8B-B14F-4D97-AF65-F5344CB8AC3E}">
        <p14:creationId xmlns:p14="http://schemas.microsoft.com/office/powerpoint/2010/main" val="129654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CDA0A-8AAA-DE02-A75D-940E88B6A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EDA5F-9274-6475-C27F-5250862C24E2}"/>
              </a:ext>
            </a:extLst>
          </p:cNvPr>
          <p:cNvSpPr>
            <a:spLocks noGrp="1"/>
          </p:cNvSpPr>
          <p:nvPr>
            <p:ph type="ctrTitle"/>
          </p:nvPr>
        </p:nvSpPr>
        <p:spPr/>
        <p:txBody>
          <a:bodyPr>
            <a:normAutofit/>
          </a:bodyPr>
          <a:lstStyle/>
          <a:p>
            <a:pPr algn="l"/>
            <a:r>
              <a:rPr lang="en-NZ" dirty="0"/>
              <a:t>Cova’s output-based account</a:t>
            </a:r>
          </a:p>
        </p:txBody>
      </p:sp>
      <p:sp>
        <p:nvSpPr>
          <p:cNvPr id="3" name="Subtitle 2">
            <a:extLst>
              <a:ext uri="{FF2B5EF4-FFF2-40B4-BE49-F238E27FC236}">
                <a16:creationId xmlns:a16="http://schemas.microsoft.com/office/drawing/2014/main" id="{765EE00A-4DBE-887F-5575-BCAF63BBF73D}"/>
              </a:ext>
            </a:extLst>
          </p:cNvPr>
          <p:cNvSpPr>
            <a:spLocks noGrp="1"/>
          </p:cNvSpPr>
          <p:nvPr>
            <p:ph type="subTitle" idx="4294967295"/>
          </p:nvPr>
        </p:nvSpPr>
        <p:spPr>
          <a:xfrm>
            <a:off x="277123" y="1409267"/>
            <a:ext cx="8087489" cy="4899479"/>
          </a:xfrm>
        </p:spPr>
        <p:txBody>
          <a:bodyPr>
            <a:normAutofit/>
          </a:bodyPr>
          <a:lstStyle/>
          <a:p>
            <a:r>
              <a:rPr lang="en-NZ" sz="2200" dirty="0"/>
              <a:t>Cova takes this account to be attractive for three main reasons:</a:t>
            </a:r>
          </a:p>
          <a:p>
            <a:pPr marL="914400" lvl="1" indent="-457200">
              <a:buFont typeface="+mj-lt"/>
              <a:buAutoNum type="alphaLcPeriod"/>
            </a:pPr>
            <a:r>
              <a:rPr lang="en-NZ" sz="2000" dirty="0"/>
              <a:t>It allows for the possibility that </a:t>
            </a:r>
            <a:r>
              <a:rPr lang="en-NZ" sz="2000" i="1" dirty="0"/>
              <a:t>X</a:t>
            </a:r>
            <a:r>
              <a:rPr lang="en-NZ" sz="2000" dirty="0"/>
              <a:t> bullshits without producing bullshit;</a:t>
            </a:r>
          </a:p>
          <a:p>
            <a:pPr marL="914400" lvl="1" indent="-457200">
              <a:buFont typeface="+mj-lt"/>
              <a:buAutoNum type="alphaLcPeriod"/>
            </a:pPr>
            <a:r>
              <a:rPr lang="en-NZ" sz="2000" dirty="0"/>
              <a:t>It allows for the possibility that </a:t>
            </a:r>
            <a:r>
              <a:rPr lang="en-NZ" sz="2000" i="1" dirty="0"/>
              <a:t>X</a:t>
            </a:r>
            <a:r>
              <a:rPr lang="en-NZ" sz="2000" dirty="0"/>
              <a:t> produces bullshit without bullshitting; and</a:t>
            </a:r>
          </a:p>
          <a:p>
            <a:pPr marL="914400" lvl="1" indent="-457200">
              <a:buFont typeface="+mj-lt"/>
              <a:buAutoNum type="alphaLcPeriod"/>
            </a:pPr>
            <a:r>
              <a:rPr lang="en-NZ" sz="2000" dirty="0"/>
              <a:t>It is nevertheless based upon the core idea animating (BS</a:t>
            </a:r>
            <a:r>
              <a:rPr lang="en-NZ" sz="2000" baseline="-25000" dirty="0"/>
              <a:t>C</a:t>
            </a:r>
            <a:r>
              <a:rPr lang="en-NZ" sz="2000" dirty="0"/>
              <a:t>), that of “something that is more impressive at first sight than it really is or purported to be” (2024, p. 594)</a:t>
            </a:r>
          </a:p>
        </p:txBody>
      </p:sp>
    </p:spTree>
    <p:extLst>
      <p:ext uri="{BB962C8B-B14F-4D97-AF65-F5344CB8AC3E}">
        <p14:creationId xmlns:p14="http://schemas.microsoft.com/office/powerpoint/2010/main" val="45420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A1848-46FB-2F25-1245-6C08115D0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06E493-DA00-97F5-9DA9-5A6CDA160D92}"/>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DBF095E7-6C49-2D82-279B-D078887CFC9F}"/>
              </a:ext>
            </a:extLst>
          </p:cNvPr>
          <p:cNvSpPr>
            <a:spLocks noGrp="1"/>
          </p:cNvSpPr>
          <p:nvPr>
            <p:ph type="subTitle" idx="4294967295"/>
          </p:nvPr>
        </p:nvSpPr>
        <p:spPr>
          <a:xfrm>
            <a:off x="277123" y="1409267"/>
            <a:ext cx="8087489" cy="4899479"/>
          </a:xfrm>
        </p:spPr>
        <p:txBody>
          <a:bodyPr>
            <a:normAutofit/>
          </a:bodyPr>
          <a:lstStyle/>
          <a:p>
            <a:r>
              <a:rPr lang="en-NZ" sz="2200" dirty="0"/>
              <a:t>I take Cova’s account of bullshit to be sophisticated and plausible </a:t>
            </a:r>
          </a:p>
          <a:p>
            <a:r>
              <a:rPr lang="en-NZ" sz="2200" dirty="0"/>
              <a:t>However, I want to offer a </a:t>
            </a:r>
            <a:r>
              <a:rPr lang="en-NZ" sz="2200" i="1" dirty="0"/>
              <a:t>streamlined</a:t>
            </a:r>
            <a:r>
              <a:rPr lang="en-NZ" sz="2200" dirty="0"/>
              <a:t> output-based account that preserves the spirit of Cova’s account using much less machinery: </a:t>
            </a:r>
          </a:p>
          <a:p>
            <a:pPr lvl="1"/>
            <a:r>
              <a:rPr lang="en-NZ" sz="2000" dirty="0"/>
              <a:t>(BS) An assertion </a:t>
            </a:r>
            <a:r>
              <a:rPr lang="en-NZ" sz="2000" i="1" dirty="0"/>
              <a:t>A </a:t>
            </a:r>
            <a:r>
              <a:rPr lang="en-NZ" sz="2000" dirty="0"/>
              <a:t>that is offered as a contribution to inquiry </a:t>
            </a:r>
            <a:r>
              <a:rPr lang="en-NZ" sz="2000" i="1" dirty="0"/>
              <a:t>I</a:t>
            </a:r>
            <a:r>
              <a:rPr lang="en-NZ" sz="2000" dirty="0"/>
              <a:t> is bullshit iff </a:t>
            </a:r>
            <a:r>
              <a:rPr lang="en-NZ" sz="2000" i="1" dirty="0"/>
              <a:t>A </a:t>
            </a:r>
            <a:r>
              <a:rPr lang="en-NZ" sz="2000" dirty="0"/>
              <a:t>doesn’t actually further any of the aims of </a:t>
            </a:r>
            <a:r>
              <a:rPr lang="en-NZ" sz="2000" i="1" dirty="0"/>
              <a:t>I </a:t>
            </a:r>
            <a:r>
              <a:rPr lang="en-NZ" sz="2000" dirty="0"/>
              <a:t>(cf. Sundell 2026)</a:t>
            </a:r>
            <a:endParaRPr lang="en-NZ" sz="2000" i="1" dirty="0"/>
          </a:p>
        </p:txBody>
      </p:sp>
    </p:spTree>
    <p:extLst>
      <p:ext uri="{BB962C8B-B14F-4D97-AF65-F5344CB8AC3E}">
        <p14:creationId xmlns:p14="http://schemas.microsoft.com/office/powerpoint/2010/main" val="71569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647D1-CD66-49A3-9624-1F0A4EE7C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B1A0F-71BA-F9F4-C2CE-FDC5E6FD89BC}"/>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167D8B04-3A1C-18BE-F09A-955358D033FA}"/>
              </a:ext>
            </a:extLst>
          </p:cNvPr>
          <p:cNvSpPr>
            <a:spLocks noGrp="1"/>
          </p:cNvSpPr>
          <p:nvPr>
            <p:ph type="subTitle" idx="4294967295"/>
          </p:nvPr>
        </p:nvSpPr>
        <p:spPr>
          <a:xfrm>
            <a:off x="277123" y="1409267"/>
            <a:ext cx="8087489" cy="4899479"/>
          </a:xfrm>
        </p:spPr>
        <p:txBody>
          <a:bodyPr>
            <a:normAutofit/>
          </a:bodyPr>
          <a:lstStyle/>
          <a:p>
            <a:r>
              <a:rPr lang="en-NZ" sz="2200" dirty="0"/>
              <a:t>Like (BS</a:t>
            </a:r>
            <a:r>
              <a:rPr lang="en-NZ" sz="2200" baseline="-25000" dirty="0"/>
              <a:t>C</a:t>
            </a:r>
            <a:r>
              <a:rPr lang="en-NZ" sz="2200" dirty="0"/>
              <a:t>), (BS) is a way of spelling out the basic idea that while bullshit outputs initially appear to be valuable, they are in fact just ‘hot air’</a:t>
            </a:r>
          </a:p>
          <a:p>
            <a:pPr lvl="1"/>
            <a:r>
              <a:rPr lang="en-NZ" sz="2000" i="1" dirty="0"/>
              <a:t>Note: </a:t>
            </a:r>
            <a:r>
              <a:rPr lang="en-NZ" sz="2000" dirty="0"/>
              <a:t>this idea is in line with sense 1 for the noun ‘bullshit’ in the </a:t>
            </a:r>
            <a:r>
              <a:rPr lang="en-NZ" sz="2000" i="1" dirty="0"/>
              <a:t>Oxford English Dictionary</a:t>
            </a:r>
            <a:r>
              <a:rPr lang="en-NZ" sz="2000" dirty="0"/>
              <a:t>, according to which it means rubbish or nonsense</a:t>
            </a:r>
          </a:p>
          <a:p>
            <a:r>
              <a:rPr lang="en-NZ" sz="2200" dirty="0"/>
              <a:t>According to (BS): a bullshit assertion initially appears to be valuable insofar as it is offered as a contribution to an inquiry </a:t>
            </a:r>
            <a:r>
              <a:rPr lang="en-NZ" sz="2200" i="1" dirty="0"/>
              <a:t>I</a:t>
            </a:r>
          </a:p>
          <a:p>
            <a:pPr lvl="1"/>
            <a:r>
              <a:rPr lang="en-NZ" sz="2000" dirty="0"/>
              <a:t>In fact, though, the assertion doesn’t further any of </a:t>
            </a:r>
            <a:r>
              <a:rPr lang="en-NZ" sz="2000" i="1" dirty="0"/>
              <a:t>I</a:t>
            </a:r>
            <a:r>
              <a:rPr lang="en-NZ" sz="2000" dirty="0"/>
              <a:t>’s aims, so in connection with </a:t>
            </a:r>
            <a:r>
              <a:rPr lang="en-NZ" sz="2000" i="1" dirty="0"/>
              <a:t>I</a:t>
            </a:r>
            <a:r>
              <a:rPr lang="en-NZ" sz="2000" dirty="0"/>
              <a:t>, the assertion it is worthless/empty/just hot air</a:t>
            </a:r>
          </a:p>
        </p:txBody>
      </p:sp>
    </p:spTree>
    <p:extLst>
      <p:ext uri="{BB962C8B-B14F-4D97-AF65-F5344CB8AC3E}">
        <p14:creationId xmlns:p14="http://schemas.microsoft.com/office/powerpoint/2010/main" val="354068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E91F1-59CA-9EAB-1D9E-97B4C6DE3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968E8-C973-1783-ED57-4A86E3DE97BF}"/>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4BD58BDF-B92E-A612-3CD4-E30175ED1DE3}"/>
              </a:ext>
            </a:extLst>
          </p:cNvPr>
          <p:cNvSpPr>
            <a:spLocks noGrp="1"/>
          </p:cNvSpPr>
          <p:nvPr>
            <p:ph type="subTitle" idx="4294967295"/>
          </p:nvPr>
        </p:nvSpPr>
        <p:spPr>
          <a:xfrm>
            <a:off x="277123" y="1360172"/>
            <a:ext cx="8087489" cy="5096996"/>
          </a:xfrm>
        </p:spPr>
        <p:txBody>
          <a:bodyPr>
            <a:noAutofit/>
          </a:bodyPr>
          <a:lstStyle/>
          <a:p>
            <a:r>
              <a:rPr lang="en-NZ" sz="2200" dirty="0"/>
              <a:t>A notable strength of (BS): it unifies the </a:t>
            </a:r>
            <a:r>
              <a:rPr lang="en-NZ" sz="2200" i="1" dirty="0"/>
              <a:t>bullshit-making features</a:t>
            </a:r>
          </a:p>
          <a:p>
            <a:pPr lvl="1"/>
            <a:r>
              <a:rPr lang="en-NZ" sz="2000" dirty="0"/>
              <a:t>Feature </a:t>
            </a:r>
            <a:r>
              <a:rPr lang="en-NZ" sz="2000" i="1" dirty="0"/>
              <a:t>F</a:t>
            </a:r>
            <a:r>
              <a:rPr lang="en-NZ" sz="2000" dirty="0"/>
              <a:t> is a bullshit-making feature iff an assertion </a:t>
            </a:r>
            <a:r>
              <a:rPr lang="en-NZ" sz="2000" i="1" dirty="0"/>
              <a:t>A</a:t>
            </a:r>
            <a:r>
              <a:rPr lang="en-NZ" sz="2000" dirty="0"/>
              <a:t>’s having </a:t>
            </a:r>
            <a:r>
              <a:rPr lang="en-NZ" sz="2000" i="1" dirty="0"/>
              <a:t>F</a:t>
            </a:r>
            <a:r>
              <a:rPr lang="en-NZ" sz="2000" dirty="0"/>
              <a:t> makes it more probable that </a:t>
            </a:r>
            <a:r>
              <a:rPr lang="en-NZ" sz="2000" i="1" dirty="0"/>
              <a:t>A </a:t>
            </a:r>
            <a:r>
              <a:rPr lang="en-NZ" sz="2000" dirty="0"/>
              <a:t>is bullshit</a:t>
            </a:r>
          </a:p>
          <a:p>
            <a:pPr marL="0" indent="0">
              <a:buNone/>
            </a:pPr>
            <a:endParaRPr lang="en-NZ" sz="2200" dirty="0"/>
          </a:p>
          <a:p>
            <a:endParaRPr lang="en-NZ" sz="2200" dirty="0"/>
          </a:p>
        </p:txBody>
      </p:sp>
    </p:spTree>
    <p:extLst>
      <p:ext uri="{BB962C8B-B14F-4D97-AF65-F5344CB8AC3E}">
        <p14:creationId xmlns:p14="http://schemas.microsoft.com/office/powerpoint/2010/main" val="384067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77D13-7285-0C25-E800-4BB0E5C25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4E3F7-F30F-59B6-0F65-84CC2ED894BF}"/>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02E8C00B-DA78-C913-CE4D-AAB47E9A28B8}"/>
              </a:ext>
            </a:extLst>
          </p:cNvPr>
          <p:cNvSpPr>
            <a:spLocks noGrp="1"/>
          </p:cNvSpPr>
          <p:nvPr>
            <p:ph type="subTitle" idx="4294967295"/>
          </p:nvPr>
        </p:nvSpPr>
        <p:spPr>
          <a:xfrm>
            <a:off x="277123" y="1409267"/>
            <a:ext cx="8087489" cy="5096996"/>
          </a:xfrm>
        </p:spPr>
        <p:txBody>
          <a:bodyPr>
            <a:noAutofit/>
          </a:bodyPr>
          <a:lstStyle/>
          <a:p>
            <a:r>
              <a:rPr lang="en-NZ" sz="2200" dirty="0"/>
              <a:t>An initial list of the bullshit-making features, where </a:t>
            </a:r>
            <a:r>
              <a:rPr lang="en-NZ" sz="2200" i="1" dirty="0"/>
              <a:t>A</a:t>
            </a:r>
            <a:r>
              <a:rPr lang="en-NZ" sz="2200" dirty="0"/>
              <a:t> is offered as a contribution to some inquiry </a:t>
            </a:r>
            <a:r>
              <a:rPr lang="en-NZ" sz="2200" i="1" dirty="0"/>
              <a:t>I</a:t>
            </a:r>
            <a:r>
              <a:rPr lang="en-NZ" sz="2200" dirty="0"/>
              <a:t>:</a:t>
            </a:r>
          </a:p>
          <a:p>
            <a:pPr lvl="1"/>
            <a:r>
              <a:rPr lang="en-US" sz="1900" dirty="0"/>
              <a:t>Being meaningless</a:t>
            </a:r>
          </a:p>
          <a:p>
            <a:pPr lvl="1"/>
            <a:r>
              <a:rPr lang="en-US" sz="1900" dirty="0"/>
              <a:t>Being meaningful but trivial</a:t>
            </a:r>
          </a:p>
          <a:p>
            <a:pPr lvl="1"/>
            <a:r>
              <a:rPr lang="en-US" sz="1900" dirty="0"/>
              <a:t>Being meaningful and non-trivial but insufficiently grounded in available evidence</a:t>
            </a:r>
          </a:p>
          <a:p>
            <a:pPr lvl="1"/>
            <a:r>
              <a:rPr lang="en-US" sz="1900" dirty="0"/>
              <a:t>Being meaningful, non-trivial, and sufficiently grounded in available evidence but irrelevant to </a:t>
            </a:r>
            <a:r>
              <a:rPr lang="en-US" sz="1900" i="1" dirty="0"/>
              <a:t>I</a:t>
            </a:r>
            <a:r>
              <a:rPr lang="en-US" sz="1900" dirty="0"/>
              <a:t>’s aims</a:t>
            </a:r>
          </a:p>
          <a:p>
            <a:pPr lvl="1"/>
            <a:r>
              <a:rPr lang="en-US" sz="1900" dirty="0"/>
              <a:t>Being vague</a:t>
            </a:r>
          </a:p>
          <a:p>
            <a:pPr lvl="1"/>
            <a:r>
              <a:rPr lang="en-US" sz="1900" dirty="0"/>
              <a:t>Being ambiguous </a:t>
            </a:r>
          </a:p>
          <a:p>
            <a:pPr lvl="1"/>
            <a:r>
              <a:rPr lang="en-US" sz="1900" dirty="0"/>
              <a:t>Being misleading</a:t>
            </a:r>
          </a:p>
          <a:p>
            <a:pPr lvl="1"/>
            <a:r>
              <a:rPr lang="en-US" sz="1900" dirty="0"/>
              <a:t>Being inaccurate</a:t>
            </a:r>
          </a:p>
          <a:p>
            <a:pPr lvl="1"/>
            <a:r>
              <a:rPr lang="en-US" sz="1900" dirty="0"/>
              <a:t>Being completely fabricated</a:t>
            </a:r>
            <a:endParaRPr lang="en-NZ" sz="2200" dirty="0"/>
          </a:p>
          <a:p>
            <a:r>
              <a:rPr lang="en-NZ" sz="2200" dirty="0"/>
              <a:t>If </a:t>
            </a:r>
            <a:r>
              <a:rPr lang="en-NZ" sz="2200" i="1" dirty="0"/>
              <a:t>A </a:t>
            </a:r>
            <a:r>
              <a:rPr lang="en-NZ" sz="2200" dirty="0"/>
              <a:t>exhibits any of these features, then that makes it more probable (and perhaps certain) that while </a:t>
            </a:r>
            <a:r>
              <a:rPr lang="en-NZ" sz="2200" i="1" dirty="0"/>
              <a:t>A</a:t>
            </a:r>
            <a:r>
              <a:rPr lang="en-NZ" sz="2200" dirty="0"/>
              <a:t> is offered as a contribution to </a:t>
            </a:r>
            <a:r>
              <a:rPr lang="en-NZ" sz="2200" i="1" dirty="0"/>
              <a:t>I</a:t>
            </a:r>
            <a:r>
              <a:rPr lang="en-NZ" sz="2200" dirty="0"/>
              <a:t>, it actually fails to further any of </a:t>
            </a:r>
            <a:r>
              <a:rPr lang="en-NZ" sz="2200" i="1" dirty="0"/>
              <a:t>I</a:t>
            </a:r>
            <a:r>
              <a:rPr lang="en-NZ" sz="2200" dirty="0"/>
              <a:t>’s aims</a:t>
            </a:r>
          </a:p>
        </p:txBody>
      </p:sp>
    </p:spTree>
    <p:extLst>
      <p:ext uri="{BB962C8B-B14F-4D97-AF65-F5344CB8AC3E}">
        <p14:creationId xmlns:p14="http://schemas.microsoft.com/office/powerpoint/2010/main" val="57703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2C54F-7A0E-BEF5-98C9-4BA58FBE4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DEAB1-3D56-1844-DE31-C3737E73A3F7}"/>
              </a:ext>
            </a:extLst>
          </p:cNvPr>
          <p:cNvSpPr>
            <a:spLocks noGrp="1"/>
          </p:cNvSpPr>
          <p:nvPr>
            <p:ph type="ctrTitle"/>
          </p:nvPr>
        </p:nvSpPr>
        <p:spPr/>
        <p:txBody>
          <a:bodyPr>
            <a:normAutofit/>
          </a:bodyPr>
          <a:lstStyle/>
          <a:p>
            <a:pPr algn="l"/>
            <a:r>
              <a:rPr lang="en-NZ" dirty="0"/>
              <a:t>Plan for the talk</a:t>
            </a:r>
          </a:p>
        </p:txBody>
      </p:sp>
      <p:sp>
        <p:nvSpPr>
          <p:cNvPr id="3" name="Subtitle 2">
            <a:extLst>
              <a:ext uri="{FF2B5EF4-FFF2-40B4-BE49-F238E27FC236}">
                <a16:creationId xmlns:a16="http://schemas.microsoft.com/office/drawing/2014/main" id="{08C1EC95-80E1-5CA0-B448-D743FE975F1A}"/>
              </a:ext>
            </a:extLst>
          </p:cNvPr>
          <p:cNvSpPr>
            <a:spLocks noGrp="1"/>
          </p:cNvSpPr>
          <p:nvPr>
            <p:ph type="subTitle" idx="4294967295"/>
          </p:nvPr>
        </p:nvSpPr>
        <p:spPr>
          <a:xfrm>
            <a:off x="277123" y="1409267"/>
            <a:ext cx="8217739" cy="4899479"/>
          </a:xfrm>
        </p:spPr>
        <p:txBody>
          <a:bodyPr>
            <a:normAutofit/>
          </a:bodyPr>
          <a:lstStyle/>
          <a:p>
            <a:r>
              <a:rPr lang="en-US" sz="2200" i="1" dirty="0"/>
              <a:t> </a:t>
            </a:r>
            <a:r>
              <a:rPr lang="en-US" sz="2200" dirty="0"/>
              <a:t>My main aims during the talk:</a:t>
            </a:r>
          </a:p>
          <a:p>
            <a:pPr lvl="1"/>
            <a:r>
              <a:rPr lang="en-US" sz="2000" dirty="0"/>
              <a:t>To review the influential Frankfurtian account of LLM bullshit due to Hicks et al. (2024) and one of the main criticisms of this account</a:t>
            </a:r>
          </a:p>
          <a:p>
            <a:pPr lvl="2"/>
            <a:r>
              <a:rPr lang="en-US" dirty="0"/>
              <a:t>The criticism: Hicks et al.’s account should be replaced by an </a:t>
            </a:r>
            <a:r>
              <a:rPr lang="en-US" i="1" dirty="0"/>
              <a:t>output-based</a:t>
            </a:r>
            <a:r>
              <a:rPr lang="en-US" dirty="0"/>
              <a:t> account of LLM bullshit (Gunkel and Coghlan 2025)</a:t>
            </a:r>
          </a:p>
          <a:p>
            <a:pPr lvl="1"/>
            <a:r>
              <a:rPr lang="en-US" sz="2000" dirty="0"/>
              <a:t>To build upon this criticism by developing a detailed output-based account of LLM bullshit that is based on Florian Cova’s recent work</a:t>
            </a:r>
          </a:p>
          <a:p>
            <a:pPr lvl="1"/>
            <a:endParaRPr lang="en-US" sz="2000" dirty="0"/>
          </a:p>
          <a:p>
            <a:endParaRPr lang="en-NZ" i="1" dirty="0"/>
          </a:p>
        </p:txBody>
      </p:sp>
    </p:spTree>
    <p:extLst>
      <p:ext uri="{BB962C8B-B14F-4D97-AF65-F5344CB8AC3E}">
        <p14:creationId xmlns:p14="http://schemas.microsoft.com/office/powerpoint/2010/main" val="213610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4FBC8-1095-BCDC-CF77-CEEBDACA0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8F717-D2CA-C14E-E91D-E4C3119C849A}"/>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AFC86247-570C-2EF7-EFF3-CD60588AE7B0}"/>
              </a:ext>
            </a:extLst>
          </p:cNvPr>
          <p:cNvSpPr>
            <a:spLocks noGrp="1"/>
          </p:cNvSpPr>
          <p:nvPr>
            <p:ph type="subTitle" idx="4294967295"/>
          </p:nvPr>
        </p:nvSpPr>
        <p:spPr>
          <a:xfrm>
            <a:off x="277123" y="1409267"/>
            <a:ext cx="8087489" cy="5096996"/>
          </a:xfrm>
        </p:spPr>
        <p:txBody>
          <a:bodyPr>
            <a:noAutofit/>
          </a:bodyPr>
          <a:lstStyle/>
          <a:p>
            <a:r>
              <a:rPr lang="en-NZ" sz="2200" dirty="0"/>
              <a:t>Additionally: like (BS</a:t>
            </a:r>
            <a:r>
              <a:rPr lang="en-NZ" sz="2200" baseline="-25000" dirty="0"/>
              <a:t>C</a:t>
            </a:r>
            <a:r>
              <a:rPr lang="en-NZ" sz="2200" dirty="0"/>
              <a:t>), (BS) secures the result that in the pompous French restaurant case, the waiter’s assertion is bullshit</a:t>
            </a:r>
          </a:p>
          <a:p>
            <a:pPr lvl="1"/>
            <a:r>
              <a:rPr lang="en-NZ" sz="2000" dirty="0"/>
              <a:t>This assertion is bullshit because it doesn’t further any of the aims of Shane’s inquiry</a:t>
            </a:r>
          </a:p>
          <a:p>
            <a:pPr lvl="1"/>
            <a:r>
              <a:rPr lang="en-NZ" sz="2000" dirty="0"/>
              <a:t>The main aim of this inquiry is to determine what dishes (if any) Shane should order from the menu</a:t>
            </a:r>
          </a:p>
          <a:p>
            <a:pPr lvl="1"/>
            <a:r>
              <a:rPr lang="en-NZ" sz="2000" dirty="0"/>
              <a:t>The subsidiary aims of the inquiry are e.g. to determine whether the menu lists any dishes that are appetising to Shane and to determine whether Shane can afford any of the dishes on the menu</a:t>
            </a:r>
          </a:p>
          <a:p>
            <a:pPr lvl="1"/>
            <a:r>
              <a:rPr lang="en-NZ" sz="2000" dirty="0"/>
              <a:t>The waiter’s assertion doesn’t help Shane to pursue any of these aims</a:t>
            </a:r>
          </a:p>
          <a:p>
            <a:pPr lvl="1"/>
            <a:r>
              <a:rPr lang="en-NZ" sz="2000" dirty="0"/>
              <a:t>Instead: it simply misleads Shane into thinking that the dish to whose name he pointed is complex, unusual, and appetising when it is just sardines in oil</a:t>
            </a:r>
          </a:p>
        </p:txBody>
      </p:sp>
    </p:spTree>
    <p:extLst>
      <p:ext uri="{BB962C8B-B14F-4D97-AF65-F5344CB8AC3E}">
        <p14:creationId xmlns:p14="http://schemas.microsoft.com/office/powerpoint/2010/main" val="88745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B6E70-2E3C-E962-ECA3-FE806A0CB6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DE469-37F0-2FDF-C058-1A8B1F6172FD}"/>
              </a:ext>
            </a:extLst>
          </p:cNvPr>
          <p:cNvSpPr>
            <a:spLocks noGrp="1"/>
          </p:cNvSpPr>
          <p:nvPr>
            <p:ph type="ctrTitle"/>
          </p:nvPr>
        </p:nvSpPr>
        <p:spPr>
          <a:xfrm>
            <a:off x="277123" y="351737"/>
            <a:ext cx="6412112" cy="758195"/>
          </a:xfrm>
        </p:spPr>
        <p:txBody>
          <a:bodyPr>
            <a:normAutofit/>
          </a:bodyPr>
          <a:lstStyle/>
          <a:p>
            <a:pPr algn="l"/>
            <a:r>
              <a:rPr lang="en-NZ" dirty="0"/>
              <a:t>Bullshit LLM outputs</a:t>
            </a:r>
          </a:p>
        </p:txBody>
      </p:sp>
      <p:sp>
        <p:nvSpPr>
          <p:cNvPr id="3" name="Subtitle 2">
            <a:extLst>
              <a:ext uri="{FF2B5EF4-FFF2-40B4-BE49-F238E27FC236}">
                <a16:creationId xmlns:a16="http://schemas.microsoft.com/office/drawing/2014/main" id="{5D19EA27-FB28-17A4-57B4-7B9136A2FD14}"/>
              </a:ext>
            </a:extLst>
          </p:cNvPr>
          <p:cNvSpPr>
            <a:spLocks noGrp="1"/>
          </p:cNvSpPr>
          <p:nvPr>
            <p:ph type="subTitle" idx="4294967295"/>
          </p:nvPr>
        </p:nvSpPr>
        <p:spPr>
          <a:xfrm>
            <a:off x="277123" y="1409267"/>
            <a:ext cx="8087489" cy="5096996"/>
          </a:xfrm>
        </p:spPr>
        <p:txBody>
          <a:bodyPr>
            <a:noAutofit/>
          </a:bodyPr>
          <a:lstStyle/>
          <a:p>
            <a:r>
              <a:rPr lang="en-NZ" sz="2200" dirty="0"/>
              <a:t>We can now return to LLMs, focusing on three details:</a:t>
            </a:r>
          </a:p>
          <a:p>
            <a:pPr marL="971550" lvl="1" indent="-514350">
              <a:buFont typeface="+mj-lt"/>
              <a:buAutoNum type="romanLcPeriod"/>
            </a:pPr>
            <a:r>
              <a:rPr lang="en-NZ" sz="2000" dirty="0"/>
              <a:t>(BS) can be straightforwardly applied to LLMs</a:t>
            </a:r>
          </a:p>
          <a:p>
            <a:pPr marL="971550" lvl="1" indent="-514350">
              <a:buFont typeface="+mj-lt"/>
              <a:buAutoNum type="romanLcPeriod"/>
            </a:pPr>
            <a:r>
              <a:rPr lang="en-NZ" sz="2000" dirty="0"/>
              <a:t>When thinking about LLM </a:t>
            </a:r>
            <a:r>
              <a:rPr lang="en-NZ" sz="2000" i="1" dirty="0"/>
              <a:t>bullshitting</a:t>
            </a:r>
            <a:r>
              <a:rPr lang="en-NZ" sz="2000" dirty="0"/>
              <a:t>, we have strong reasons to adopt an output-based account, rather than a process-based account like Cova’s</a:t>
            </a:r>
          </a:p>
          <a:p>
            <a:pPr marL="971550" lvl="1" indent="-514350">
              <a:buFont typeface="+mj-lt"/>
              <a:buAutoNum type="romanLcPeriod"/>
            </a:pPr>
            <a:r>
              <a:rPr lang="en-NZ" sz="2000" dirty="0"/>
              <a:t>Since LLMs are often branded as ‘bullshitters,’ ‘bullshit machines,’ or ‘bullshit generators,’ it is worthwhile to reconsider whether familiar LLMs are </a:t>
            </a:r>
            <a:r>
              <a:rPr lang="en-NZ" sz="2000" i="1" dirty="0"/>
              <a:t>bullshitters</a:t>
            </a:r>
            <a:r>
              <a:rPr lang="en-NZ" sz="2000" dirty="0"/>
              <a:t> in any significant sense</a:t>
            </a:r>
          </a:p>
          <a:p>
            <a:endParaRPr lang="en-NZ" sz="2000" dirty="0"/>
          </a:p>
        </p:txBody>
      </p:sp>
    </p:spTree>
    <p:extLst>
      <p:ext uri="{BB962C8B-B14F-4D97-AF65-F5344CB8AC3E}">
        <p14:creationId xmlns:p14="http://schemas.microsoft.com/office/powerpoint/2010/main" val="46018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7D11E-5E86-A605-E525-569CD166F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78CE3-7DC6-E37C-0C73-B6C6C37B2B5E}"/>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1A1C1080-CBE3-40F7-0E14-B9FB098832AD}"/>
              </a:ext>
            </a:extLst>
          </p:cNvPr>
          <p:cNvSpPr>
            <a:spLocks noGrp="1"/>
          </p:cNvSpPr>
          <p:nvPr>
            <p:ph type="subTitle" idx="4294967295"/>
          </p:nvPr>
        </p:nvSpPr>
        <p:spPr>
          <a:xfrm>
            <a:off x="277123" y="1409267"/>
            <a:ext cx="8087489" cy="5096996"/>
          </a:xfrm>
        </p:spPr>
        <p:txBody>
          <a:bodyPr>
            <a:noAutofit/>
          </a:bodyPr>
          <a:lstStyle/>
          <a:p>
            <a:r>
              <a:rPr lang="en-NZ" sz="2200" dirty="0"/>
              <a:t>When applied to LLMs, (BS) is attractively selective—it secures the result that while some LLM outputs are bullshit, not all are</a:t>
            </a:r>
          </a:p>
          <a:p>
            <a:r>
              <a:rPr lang="en-NZ" sz="2200" dirty="0"/>
              <a:t>For instance: return to the ChatGPT and Claude cases</a:t>
            </a:r>
          </a:p>
          <a:p>
            <a:r>
              <a:rPr lang="en-NZ" sz="2200" dirty="0"/>
              <a:t>ChatGPT produces what looks like a list of five articles on deflationary theories of truth published in the last ten years</a:t>
            </a:r>
          </a:p>
          <a:p>
            <a:pPr lvl="1"/>
            <a:r>
              <a:rPr lang="en-NZ" sz="2000" dirty="0"/>
              <a:t>The aim of my inquiry is to identify these articles, and it initially seems that ChatGPT’s response furthers this aim</a:t>
            </a:r>
          </a:p>
          <a:p>
            <a:pPr lvl="1"/>
            <a:r>
              <a:rPr lang="en-NZ" sz="2000" dirty="0"/>
              <a:t>However: it becomes clear upon inspection that ChatGPT’s response doesn’t further this aim insofar as none of the putative articles in its list actually exist</a:t>
            </a:r>
          </a:p>
          <a:p>
            <a:pPr lvl="1"/>
            <a:r>
              <a:rPr lang="en-NZ" sz="2000" dirty="0"/>
              <a:t>As a result: ChatGPT’s response is bullshit</a:t>
            </a:r>
          </a:p>
          <a:p>
            <a:endParaRPr lang="en-NZ" sz="2200" dirty="0"/>
          </a:p>
        </p:txBody>
      </p:sp>
    </p:spTree>
    <p:extLst>
      <p:ext uri="{BB962C8B-B14F-4D97-AF65-F5344CB8AC3E}">
        <p14:creationId xmlns:p14="http://schemas.microsoft.com/office/powerpoint/2010/main" val="228772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DE367-DBE6-48D2-937B-20E2B94C8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57977-2FA7-4BB7-2F7A-613BF8ADB9AF}"/>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D1FC8DFA-734E-8C83-DBF1-4BC3A661B6AC}"/>
              </a:ext>
            </a:extLst>
          </p:cNvPr>
          <p:cNvSpPr>
            <a:spLocks noGrp="1"/>
          </p:cNvSpPr>
          <p:nvPr>
            <p:ph type="subTitle" idx="4294967295"/>
          </p:nvPr>
        </p:nvSpPr>
        <p:spPr>
          <a:xfrm>
            <a:off x="277123" y="1409267"/>
            <a:ext cx="8087489" cy="5096996"/>
          </a:xfrm>
        </p:spPr>
        <p:txBody>
          <a:bodyPr>
            <a:noAutofit/>
          </a:bodyPr>
          <a:lstStyle/>
          <a:p>
            <a:r>
              <a:rPr lang="en-US" sz="2200" dirty="0"/>
              <a:t>By contrast: Claude’s report on my draft article identifies significant flaws in my arguments that I had missed</a:t>
            </a:r>
          </a:p>
          <a:p>
            <a:pPr lvl="1"/>
            <a:r>
              <a:rPr lang="en-US" sz="2000" dirty="0"/>
              <a:t>The aim of my inquiry is to identify ways in which the draft can be improved, and Claude’s report furthers this aim</a:t>
            </a:r>
          </a:p>
          <a:p>
            <a:pPr lvl="1"/>
            <a:r>
              <a:rPr lang="en-US" sz="2000" dirty="0"/>
              <a:t>As a result: Claude’s response to my prompt is not bullshit</a:t>
            </a:r>
            <a:endParaRPr lang="en-NZ" sz="2000" dirty="0"/>
          </a:p>
        </p:txBody>
      </p:sp>
    </p:spTree>
    <p:extLst>
      <p:ext uri="{BB962C8B-B14F-4D97-AF65-F5344CB8AC3E}">
        <p14:creationId xmlns:p14="http://schemas.microsoft.com/office/powerpoint/2010/main" val="299485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CCC16-D670-9531-F430-41AB2B36A6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80BF0D-5293-B0A4-CED2-7511C601A376}"/>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6C28B0E7-71F9-5475-3C0D-5C61671C2CAD}"/>
              </a:ext>
            </a:extLst>
          </p:cNvPr>
          <p:cNvSpPr>
            <a:spLocks noGrp="1"/>
          </p:cNvSpPr>
          <p:nvPr>
            <p:ph type="subTitle" idx="4294967295"/>
          </p:nvPr>
        </p:nvSpPr>
        <p:spPr>
          <a:xfrm>
            <a:off x="277123" y="1409267"/>
            <a:ext cx="8087489" cy="5096996"/>
          </a:xfrm>
        </p:spPr>
        <p:txBody>
          <a:bodyPr>
            <a:noAutofit/>
          </a:bodyPr>
          <a:lstStyle/>
          <a:p>
            <a:r>
              <a:rPr lang="en-NZ" sz="2200" i="1" dirty="0"/>
              <a:t>Note: </a:t>
            </a:r>
            <a:r>
              <a:rPr lang="en-NZ" sz="2200" dirty="0"/>
              <a:t>In applying (BS) to LLMs, I don’t mean to deny that there are interesting questions about the processes that may cause an LLM to produce bullshit</a:t>
            </a:r>
          </a:p>
          <a:p>
            <a:pPr lvl="1"/>
            <a:r>
              <a:rPr lang="en-NZ" sz="2000" dirty="0"/>
              <a:t>For instance: if an LLM makes a bullshit assertion, we can try to determine whether this is due to gaps in its training data, features of its architecture, flaws in the user’s prompt, or some other factor(s) </a:t>
            </a:r>
          </a:p>
          <a:p>
            <a:r>
              <a:rPr lang="en-NZ" sz="2200" dirty="0"/>
              <a:t>The advantage of applying (BS) to LLMs is that we are able to draw a sharp distinction between process-related questions such as these and the output-related questions upon which we have been focusing</a:t>
            </a:r>
          </a:p>
        </p:txBody>
      </p:sp>
    </p:spTree>
    <p:extLst>
      <p:ext uri="{BB962C8B-B14F-4D97-AF65-F5344CB8AC3E}">
        <p14:creationId xmlns:p14="http://schemas.microsoft.com/office/powerpoint/2010/main" val="427269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B5939-E810-6393-0A0B-DAC21D0AE4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566CF-7E89-7588-9B21-7DEDF54FFD95}"/>
              </a:ext>
            </a:extLst>
          </p:cNvPr>
          <p:cNvSpPr>
            <a:spLocks noGrp="1"/>
          </p:cNvSpPr>
          <p:nvPr>
            <p:ph type="ctrTitle"/>
          </p:nvPr>
        </p:nvSpPr>
        <p:spPr/>
        <p:txBody>
          <a:bodyPr>
            <a:normAutofit/>
          </a:bodyPr>
          <a:lstStyle/>
          <a:p>
            <a:pPr algn="l"/>
            <a:r>
              <a:rPr lang="en-NZ" dirty="0"/>
              <a:t>LLM bullshitting</a:t>
            </a:r>
          </a:p>
        </p:txBody>
      </p:sp>
      <p:sp>
        <p:nvSpPr>
          <p:cNvPr id="3" name="Subtitle 2">
            <a:extLst>
              <a:ext uri="{FF2B5EF4-FFF2-40B4-BE49-F238E27FC236}">
                <a16:creationId xmlns:a16="http://schemas.microsoft.com/office/drawing/2014/main" id="{698F8C4E-8C6B-C472-CFC0-A6401A0E5612}"/>
              </a:ext>
            </a:extLst>
          </p:cNvPr>
          <p:cNvSpPr>
            <a:spLocks noGrp="1"/>
          </p:cNvSpPr>
          <p:nvPr>
            <p:ph type="subTitle" idx="4294967295"/>
          </p:nvPr>
        </p:nvSpPr>
        <p:spPr>
          <a:xfrm>
            <a:off x="277123" y="1409267"/>
            <a:ext cx="8087489" cy="5096996"/>
          </a:xfrm>
        </p:spPr>
        <p:txBody>
          <a:bodyPr>
            <a:noAutofit/>
          </a:bodyPr>
          <a:lstStyle/>
          <a:p>
            <a:r>
              <a:rPr lang="en-NZ" sz="2200" dirty="0"/>
              <a:t>Turn now to LLM </a:t>
            </a:r>
            <a:r>
              <a:rPr lang="en-NZ" sz="2200" i="1" dirty="0"/>
              <a:t>bullshitting</a:t>
            </a:r>
          </a:p>
          <a:p>
            <a:r>
              <a:rPr lang="en-NZ" sz="2200" dirty="0"/>
              <a:t>Cova’s process-based account of bullshitting runs as follows:</a:t>
            </a:r>
          </a:p>
          <a:p>
            <a:pPr lvl="1"/>
            <a:r>
              <a:rPr lang="en-NZ" sz="2000" dirty="0"/>
              <a:t>(BT</a:t>
            </a:r>
            <a:r>
              <a:rPr lang="en-NZ" sz="2000" baseline="-25000" dirty="0"/>
              <a:t>C</a:t>
            </a:r>
            <a:r>
              <a:rPr lang="en-NZ" sz="2000" dirty="0"/>
              <a:t>) </a:t>
            </a:r>
            <a:r>
              <a:rPr lang="en-NZ" sz="2000" i="1" dirty="0"/>
              <a:t>X</a:t>
            </a:r>
            <a:r>
              <a:rPr lang="en-NZ" sz="2000" dirty="0"/>
              <a:t> is bullshitting when (</a:t>
            </a:r>
            <a:r>
              <a:rPr lang="en-NZ" sz="2000" dirty="0" err="1"/>
              <a:t>i</a:t>
            </a:r>
            <a:r>
              <a:rPr lang="en-NZ" sz="2000" dirty="0"/>
              <a:t>) </a:t>
            </a:r>
            <a:r>
              <a:rPr lang="en-NZ" sz="2000" i="1" dirty="0"/>
              <a:t>X</a:t>
            </a:r>
            <a:r>
              <a:rPr lang="en-NZ" sz="2000" dirty="0"/>
              <a:t> engages in a communicative act </a:t>
            </a:r>
            <a:r>
              <a:rPr lang="en-NZ" sz="2000" i="1" dirty="0"/>
              <a:t>C</a:t>
            </a:r>
            <a:r>
              <a:rPr lang="en-NZ" sz="2000" dirty="0"/>
              <a:t> but is more concerned with the general (affective) impression their act will have on a given target </a:t>
            </a:r>
            <a:r>
              <a:rPr lang="en-NZ" sz="2000" i="1" dirty="0"/>
              <a:t>T</a:t>
            </a:r>
            <a:r>
              <a:rPr lang="en-NZ" sz="2000" dirty="0"/>
              <a:t> than about the particular propositions they will get </a:t>
            </a:r>
            <a:r>
              <a:rPr lang="en-NZ" sz="2000" i="1" dirty="0"/>
              <a:t>T</a:t>
            </a:r>
            <a:r>
              <a:rPr lang="en-NZ" sz="2000" dirty="0"/>
              <a:t> to endorse and (ii) </a:t>
            </a:r>
            <a:r>
              <a:rPr lang="en-NZ" sz="2000" i="1" dirty="0"/>
              <a:t>X</a:t>
            </a:r>
            <a:r>
              <a:rPr lang="en-NZ" sz="2000" dirty="0"/>
              <a:t> is aware that </a:t>
            </a:r>
            <a:r>
              <a:rPr lang="en-NZ" sz="2000" i="1" dirty="0"/>
              <a:t>X</a:t>
            </a:r>
            <a:r>
              <a:rPr lang="en-NZ" sz="2000" dirty="0"/>
              <a:t> has no good reason to think that the impression </a:t>
            </a:r>
            <a:r>
              <a:rPr lang="en-NZ" sz="2000" i="1" dirty="0"/>
              <a:t>X</a:t>
            </a:r>
            <a:r>
              <a:rPr lang="en-NZ" sz="2000" dirty="0"/>
              <a:t> is trying to convey is warranted by reasons presented in or hinted at by </a:t>
            </a:r>
            <a:r>
              <a:rPr lang="en-NZ" sz="2000" i="1" dirty="0"/>
              <a:t>C</a:t>
            </a:r>
          </a:p>
          <a:p>
            <a:endParaRPr lang="en-NZ" sz="2200" dirty="0"/>
          </a:p>
          <a:p>
            <a:endParaRPr lang="en-NZ" sz="2200" dirty="0"/>
          </a:p>
        </p:txBody>
      </p:sp>
    </p:spTree>
    <p:extLst>
      <p:ext uri="{BB962C8B-B14F-4D97-AF65-F5344CB8AC3E}">
        <p14:creationId xmlns:p14="http://schemas.microsoft.com/office/powerpoint/2010/main" val="9605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1B35-11D1-5156-2BDD-EE869D2AD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93474-579A-6A9D-CA1D-E3799E2E6AE9}"/>
              </a:ext>
            </a:extLst>
          </p:cNvPr>
          <p:cNvSpPr>
            <a:spLocks noGrp="1"/>
          </p:cNvSpPr>
          <p:nvPr>
            <p:ph type="ctrTitle"/>
          </p:nvPr>
        </p:nvSpPr>
        <p:spPr/>
        <p:txBody>
          <a:bodyPr>
            <a:normAutofit/>
          </a:bodyPr>
          <a:lstStyle/>
          <a:p>
            <a:pPr algn="l"/>
            <a:r>
              <a:rPr lang="en-NZ" dirty="0"/>
              <a:t>LLM bullshitting</a:t>
            </a:r>
          </a:p>
        </p:txBody>
      </p:sp>
      <p:sp>
        <p:nvSpPr>
          <p:cNvPr id="3" name="Subtitle 2">
            <a:extLst>
              <a:ext uri="{FF2B5EF4-FFF2-40B4-BE49-F238E27FC236}">
                <a16:creationId xmlns:a16="http://schemas.microsoft.com/office/drawing/2014/main" id="{6B7CD689-7535-4465-9BBD-7AE591255CBE}"/>
              </a:ext>
            </a:extLst>
          </p:cNvPr>
          <p:cNvSpPr>
            <a:spLocks noGrp="1"/>
          </p:cNvSpPr>
          <p:nvPr>
            <p:ph type="subTitle" idx="4294967295"/>
          </p:nvPr>
        </p:nvSpPr>
        <p:spPr>
          <a:xfrm>
            <a:off x="277123" y="1409267"/>
            <a:ext cx="8087489" cy="5096996"/>
          </a:xfrm>
        </p:spPr>
        <p:txBody>
          <a:bodyPr>
            <a:noAutofit/>
          </a:bodyPr>
          <a:lstStyle/>
          <a:p>
            <a:r>
              <a:rPr lang="en-NZ" sz="2200" dirty="0"/>
              <a:t>(BT</a:t>
            </a:r>
            <a:r>
              <a:rPr lang="en-NZ" sz="2200" baseline="-25000" dirty="0"/>
              <a:t>C</a:t>
            </a:r>
            <a:r>
              <a:rPr lang="en-NZ" sz="2200" dirty="0"/>
              <a:t>) may be a promising account of human bullshitting</a:t>
            </a:r>
          </a:p>
          <a:p>
            <a:r>
              <a:rPr lang="en-NZ" sz="2200" dirty="0"/>
              <a:t>However, if applied to LLMs, it would have several highly contentious implications:</a:t>
            </a:r>
          </a:p>
          <a:p>
            <a:pPr lvl="1"/>
            <a:r>
              <a:rPr lang="en-NZ" sz="2000" dirty="0"/>
              <a:t>That LLMs can engage in communicative acts;</a:t>
            </a:r>
          </a:p>
          <a:p>
            <a:pPr lvl="1"/>
            <a:r>
              <a:rPr lang="en-NZ" sz="2000" dirty="0"/>
              <a:t>That LLMs can be concerned about things; and</a:t>
            </a:r>
          </a:p>
          <a:p>
            <a:pPr lvl="1"/>
            <a:r>
              <a:rPr lang="en-NZ" sz="2000" dirty="0"/>
              <a:t>That LLMs can be aware of things</a:t>
            </a:r>
          </a:p>
          <a:p>
            <a:r>
              <a:rPr lang="en-NZ" sz="2200" dirty="0"/>
              <a:t>As a result: it is worthwhile to consider whether there is an alternative account of LLM bullshitting that pairs well with (BS) and doesn’t have these implications</a:t>
            </a:r>
          </a:p>
        </p:txBody>
      </p:sp>
    </p:spTree>
    <p:extLst>
      <p:ext uri="{BB962C8B-B14F-4D97-AF65-F5344CB8AC3E}">
        <p14:creationId xmlns:p14="http://schemas.microsoft.com/office/powerpoint/2010/main" val="114167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CB2AE-29F3-5BC8-0625-C864D3B27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9ED47-4493-9581-1B35-20FDE9F6FBB6}"/>
              </a:ext>
            </a:extLst>
          </p:cNvPr>
          <p:cNvSpPr>
            <a:spLocks noGrp="1"/>
          </p:cNvSpPr>
          <p:nvPr>
            <p:ph type="ctrTitle"/>
          </p:nvPr>
        </p:nvSpPr>
        <p:spPr/>
        <p:txBody>
          <a:bodyPr>
            <a:normAutofit/>
          </a:bodyPr>
          <a:lstStyle/>
          <a:p>
            <a:r>
              <a:rPr lang="en-NZ" dirty="0"/>
              <a:t>LLM bullshitting</a:t>
            </a:r>
          </a:p>
        </p:txBody>
      </p:sp>
      <p:sp>
        <p:nvSpPr>
          <p:cNvPr id="3" name="Subtitle 2">
            <a:extLst>
              <a:ext uri="{FF2B5EF4-FFF2-40B4-BE49-F238E27FC236}">
                <a16:creationId xmlns:a16="http://schemas.microsoft.com/office/drawing/2014/main" id="{7BD6E8AD-D893-C88D-EC05-3A1CB6CEAF83}"/>
              </a:ext>
            </a:extLst>
          </p:cNvPr>
          <p:cNvSpPr>
            <a:spLocks noGrp="1"/>
          </p:cNvSpPr>
          <p:nvPr>
            <p:ph type="subTitle" idx="4294967295"/>
          </p:nvPr>
        </p:nvSpPr>
        <p:spPr>
          <a:xfrm>
            <a:off x="277123" y="1409267"/>
            <a:ext cx="8087489" cy="5096996"/>
          </a:xfrm>
        </p:spPr>
        <p:txBody>
          <a:bodyPr>
            <a:noAutofit/>
          </a:bodyPr>
          <a:lstStyle/>
          <a:p>
            <a:r>
              <a:rPr lang="en-NZ" sz="2200" dirty="0"/>
              <a:t>Let a </a:t>
            </a:r>
            <a:r>
              <a:rPr lang="en-NZ" sz="2200" i="1" dirty="0"/>
              <a:t>bullshit-conducive process</a:t>
            </a:r>
            <a:r>
              <a:rPr lang="en-NZ" sz="2200" dirty="0"/>
              <a:t> be a process that more often than not produces bullshit</a:t>
            </a:r>
          </a:p>
          <a:p>
            <a:pPr lvl="1"/>
            <a:r>
              <a:rPr lang="en-NZ" sz="2000" i="1" dirty="0"/>
              <a:t>Examples: </a:t>
            </a:r>
            <a:r>
              <a:rPr lang="en-NZ" sz="2000" dirty="0"/>
              <a:t>speculating about issues of which one has little or no knowledge, drafting a mandatory yet insincere diversity statement for a job application, writing a script for a car commercial</a:t>
            </a:r>
          </a:p>
          <a:p>
            <a:r>
              <a:rPr lang="en-NZ" sz="2200" dirty="0"/>
              <a:t>An alternative, output-based account of bullshitting:</a:t>
            </a:r>
          </a:p>
          <a:p>
            <a:pPr lvl="1"/>
            <a:r>
              <a:rPr lang="en-NZ" sz="2000" dirty="0"/>
              <a:t>(BT) Entity </a:t>
            </a:r>
            <a:r>
              <a:rPr lang="en-NZ" sz="2000" i="1" dirty="0"/>
              <a:t>y</a:t>
            </a:r>
            <a:r>
              <a:rPr lang="en-NZ" sz="2000" dirty="0"/>
              <a:t> is bullshitting at time </a:t>
            </a:r>
            <a:r>
              <a:rPr lang="en-NZ" sz="2000" i="1" dirty="0"/>
              <a:t>t</a:t>
            </a:r>
            <a:r>
              <a:rPr lang="en-NZ" sz="2000" dirty="0"/>
              <a:t> iff </a:t>
            </a:r>
            <a:r>
              <a:rPr lang="en-NZ" sz="2000" i="1" dirty="0"/>
              <a:t>y</a:t>
            </a:r>
            <a:r>
              <a:rPr lang="en-NZ" sz="2000" dirty="0"/>
              <a:t> is executing a bullshit-conducive process at </a:t>
            </a:r>
            <a:r>
              <a:rPr lang="en-NZ" sz="2000" i="1" dirty="0"/>
              <a:t>t</a:t>
            </a:r>
            <a:endParaRPr lang="en-NZ" sz="2000" dirty="0"/>
          </a:p>
        </p:txBody>
      </p:sp>
    </p:spTree>
    <p:extLst>
      <p:ext uri="{BB962C8B-B14F-4D97-AF65-F5344CB8AC3E}">
        <p14:creationId xmlns:p14="http://schemas.microsoft.com/office/powerpoint/2010/main" val="169930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5C658-4529-9FC7-26D4-5DFD830E95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84C2D8-CA02-794E-CF6C-B666F0E58FA8}"/>
              </a:ext>
            </a:extLst>
          </p:cNvPr>
          <p:cNvSpPr>
            <a:spLocks noGrp="1"/>
          </p:cNvSpPr>
          <p:nvPr>
            <p:ph type="ctrTitle"/>
          </p:nvPr>
        </p:nvSpPr>
        <p:spPr/>
        <p:txBody>
          <a:bodyPr>
            <a:normAutofit/>
          </a:bodyPr>
          <a:lstStyle/>
          <a:p>
            <a:r>
              <a:rPr lang="en-NZ" dirty="0"/>
              <a:t>LLM bullshitting</a:t>
            </a:r>
          </a:p>
        </p:txBody>
      </p:sp>
      <p:sp>
        <p:nvSpPr>
          <p:cNvPr id="3" name="Subtitle 2">
            <a:extLst>
              <a:ext uri="{FF2B5EF4-FFF2-40B4-BE49-F238E27FC236}">
                <a16:creationId xmlns:a16="http://schemas.microsoft.com/office/drawing/2014/main" id="{53349F51-E47A-0DC3-42B5-3FE44D38AED1}"/>
              </a:ext>
            </a:extLst>
          </p:cNvPr>
          <p:cNvSpPr>
            <a:spLocks noGrp="1"/>
          </p:cNvSpPr>
          <p:nvPr>
            <p:ph type="subTitle" idx="4294967295"/>
          </p:nvPr>
        </p:nvSpPr>
        <p:spPr>
          <a:xfrm>
            <a:off x="277123" y="1409267"/>
            <a:ext cx="8087489" cy="5096996"/>
          </a:xfrm>
        </p:spPr>
        <p:txBody>
          <a:bodyPr>
            <a:noAutofit/>
          </a:bodyPr>
          <a:lstStyle/>
          <a:p>
            <a:r>
              <a:rPr lang="en-NZ" sz="2200" dirty="0"/>
              <a:t>(BT) pairs well with (BS) as both are output-based and (BT) incorporates the notion of bullshit that is delivered by (BS)  </a:t>
            </a:r>
          </a:p>
          <a:p>
            <a:r>
              <a:rPr lang="en-NZ" sz="2200" dirty="0"/>
              <a:t>Additionally: (BT) is compatible with the other two motivations that Cova offers for (BT</a:t>
            </a:r>
            <a:r>
              <a:rPr lang="en-NZ" sz="2200" baseline="-25000" dirty="0"/>
              <a:t>C</a:t>
            </a:r>
            <a:r>
              <a:rPr lang="en-NZ" sz="2200" dirty="0"/>
              <a:t>): that it is possible for </a:t>
            </a:r>
            <a:r>
              <a:rPr lang="en-NZ" sz="2200" i="1" dirty="0"/>
              <a:t>y</a:t>
            </a:r>
            <a:r>
              <a:rPr lang="en-NZ" sz="2200" dirty="0"/>
              <a:t> to bullshit without producing bullshit and that it is possible for </a:t>
            </a:r>
            <a:r>
              <a:rPr lang="en-NZ" sz="2200" i="1" dirty="0"/>
              <a:t>y </a:t>
            </a:r>
            <a:r>
              <a:rPr lang="en-NZ" sz="2200" dirty="0"/>
              <a:t>to produce bullshit without bullshitting</a:t>
            </a:r>
          </a:p>
          <a:p>
            <a:endParaRPr lang="en-NZ" sz="2200" dirty="0"/>
          </a:p>
        </p:txBody>
      </p:sp>
    </p:spTree>
    <p:extLst>
      <p:ext uri="{BB962C8B-B14F-4D97-AF65-F5344CB8AC3E}">
        <p14:creationId xmlns:p14="http://schemas.microsoft.com/office/powerpoint/2010/main" val="8883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03298-25A2-406C-FFF4-B88E4E677D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5D7AF-4086-DA7E-1BB5-114D4D698704}"/>
              </a:ext>
            </a:extLst>
          </p:cNvPr>
          <p:cNvSpPr>
            <a:spLocks noGrp="1"/>
          </p:cNvSpPr>
          <p:nvPr>
            <p:ph type="ctrTitle"/>
          </p:nvPr>
        </p:nvSpPr>
        <p:spPr/>
        <p:txBody>
          <a:bodyPr>
            <a:normAutofit/>
          </a:bodyPr>
          <a:lstStyle/>
          <a:p>
            <a:r>
              <a:rPr lang="en-NZ" dirty="0"/>
              <a:t>LLM bullshitting</a:t>
            </a:r>
          </a:p>
        </p:txBody>
      </p:sp>
      <p:sp>
        <p:nvSpPr>
          <p:cNvPr id="3" name="Subtitle 2">
            <a:extLst>
              <a:ext uri="{FF2B5EF4-FFF2-40B4-BE49-F238E27FC236}">
                <a16:creationId xmlns:a16="http://schemas.microsoft.com/office/drawing/2014/main" id="{F0BCFFEF-E9C7-D067-70ED-55F8EF67FB21}"/>
              </a:ext>
            </a:extLst>
          </p:cNvPr>
          <p:cNvSpPr>
            <a:spLocks noGrp="1"/>
          </p:cNvSpPr>
          <p:nvPr>
            <p:ph type="subTitle" idx="4294967295"/>
          </p:nvPr>
        </p:nvSpPr>
        <p:spPr>
          <a:xfrm>
            <a:off x="277123" y="1409267"/>
            <a:ext cx="8087489" cy="5096996"/>
          </a:xfrm>
        </p:spPr>
        <p:txBody>
          <a:bodyPr>
            <a:noAutofit/>
          </a:bodyPr>
          <a:lstStyle/>
          <a:p>
            <a:r>
              <a:rPr lang="en-NZ" sz="2200" dirty="0"/>
              <a:t>(BT) allows for bullshitting without bullshit because a bullshit-conducive process is a process that produces bullshit </a:t>
            </a:r>
            <a:r>
              <a:rPr lang="en-NZ" sz="2200" i="1" dirty="0"/>
              <a:t>more often than not</a:t>
            </a:r>
          </a:p>
          <a:p>
            <a:pPr lvl="1"/>
            <a:r>
              <a:rPr lang="en-NZ" sz="2000" dirty="0"/>
              <a:t>Given this fact: if </a:t>
            </a:r>
            <a:r>
              <a:rPr lang="en-NZ" sz="2000" i="1" dirty="0"/>
              <a:t>y</a:t>
            </a:r>
            <a:r>
              <a:rPr lang="en-NZ" sz="2000" dirty="0"/>
              <a:t> executes a bullshit-conducive process, then it is likely but not guaranteed that </a:t>
            </a:r>
            <a:r>
              <a:rPr lang="en-NZ" sz="2000" i="1" dirty="0"/>
              <a:t>y</a:t>
            </a:r>
            <a:r>
              <a:rPr lang="en-NZ" sz="2000" dirty="0"/>
              <a:t> will produce bullshit</a:t>
            </a:r>
          </a:p>
          <a:p>
            <a:r>
              <a:rPr lang="en-NZ" sz="2200" dirty="0"/>
              <a:t>Moreover: (BT) allows for bullshit without bullshitting because (BT) doesn’t entail that the </a:t>
            </a:r>
            <a:r>
              <a:rPr lang="en-NZ" sz="2200" i="1" dirty="0"/>
              <a:t>only</a:t>
            </a:r>
            <a:r>
              <a:rPr lang="en-NZ" sz="2200" dirty="0"/>
              <a:t> way to produce bullshit is to execute a bullshit-conducive process</a:t>
            </a:r>
          </a:p>
          <a:p>
            <a:pPr lvl="1"/>
            <a:r>
              <a:rPr lang="en-NZ" sz="2000" dirty="0"/>
              <a:t>It may be unlikely that a process that isn’t bullshit-conducive will produce bullshit, but given (BT) and (BS), this is possible</a:t>
            </a:r>
          </a:p>
        </p:txBody>
      </p:sp>
    </p:spTree>
    <p:extLst>
      <p:ext uri="{BB962C8B-B14F-4D97-AF65-F5344CB8AC3E}">
        <p14:creationId xmlns:p14="http://schemas.microsoft.com/office/powerpoint/2010/main" val="8694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3C7A-308F-3373-3A04-6DAE75156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059E1-75AF-F1A6-09CA-980750648847}"/>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8715ADDB-0A1B-CA49-3D8A-968893234E5E}"/>
              </a:ext>
            </a:extLst>
          </p:cNvPr>
          <p:cNvSpPr>
            <a:spLocks noGrp="1"/>
          </p:cNvSpPr>
          <p:nvPr>
            <p:ph type="subTitle" idx="4294967295"/>
          </p:nvPr>
        </p:nvSpPr>
        <p:spPr>
          <a:xfrm>
            <a:off x="277123" y="1409267"/>
            <a:ext cx="8217739" cy="4899479"/>
          </a:xfrm>
        </p:spPr>
        <p:txBody>
          <a:bodyPr>
            <a:normAutofit/>
          </a:bodyPr>
          <a:lstStyle/>
          <a:p>
            <a:r>
              <a:rPr lang="en-US" sz="2200" dirty="0"/>
              <a:t>Following the release of ChatGPT in November 2022, many authors argued (or simply claimed) that ChatGPT and other LLMs are bullshitters</a:t>
            </a:r>
          </a:p>
          <a:p>
            <a:pPr lvl="1"/>
            <a:r>
              <a:rPr lang="en-US" sz="2000" dirty="0"/>
              <a:t>For instance: </a:t>
            </a:r>
            <a:r>
              <a:rPr lang="en-US" sz="2000" dirty="0" err="1"/>
              <a:t>Agüera</a:t>
            </a:r>
            <a:r>
              <a:rPr lang="en-US" sz="2000" dirty="0"/>
              <a:t> y </a:t>
            </a:r>
            <a:r>
              <a:rPr lang="en-US" sz="2000" dirty="0" err="1"/>
              <a:t>Arcas</a:t>
            </a:r>
            <a:r>
              <a:rPr lang="en-US" sz="2000" dirty="0"/>
              <a:t> (2022), Bergstrom and </a:t>
            </a:r>
            <a:r>
              <a:rPr lang="en-US" sz="2000" dirty="0" err="1"/>
              <a:t>Ogbunu</a:t>
            </a:r>
            <a:r>
              <a:rPr lang="en-US" sz="2000" dirty="0"/>
              <a:t> (2023), McQuillan (2023), Marcus (2022), Mollick (2022), Narayanan and Kapoor (2022), and Sundar and Liao (2023)</a:t>
            </a:r>
          </a:p>
          <a:p>
            <a:endParaRPr lang="en-NZ" sz="2200" dirty="0"/>
          </a:p>
        </p:txBody>
      </p:sp>
    </p:spTree>
    <p:extLst>
      <p:ext uri="{BB962C8B-B14F-4D97-AF65-F5344CB8AC3E}">
        <p14:creationId xmlns:p14="http://schemas.microsoft.com/office/powerpoint/2010/main" val="405791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8EC7-A357-EFB5-DC7B-9436A387F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15032-9C25-C8F0-6AB1-26E209EE199C}"/>
              </a:ext>
            </a:extLst>
          </p:cNvPr>
          <p:cNvSpPr>
            <a:spLocks noGrp="1"/>
          </p:cNvSpPr>
          <p:nvPr>
            <p:ph type="ctrTitle"/>
          </p:nvPr>
        </p:nvSpPr>
        <p:spPr/>
        <p:txBody>
          <a:bodyPr>
            <a:normAutofit/>
          </a:bodyPr>
          <a:lstStyle/>
          <a:p>
            <a:r>
              <a:rPr lang="en-NZ" dirty="0"/>
              <a:t>Are LLMs bullshitters?</a:t>
            </a:r>
          </a:p>
        </p:txBody>
      </p:sp>
      <p:sp>
        <p:nvSpPr>
          <p:cNvPr id="3" name="Subtitle 2">
            <a:extLst>
              <a:ext uri="{FF2B5EF4-FFF2-40B4-BE49-F238E27FC236}">
                <a16:creationId xmlns:a16="http://schemas.microsoft.com/office/drawing/2014/main" id="{961213FC-15E9-0CB4-2A15-21F5C33CC7C8}"/>
              </a:ext>
            </a:extLst>
          </p:cNvPr>
          <p:cNvSpPr>
            <a:spLocks noGrp="1"/>
          </p:cNvSpPr>
          <p:nvPr>
            <p:ph type="subTitle" idx="4294967295"/>
          </p:nvPr>
        </p:nvSpPr>
        <p:spPr>
          <a:xfrm>
            <a:off x="277123" y="1409267"/>
            <a:ext cx="7400155" cy="5096996"/>
          </a:xfrm>
        </p:spPr>
        <p:txBody>
          <a:bodyPr>
            <a:noAutofit/>
          </a:bodyPr>
          <a:lstStyle/>
          <a:p>
            <a:r>
              <a:rPr lang="en-US" sz="2200" dirty="0"/>
              <a:t>Lastly: given (BS) and (BT), we should consider whether there is any significant sense in which LLMs are </a:t>
            </a:r>
            <a:r>
              <a:rPr lang="en-US" sz="2200" i="1" dirty="0"/>
              <a:t>bullshitters</a:t>
            </a:r>
          </a:p>
          <a:p>
            <a:r>
              <a:rPr lang="en-US" sz="2200" dirty="0"/>
              <a:t>Michael Wreen observes that there are weaker and stronger senses in which someone can be a bullshitter: </a:t>
            </a:r>
          </a:p>
          <a:p>
            <a:pPr marL="0" indent="0" algn="ctr">
              <a:buNone/>
            </a:pPr>
            <a:r>
              <a:rPr lang="en-US" sz="2000" dirty="0"/>
              <a:t>In the weakest sense, a humbug or a bullshitter is someone who produces humbug or bullshit on a given occasion, just as a smoker in the weakest sense is someone who smokes on a given occasion. More strongly, a humbug or a bullshitter is someone who has a disposition to produce humbug or bullshit, just as a smoker in a stronger sense is someone who has a disposition to smoke. Paralleling this distinction is a stronger one: a humbug or a bullshitter is someone who (qualifications aside) deliberately produces humbug or bullshit on an occasion; a humbug or a bullshitter is someone who has a disposition to do so. (Wreen 2013, pp. 113-114)</a:t>
            </a:r>
          </a:p>
          <a:p>
            <a:endParaRPr lang="en-NZ" sz="2000" dirty="0"/>
          </a:p>
        </p:txBody>
      </p:sp>
      <p:pic>
        <p:nvPicPr>
          <p:cNvPr id="3074" name="Picture 2" descr="Faculty &amp; Staff Directory // Philosophy // Marquette University">
            <a:extLst>
              <a:ext uri="{FF2B5EF4-FFF2-40B4-BE49-F238E27FC236}">
                <a16:creationId xmlns:a16="http://schemas.microsoft.com/office/drawing/2014/main" id="{6E614172-4F2E-60A1-ACA1-A15DE0B903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89544" y="4369481"/>
            <a:ext cx="1554456" cy="2161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69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07E65-C7FF-A9D2-DA29-C2AF6C1D5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0BBAF9-3743-9639-578F-36E62251AC2B}"/>
              </a:ext>
            </a:extLst>
          </p:cNvPr>
          <p:cNvSpPr>
            <a:spLocks noGrp="1"/>
          </p:cNvSpPr>
          <p:nvPr>
            <p:ph type="ctrTitle"/>
          </p:nvPr>
        </p:nvSpPr>
        <p:spPr/>
        <p:txBody>
          <a:bodyPr>
            <a:normAutofit/>
          </a:bodyPr>
          <a:lstStyle/>
          <a:p>
            <a:r>
              <a:rPr lang="en-NZ" dirty="0"/>
              <a:t>Are LLMs bullshitters?</a:t>
            </a:r>
          </a:p>
        </p:txBody>
      </p:sp>
      <p:sp>
        <p:nvSpPr>
          <p:cNvPr id="3" name="Subtitle 2">
            <a:extLst>
              <a:ext uri="{FF2B5EF4-FFF2-40B4-BE49-F238E27FC236}">
                <a16:creationId xmlns:a16="http://schemas.microsoft.com/office/drawing/2014/main" id="{E07EAF48-9CFE-D185-7E3B-F57EC8D701BE}"/>
              </a:ext>
            </a:extLst>
          </p:cNvPr>
          <p:cNvSpPr>
            <a:spLocks noGrp="1"/>
          </p:cNvSpPr>
          <p:nvPr>
            <p:ph type="subTitle" idx="4294967295"/>
          </p:nvPr>
        </p:nvSpPr>
        <p:spPr>
          <a:xfrm>
            <a:off x="277123" y="1409267"/>
            <a:ext cx="8087489" cy="5096996"/>
          </a:xfrm>
        </p:spPr>
        <p:txBody>
          <a:bodyPr>
            <a:noAutofit/>
          </a:bodyPr>
          <a:lstStyle/>
          <a:p>
            <a:r>
              <a:rPr lang="en-NZ" sz="2200" dirty="0"/>
              <a:t>For present purposes: we can set aside the issue of whether LLMs </a:t>
            </a:r>
            <a:r>
              <a:rPr lang="en-NZ" sz="2200" i="1" dirty="0"/>
              <a:t>deliberately</a:t>
            </a:r>
            <a:r>
              <a:rPr lang="en-NZ" sz="2200" dirty="0"/>
              <a:t> produce their outputs, which leaves Wreen’s first and second senses of being a bullshitter</a:t>
            </a:r>
          </a:p>
          <a:p>
            <a:r>
              <a:rPr lang="en-NZ" sz="2200" dirty="0"/>
              <a:t>It is worthwhile to introduce a bit of nuance here</a:t>
            </a:r>
          </a:p>
          <a:p>
            <a:pPr lvl="1"/>
            <a:r>
              <a:rPr lang="en-NZ" sz="2000" dirty="0"/>
              <a:t>This is because: as Wreen indicates, </a:t>
            </a:r>
            <a:r>
              <a:rPr lang="en-NZ" sz="2000" i="1" dirty="0"/>
              <a:t>context</a:t>
            </a:r>
            <a:r>
              <a:rPr lang="en-NZ" sz="2000" dirty="0"/>
              <a:t> plays a key role when we are determining whether someone or something is a bullshitter in either of these senses</a:t>
            </a:r>
          </a:p>
          <a:p>
            <a:r>
              <a:rPr lang="en-NZ" sz="2200" dirty="0"/>
              <a:t>A revised articulation of these two senses of being a bullshitter:</a:t>
            </a:r>
          </a:p>
          <a:p>
            <a:pPr lvl="1"/>
            <a:r>
              <a:rPr lang="en-NZ" sz="2000" dirty="0"/>
              <a:t>(BR</a:t>
            </a:r>
            <a:r>
              <a:rPr lang="en-NZ" sz="2000" baseline="-25000" dirty="0"/>
              <a:t>I</a:t>
            </a:r>
            <a:r>
              <a:rPr lang="en-NZ" sz="2000" dirty="0"/>
              <a:t>) An entity </a:t>
            </a:r>
            <a:r>
              <a:rPr lang="en-NZ" sz="2000" i="1" dirty="0"/>
              <a:t>y</a:t>
            </a:r>
            <a:r>
              <a:rPr lang="en-NZ" sz="2000" dirty="0"/>
              <a:t> is an </a:t>
            </a:r>
            <a:r>
              <a:rPr lang="en-NZ" sz="2000" i="1" dirty="0"/>
              <a:t>instance bullshitter</a:t>
            </a:r>
            <a:r>
              <a:rPr lang="en-NZ" sz="2000" dirty="0"/>
              <a:t> relative to context </a:t>
            </a:r>
            <a:r>
              <a:rPr lang="en-NZ" sz="2000" i="1" dirty="0"/>
              <a:t>c</a:t>
            </a:r>
            <a:r>
              <a:rPr lang="en-NZ" sz="2000" dirty="0"/>
              <a:t> iff </a:t>
            </a:r>
            <a:r>
              <a:rPr lang="en-NZ" sz="2000" i="1" dirty="0"/>
              <a:t>y</a:t>
            </a:r>
            <a:r>
              <a:rPr lang="en-NZ" sz="2000" dirty="0"/>
              <a:t> produces some bullshit in </a:t>
            </a:r>
            <a:r>
              <a:rPr lang="en-NZ" sz="2000" i="1" dirty="0"/>
              <a:t>c</a:t>
            </a:r>
            <a:endParaRPr lang="en-NZ" sz="2000" dirty="0"/>
          </a:p>
          <a:p>
            <a:pPr lvl="1"/>
            <a:r>
              <a:rPr lang="en-NZ" sz="2000" dirty="0"/>
              <a:t>(BR</a:t>
            </a:r>
            <a:r>
              <a:rPr lang="en-NZ" sz="2000" baseline="-25000" dirty="0"/>
              <a:t>D</a:t>
            </a:r>
            <a:r>
              <a:rPr lang="en-NZ" sz="2000" dirty="0"/>
              <a:t>) An entity </a:t>
            </a:r>
            <a:r>
              <a:rPr lang="en-NZ" sz="2000" i="1" dirty="0"/>
              <a:t>y</a:t>
            </a:r>
            <a:r>
              <a:rPr lang="en-NZ" sz="2000" dirty="0"/>
              <a:t> is a </a:t>
            </a:r>
            <a:r>
              <a:rPr lang="en-NZ" sz="2000" i="1" dirty="0"/>
              <a:t>dispositional bullshitter</a:t>
            </a:r>
            <a:r>
              <a:rPr lang="en-NZ" sz="2000" dirty="0"/>
              <a:t> relative to context </a:t>
            </a:r>
            <a:r>
              <a:rPr lang="en-NZ" sz="2000" i="1" dirty="0"/>
              <a:t>c</a:t>
            </a:r>
            <a:r>
              <a:rPr lang="en-NZ" sz="2000" dirty="0"/>
              <a:t> iff </a:t>
            </a:r>
            <a:r>
              <a:rPr lang="en-NZ" sz="2000" i="1" dirty="0"/>
              <a:t>y</a:t>
            </a:r>
            <a:r>
              <a:rPr lang="en-NZ" sz="2000" dirty="0"/>
              <a:t> is disposed to produce some bullshit in </a:t>
            </a:r>
            <a:r>
              <a:rPr lang="en-NZ" sz="2000" i="1" dirty="0"/>
              <a:t>c</a:t>
            </a:r>
            <a:endParaRPr lang="en-NZ" sz="2000" dirty="0"/>
          </a:p>
        </p:txBody>
      </p:sp>
    </p:spTree>
    <p:extLst>
      <p:ext uri="{BB962C8B-B14F-4D97-AF65-F5344CB8AC3E}">
        <p14:creationId xmlns:p14="http://schemas.microsoft.com/office/powerpoint/2010/main" val="288804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E2C11-123F-5AE9-1E8B-06E3BC8B1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138FA-F653-282A-9607-69925C0A3D25}"/>
              </a:ext>
            </a:extLst>
          </p:cNvPr>
          <p:cNvSpPr>
            <a:spLocks noGrp="1"/>
          </p:cNvSpPr>
          <p:nvPr>
            <p:ph type="ctrTitle"/>
          </p:nvPr>
        </p:nvSpPr>
        <p:spPr/>
        <p:txBody>
          <a:bodyPr>
            <a:normAutofit/>
          </a:bodyPr>
          <a:lstStyle/>
          <a:p>
            <a:r>
              <a:rPr lang="en-NZ" dirty="0"/>
              <a:t>Are LLMs bullshitters?</a:t>
            </a:r>
          </a:p>
        </p:txBody>
      </p:sp>
      <p:sp>
        <p:nvSpPr>
          <p:cNvPr id="3" name="Subtitle 2">
            <a:extLst>
              <a:ext uri="{FF2B5EF4-FFF2-40B4-BE49-F238E27FC236}">
                <a16:creationId xmlns:a16="http://schemas.microsoft.com/office/drawing/2014/main" id="{D897A8A3-40BE-87AE-5B6E-7BC78582486E}"/>
              </a:ext>
            </a:extLst>
          </p:cNvPr>
          <p:cNvSpPr>
            <a:spLocks noGrp="1"/>
          </p:cNvSpPr>
          <p:nvPr>
            <p:ph type="subTitle" idx="4294967295"/>
          </p:nvPr>
        </p:nvSpPr>
        <p:spPr>
          <a:xfrm>
            <a:off x="277123" y="1409267"/>
            <a:ext cx="8087489" cy="5096996"/>
          </a:xfrm>
        </p:spPr>
        <p:txBody>
          <a:bodyPr>
            <a:noAutofit/>
          </a:bodyPr>
          <a:lstStyle/>
          <a:p>
            <a:r>
              <a:rPr lang="en-NZ" sz="2200" dirty="0"/>
              <a:t>LLMs are clearly instance bullshitters relative to some contexts, given that they sometimes produce bullshit (consider the ChatGPT case)</a:t>
            </a:r>
          </a:p>
          <a:p>
            <a:r>
              <a:rPr lang="en-NZ" sz="2200" dirty="0"/>
              <a:t>However: they aren’t instance bullshitters relative to all contexts, since they sometimes produce outputs that aren’t bullshit (consider the Claude case)</a:t>
            </a:r>
          </a:p>
        </p:txBody>
      </p:sp>
    </p:spTree>
    <p:extLst>
      <p:ext uri="{BB962C8B-B14F-4D97-AF65-F5344CB8AC3E}">
        <p14:creationId xmlns:p14="http://schemas.microsoft.com/office/powerpoint/2010/main" val="218213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4EE0-4058-A63D-1F86-282038F36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86790-3FC4-A81D-5130-59CBFC1F1B21}"/>
              </a:ext>
            </a:extLst>
          </p:cNvPr>
          <p:cNvSpPr>
            <a:spLocks noGrp="1"/>
          </p:cNvSpPr>
          <p:nvPr>
            <p:ph type="ctrTitle"/>
          </p:nvPr>
        </p:nvSpPr>
        <p:spPr/>
        <p:txBody>
          <a:bodyPr>
            <a:normAutofit/>
          </a:bodyPr>
          <a:lstStyle/>
          <a:p>
            <a:r>
              <a:rPr lang="en-NZ" dirty="0"/>
              <a:t>Are LLMs bullshitters?</a:t>
            </a:r>
          </a:p>
        </p:txBody>
      </p:sp>
      <p:sp>
        <p:nvSpPr>
          <p:cNvPr id="3" name="Subtitle 2">
            <a:extLst>
              <a:ext uri="{FF2B5EF4-FFF2-40B4-BE49-F238E27FC236}">
                <a16:creationId xmlns:a16="http://schemas.microsoft.com/office/drawing/2014/main" id="{E8E627A5-0532-CC2F-F9CD-EE2B6C1A74D7}"/>
              </a:ext>
            </a:extLst>
          </p:cNvPr>
          <p:cNvSpPr>
            <a:spLocks noGrp="1"/>
          </p:cNvSpPr>
          <p:nvPr>
            <p:ph type="subTitle" idx="4294967295"/>
          </p:nvPr>
        </p:nvSpPr>
        <p:spPr>
          <a:xfrm>
            <a:off x="277123" y="1409267"/>
            <a:ext cx="8087489" cy="5096996"/>
          </a:xfrm>
        </p:spPr>
        <p:txBody>
          <a:bodyPr>
            <a:noAutofit/>
          </a:bodyPr>
          <a:lstStyle/>
          <a:p>
            <a:r>
              <a:rPr lang="en-US" sz="2200" dirty="0"/>
              <a:t>LLMs are also dispositional bullshitters relative to certain contexts, as they are disposed to produce bullshit in those contexts</a:t>
            </a:r>
          </a:p>
          <a:p>
            <a:pPr lvl="1"/>
            <a:r>
              <a:rPr lang="en-US" sz="2000" dirty="0"/>
              <a:t>For instance: suppose that an LLM has been trained to respond directly to all user queries rather than abstaining when it lacks access to information about the topic raised in a query</a:t>
            </a:r>
          </a:p>
          <a:p>
            <a:pPr lvl="1"/>
            <a:r>
              <a:rPr lang="en-US" sz="2000" dirty="0"/>
              <a:t>Suppose further that Samuel asks the LLM in what year Sally Hemings was born, and the LLM lacks access to any information about Sally Hemings, as it has only been trained on a corpus of articles about medicine published between 2000 and 2025</a:t>
            </a:r>
          </a:p>
          <a:p>
            <a:pPr lvl="1"/>
            <a:r>
              <a:rPr lang="en-US" sz="2000" dirty="0"/>
              <a:t>Relative to this context: the LLM is disposed to produce bullshit</a:t>
            </a:r>
            <a:endParaRPr lang="en-NZ" sz="2000" dirty="0"/>
          </a:p>
        </p:txBody>
      </p:sp>
    </p:spTree>
    <p:extLst>
      <p:ext uri="{BB962C8B-B14F-4D97-AF65-F5344CB8AC3E}">
        <p14:creationId xmlns:p14="http://schemas.microsoft.com/office/powerpoint/2010/main" val="160355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EB866-4B1E-4976-2347-9B4621C64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11530-618D-2FE9-0569-4CB6A3BD5157}"/>
              </a:ext>
            </a:extLst>
          </p:cNvPr>
          <p:cNvSpPr>
            <a:spLocks noGrp="1"/>
          </p:cNvSpPr>
          <p:nvPr>
            <p:ph type="ctrTitle"/>
          </p:nvPr>
        </p:nvSpPr>
        <p:spPr/>
        <p:txBody>
          <a:bodyPr>
            <a:normAutofit/>
          </a:bodyPr>
          <a:lstStyle/>
          <a:p>
            <a:r>
              <a:rPr lang="en-NZ" dirty="0"/>
              <a:t>Are LLMs bullshitters?</a:t>
            </a:r>
          </a:p>
        </p:txBody>
      </p:sp>
      <p:sp>
        <p:nvSpPr>
          <p:cNvPr id="3" name="Subtitle 2">
            <a:extLst>
              <a:ext uri="{FF2B5EF4-FFF2-40B4-BE49-F238E27FC236}">
                <a16:creationId xmlns:a16="http://schemas.microsoft.com/office/drawing/2014/main" id="{9C6B4A24-B74E-47DC-5283-239D9C8DD9CB}"/>
              </a:ext>
            </a:extLst>
          </p:cNvPr>
          <p:cNvSpPr>
            <a:spLocks noGrp="1"/>
          </p:cNvSpPr>
          <p:nvPr>
            <p:ph type="subTitle" idx="4294967295"/>
          </p:nvPr>
        </p:nvSpPr>
        <p:spPr>
          <a:xfrm>
            <a:off x="277123" y="1409267"/>
            <a:ext cx="8087489" cy="5096996"/>
          </a:xfrm>
        </p:spPr>
        <p:txBody>
          <a:bodyPr>
            <a:noAutofit/>
          </a:bodyPr>
          <a:lstStyle/>
          <a:p>
            <a:r>
              <a:rPr lang="en-US" sz="2200" dirty="0"/>
              <a:t>However: LLMs aren’t dispositional bullshitters relative to all contexts, as there are some contexts in which they aren’t disposed to produce bullshit</a:t>
            </a:r>
          </a:p>
          <a:p>
            <a:pPr lvl="1"/>
            <a:r>
              <a:rPr lang="en-US" sz="2000" dirty="0"/>
              <a:t>Suppose that an LLM has been trained to only respond directly to a user’s query when it has access to information about the topic raised in the query</a:t>
            </a:r>
          </a:p>
          <a:p>
            <a:pPr lvl="1"/>
            <a:r>
              <a:rPr lang="en-US" sz="2000" dirty="0"/>
              <a:t>Suppose further that Samuel asks the LLM in what year Sally Hemings was born, and the LLM has access to a great deal of information about Sally Hemings, as it has been trained on an extensive corpus about early American history</a:t>
            </a:r>
          </a:p>
          <a:p>
            <a:pPr lvl="1"/>
            <a:r>
              <a:rPr lang="en-US" sz="2000" dirty="0"/>
              <a:t>Relative to this context: the LLM is disposed to respond accurately to Samuel’s query and is thus not disposed to produce bullshit</a:t>
            </a:r>
            <a:endParaRPr lang="en-NZ" sz="2000" dirty="0"/>
          </a:p>
        </p:txBody>
      </p:sp>
    </p:spTree>
    <p:extLst>
      <p:ext uri="{BB962C8B-B14F-4D97-AF65-F5344CB8AC3E}">
        <p14:creationId xmlns:p14="http://schemas.microsoft.com/office/powerpoint/2010/main" val="36310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403-4E79-B217-7B8D-AF1314844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D8152-D054-3324-1BDE-D305F3792378}"/>
              </a:ext>
            </a:extLst>
          </p:cNvPr>
          <p:cNvSpPr>
            <a:spLocks noGrp="1"/>
          </p:cNvSpPr>
          <p:nvPr>
            <p:ph type="ctrTitle"/>
          </p:nvPr>
        </p:nvSpPr>
        <p:spPr/>
        <p:txBody>
          <a:bodyPr>
            <a:normAutofit/>
          </a:bodyPr>
          <a:lstStyle/>
          <a:p>
            <a:r>
              <a:rPr lang="en-NZ" dirty="0"/>
              <a:t>Summary of the talk</a:t>
            </a:r>
          </a:p>
        </p:txBody>
      </p:sp>
      <p:sp>
        <p:nvSpPr>
          <p:cNvPr id="3" name="Subtitle 2">
            <a:extLst>
              <a:ext uri="{FF2B5EF4-FFF2-40B4-BE49-F238E27FC236}">
                <a16:creationId xmlns:a16="http://schemas.microsoft.com/office/drawing/2014/main" id="{24DA72D1-8185-F160-644E-50C7B1EE3A56}"/>
              </a:ext>
            </a:extLst>
          </p:cNvPr>
          <p:cNvSpPr>
            <a:spLocks noGrp="1"/>
          </p:cNvSpPr>
          <p:nvPr>
            <p:ph type="subTitle" idx="4294967295"/>
          </p:nvPr>
        </p:nvSpPr>
        <p:spPr>
          <a:xfrm>
            <a:off x="277123" y="1409267"/>
            <a:ext cx="8087489" cy="5096996"/>
          </a:xfrm>
        </p:spPr>
        <p:txBody>
          <a:bodyPr>
            <a:noAutofit/>
          </a:bodyPr>
          <a:lstStyle/>
          <a:p>
            <a:r>
              <a:rPr lang="en-NZ" sz="2200" dirty="0"/>
              <a:t>Picking up on Gunkel and Coghlan’s criticism of Hicks et al. and Cova’s recent work, I have offered what I take to be a promising output-based account of LLM bullshit</a:t>
            </a:r>
          </a:p>
          <a:p>
            <a:r>
              <a:rPr lang="en-NZ" sz="2200" dirty="0"/>
              <a:t>I have also supplemented this account with an output-based account of LLM bullshitting and an explanation of why LLMs are bullshitters relative to some contexts but not others</a:t>
            </a:r>
          </a:p>
          <a:p>
            <a:r>
              <a:rPr lang="en-NZ" sz="2200" dirty="0"/>
              <a:t>The key idea underpinning my proposal: even if process-based accounts of LLM bullshit are untenable, we can still think of LLMs as producing bullshit, bullshitting, and </a:t>
            </a:r>
            <a:r>
              <a:rPr lang="en-NZ" sz="2200"/>
              <a:t>being bullshitters—</a:t>
            </a:r>
            <a:r>
              <a:rPr lang="en-NZ" sz="2200" dirty="0"/>
              <a:t>as long as we put their outputs first</a:t>
            </a:r>
          </a:p>
          <a:p>
            <a:endParaRPr lang="en-NZ" sz="2200" dirty="0"/>
          </a:p>
          <a:p>
            <a:endParaRPr lang="en-NZ" sz="2200" dirty="0"/>
          </a:p>
        </p:txBody>
      </p:sp>
    </p:spTree>
    <p:extLst>
      <p:ext uri="{BB962C8B-B14F-4D97-AF65-F5344CB8AC3E}">
        <p14:creationId xmlns:p14="http://schemas.microsoft.com/office/powerpoint/2010/main" val="253432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5771D-C1E9-381A-A21A-9E3EB3086CA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CCA66F-B6A5-0957-4A6B-90CE270FDE37}"/>
              </a:ext>
            </a:extLst>
          </p:cNvPr>
          <p:cNvSpPr>
            <a:spLocks noGrp="1"/>
          </p:cNvSpPr>
          <p:nvPr>
            <p:ph type="subTitle" idx="4294967295"/>
          </p:nvPr>
        </p:nvSpPr>
        <p:spPr>
          <a:xfrm>
            <a:off x="277123" y="1409267"/>
            <a:ext cx="8087489" cy="720242"/>
          </a:xfrm>
        </p:spPr>
        <p:txBody>
          <a:bodyPr>
            <a:noAutofit/>
          </a:bodyPr>
          <a:lstStyle/>
          <a:p>
            <a:pPr marL="0" indent="0" algn="ctr">
              <a:buNone/>
            </a:pPr>
            <a:r>
              <a:rPr lang="en-NZ" dirty="0"/>
              <a:t>Kia ora/thanks!</a:t>
            </a:r>
          </a:p>
        </p:txBody>
      </p:sp>
    </p:spTree>
    <p:extLst>
      <p:ext uri="{BB962C8B-B14F-4D97-AF65-F5344CB8AC3E}">
        <p14:creationId xmlns:p14="http://schemas.microsoft.com/office/powerpoint/2010/main" val="3883804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B1373EF-0826-9D05-F656-79E39B2AF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6B608-C20A-0F9F-5564-32BB6B2C7496}"/>
              </a:ext>
            </a:extLst>
          </p:cNvPr>
          <p:cNvSpPr>
            <a:spLocks noGrp="1"/>
          </p:cNvSpPr>
          <p:nvPr>
            <p:ph type="ctrTitle"/>
          </p:nvPr>
        </p:nvSpPr>
        <p:spPr/>
        <p:txBody>
          <a:bodyPr>
            <a:normAutofit/>
          </a:bodyPr>
          <a:lstStyle/>
          <a:p>
            <a:pPr algn="l"/>
            <a:r>
              <a:rPr lang="en-NZ" dirty="0"/>
              <a:t>Three criticisms of Hicks et al.</a:t>
            </a:r>
          </a:p>
        </p:txBody>
      </p:sp>
      <p:sp>
        <p:nvSpPr>
          <p:cNvPr id="3" name="Subtitle 2">
            <a:extLst>
              <a:ext uri="{FF2B5EF4-FFF2-40B4-BE49-F238E27FC236}">
                <a16:creationId xmlns:a16="http://schemas.microsoft.com/office/drawing/2014/main" id="{7FFD78F8-C085-148B-2225-CCF5659304AC}"/>
              </a:ext>
            </a:extLst>
          </p:cNvPr>
          <p:cNvSpPr>
            <a:spLocks noGrp="1"/>
          </p:cNvSpPr>
          <p:nvPr>
            <p:ph type="subTitle" idx="4294967295"/>
          </p:nvPr>
        </p:nvSpPr>
        <p:spPr>
          <a:xfrm>
            <a:off x="277124" y="1409268"/>
            <a:ext cx="7184338" cy="5127566"/>
          </a:xfrm>
        </p:spPr>
        <p:txBody>
          <a:bodyPr>
            <a:normAutofit fontScale="92500"/>
          </a:bodyPr>
          <a:lstStyle/>
          <a:p>
            <a:r>
              <a:rPr lang="en-US" sz="2200" dirty="0"/>
              <a:t>This criticism is offered by Skiba (forthcoming) (see also Fisher (2024) Pantsar and Fabry (2026), and Fitts (2026))</a:t>
            </a:r>
          </a:p>
          <a:p>
            <a:pPr lvl="1"/>
            <a:r>
              <a:rPr lang="en-US" sz="2000" dirty="0"/>
              <a:t>Skiba endorses and </a:t>
            </a:r>
            <a:r>
              <a:rPr lang="en-US" sz="2000" dirty="0" err="1"/>
              <a:t>generalises</a:t>
            </a:r>
            <a:r>
              <a:rPr lang="en-US" sz="2000" dirty="0"/>
              <a:t> an argument due to </a:t>
            </a:r>
            <a:r>
              <a:rPr lang="en-US" sz="2000" dirty="0" err="1"/>
              <a:t>Butlin</a:t>
            </a:r>
            <a:r>
              <a:rPr lang="en-US" sz="2000" dirty="0"/>
              <a:t> and Viebahn (2025)</a:t>
            </a:r>
          </a:p>
          <a:p>
            <a:pPr lvl="1"/>
            <a:r>
              <a:rPr lang="en-US" sz="2000" dirty="0" err="1"/>
              <a:t>Butlin</a:t>
            </a:r>
            <a:r>
              <a:rPr lang="en-US" sz="2000" dirty="0"/>
              <a:t> and Viebahn maintain that for an entity </a:t>
            </a:r>
            <a:r>
              <a:rPr lang="en-US" sz="2000" i="1" dirty="0"/>
              <a:t>x </a:t>
            </a:r>
            <a:r>
              <a:rPr lang="en-US" sz="2000" dirty="0"/>
              <a:t>to assert, it needs to be </a:t>
            </a:r>
            <a:r>
              <a:rPr lang="en-US" sz="2000" i="1" dirty="0"/>
              <a:t>sanctionable</a:t>
            </a:r>
          </a:p>
          <a:p>
            <a:pPr lvl="2"/>
            <a:r>
              <a:rPr lang="en-US" dirty="0"/>
              <a:t>For instance: suppose that assertion is governed by the norm that one must: assert </a:t>
            </a:r>
            <a:r>
              <a:rPr lang="en-US" i="1" dirty="0"/>
              <a:t>p</a:t>
            </a:r>
            <a:r>
              <a:rPr lang="en-US" dirty="0"/>
              <a:t> only if one knows that p</a:t>
            </a:r>
          </a:p>
          <a:p>
            <a:pPr lvl="2"/>
            <a:r>
              <a:rPr lang="en-US" dirty="0"/>
              <a:t>Then if </a:t>
            </a:r>
            <a:r>
              <a:rPr lang="en-US" i="1" dirty="0"/>
              <a:t>x</a:t>
            </a:r>
            <a:r>
              <a:rPr lang="en-US" dirty="0"/>
              <a:t> asserts </a:t>
            </a:r>
            <a:r>
              <a:rPr lang="en-US" i="1" dirty="0"/>
              <a:t>p</a:t>
            </a:r>
            <a:r>
              <a:rPr lang="en-US" dirty="0"/>
              <a:t> without knowing that p, this can damage </a:t>
            </a:r>
            <a:r>
              <a:rPr lang="en-US" i="1" dirty="0"/>
              <a:t>x</a:t>
            </a:r>
            <a:r>
              <a:rPr lang="en-US" dirty="0"/>
              <a:t>’s</a:t>
            </a:r>
            <a:r>
              <a:rPr lang="en-US" i="1" dirty="0"/>
              <a:t> </a:t>
            </a:r>
            <a:r>
              <a:rPr lang="en-US" dirty="0"/>
              <a:t>credibility among the speech community to which </a:t>
            </a:r>
            <a:r>
              <a:rPr lang="en-US" i="1" dirty="0"/>
              <a:t>x</a:t>
            </a:r>
            <a:r>
              <a:rPr lang="en-US" dirty="0"/>
              <a:t> belongs</a:t>
            </a:r>
          </a:p>
          <a:p>
            <a:pPr lvl="2"/>
            <a:r>
              <a:rPr lang="en-US" dirty="0"/>
              <a:t>For an entity to be sanctionable in </a:t>
            </a:r>
            <a:r>
              <a:rPr lang="en-US" dirty="0" err="1"/>
              <a:t>Butlin</a:t>
            </a:r>
            <a:r>
              <a:rPr lang="en-US" dirty="0"/>
              <a:t> and Viebahn’s sense, it has to be capable of </a:t>
            </a:r>
            <a:r>
              <a:rPr lang="en-US" i="1" dirty="0"/>
              <a:t>caring</a:t>
            </a:r>
            <a:r>
              <a:rPr lang="en-US" dirty="0"/>
              <a:t> about this sort of sanction  </a:t>
            </a:r>
          </a:p>
          <a:p>
            <a:pPr lvl="1"/>
            <a:r>
              <a:rPr lang="en-US" sz="2000" dirty="0" err="1"/>
              <a:t>Butlin</a:t>
            </a:r>
            <a:r>
              <a:rPr lang="en-US" sz="2000" dirty="0"/>
              <a:t> and Viebahn suggest that LLMs can’t care about anything and that as a result, they aren’t sanctionable and can’t assert</a:t>
            </a:r>
          </a:p>
          <a:p>
            <a:pPr lvl="1"/>
            <a:r>
              <a:rPr lang="en-US" sz="2000" dirty="0"/>
              <a:t>Skiba’s observation: if this argument is strong, then it indicates that LLMs can’t bullshit in Hicks et al.’s sense</a:t>
            </a:r>
          </a:p>
        </p:txBody>
      </p:sp>
      <p:pic>
        <p:nvPicPr>
          <p:cNvPr id="1026" name="Picture 2" descr="Lukas Skiba (University of Bergen) - PhilPeople">
            <a:extLst>
              <a:ext uri="{FF2B5EF4-FFF2-40B4-BE49-F238E27FC236}">
                <a16:creationId xmlns:a16="http://schemas.microsoft.com/office/drawing/2014/main" id="{CC061012-2451-6513-9A20-98D497138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599" y="4854297"/>
            <a:ext cx="1682537" cy="168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705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98CA1F8-8A13-2CA0-5F11-083784019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03CBE2-3BB8-6891-D0FB-9261D8A6F969}"/>
              </a:ext>
            </a:extLst>
          </p:cNvPr>
          <p:cNvSpPr>
            <a:spLocks noGrp="1"/>
          </p:cNvSpPr>
          <p:nvPr>
            <p:ph type="ctrTitle"/>
          </p:nvPr>
        </p:nvSpPr>
        <p:spPr/>
        <p:txBody>
          <a:bodyPr>
            <a:normAutofit/>
          </a:bodyPr>
          <a:lstStyle/>
          <a:p>
            <a:pPr algn="l"/>
            <a:r>
              <a:rPr lang="en-NZ" dirty="0"/>
              <a:t>Three criticisms of Hicks et al.</a:t>
            </a:r>
          </a:p>
        </p:txBody>
      </p:sp>
      <p:sp>
        <p:nvSpPr>
          <p:cNvPr id="3" name="Subtitle 2">
            <a:extLst>
              <a:ext uri="{FF2B5EF4-FFF2-40B4-BE49-F238E27FC236}">
                <a16:creationId xmlns:a16="http://schemas.microsoft.com/office/drawing/2014/main" id="{D806B854-4965-CEF0-EFFD-888FF4B62C75}"/>
              </a:ext>
            </a:extLst>
          </p:cNvPr>
          <p:cNvSpPr>
            <a:spLocks noGrp="1"/>
          </p:cNvSpPr>
          <p:nvPr>
            <p:ph type="subTitle" idx="4294967295"/>
          </p:nvPr>
        </p:nvSpPr>
        <p:spPr>
          <a:xfrm>
            <a:off x="277123" y="1409267"/>
            <a:ext cx="8087489" cy="4899479"/>
          </a:xfrm>
        </p:spPr>
        <p:txBody>
          <a:bodyPr>
            <a:normAutofit/>
          </a:bodyPr>
          <a:lstStyle/>
          <a:p>
            <a:r>
              <a:rPr lang="en-US" sz="2200" i="1" dirty="0"/>
              <a:t>Criticism #2: </a:t>
            </a:r>
          </a:p>
          <a:p>
            <a:pPr lvl="1"/>
            <a:r>
              <a:rPr lang="en-US" sz="2000" dirty="0"/>
              <a:t>LLMs are hard/soft bullshitters only if they are entirely unconcerned with the truth of the assertions that they make</a:t>
            </a:r>
          </a:p>
          <a:p>
            <a:pPr lvl="1"/>
            <a:r>
              <a:rPr lang="en-US" sz="2000" dirty="0"/>
              <a:t>However: some LLMs have been fine-tuned for truth/correctness</a:t>
            </a:r>
          </a:p>
          <a:p>
            <a:pPr lvl="1"/>
            <a:r>
              <a:rPr lang="en-US" sz="2000" dirty="0"/>
              <a:t>As a result: these LLMs are not entirely unconcerned with the truth of the assertions that they make</a:t>
            </a:r>
          </a:p>
          <a:p>
            <a:r>
              <a:rPr lang="en-US" sz="2200" dirty="0"/>
              <a:t>This criticism is offered by Wachter et al. (2024) (see also Routledge (2025))</a:t>
            </a:r>
          </a:p>
          <a:p>
            <a:endParaRPr lang="en-US" sz="2200" i="1" dirty="0"/>
          </a:p>
        </p:txBody>
      </p:sp>
    </p:spTree>
    <p:extLst>
      <p:ext uri="{BB962C8B-B14F-4D97-AF65-F5344CB8AC3E}">
        <p14:creationId xmlns:p14="http://schemas.microsoft.com/office/powerpoint/2010/main" val="1017583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D975286-5226-6ABA-A086-9849CC244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68F7D-A43F-A324-69A7-931A74E6B26A}"/>
              </a:ext>
            </a:extLst>
          </p:cNvPr>
          <p:cNvSpPr>
            <a:spLocks noGrp="1"/>
          </p:cNvSpPr>
          <p:nvPr>
            <p:ph type="ctrTitle"/>
          </p:nvPr>
        </p:nvSpPr>
        <p:spPr/>
        <p:txBody>
          <a:bodyPr>
            <a:normAutofit/>
          </a:bodyPr>
          <a:lstStyle/>
          <a:p>
            <a:pPr algn="l"/>
            <a:r>
              <a:rPr lang="en-NZ" dirty="0"/>
              <a:t>Three criticisms of Hicks et al.</a:t>
            </a:r>
          </a:p>
        </p:txBody>
      </p:sp>
      <p:sp>
        <p:nvSpPr>
          <p:cNvPr id="3" name="Subtitle 2">
            <a:extLst>
              <a:ext uri="{FF2B5EF4-FFF2-40B4-BE49-F238E27FC236}">
                <a16:creationId xmlns:a16="http://schemas.microsoft.com/office/drawing/2014/main" id="{6495D5CF-B5F4-6A5B-CFBD-FC70CE80E082}"/>
              </a:ext>
            </a:extLst>
          </p:cNvPr>
          <p:cNvSpPr>
            <a:spLocks noGrp="1"/>
          </p:cNvSpPr>
          <p:nvPr>
            <p:ph type="subTitle" idx="4294967295"/>
          </p:nvPr>
        </p:nvSpPr>
        <p:spPr>
          <a:xfrm>
            <a:off x="277124" y="1409267"/>
            <a:ext cx="8302280" cy="3436529"/>
          </a:xfrm>
        </p:spPr>
        <p:txBody>
          <a:bodyPr>
            <a:normAutofit lnSpcReduction="10000"/>
          </a:bodyPr>
          <a:lstStyle/>
          <a:p>
            <a:pPr marL="0" indent="0" algn="ctr">
              <a:lnSpc>
                <a:spcPct val="100000"/>
              </a:lnSpc>
              <a:buNone/>
            </a:pPr>
            <a:r>
              <a:rPr lang="en-US" sz="2000" dirty="0"/>
              <a:t>Frankfurt’s bullshit presumes a speaker has the sole intent to be convincing, meaning they lack the intent to be truthful, or are unconcerned with the truth of the matter at hand. Setting aside the (</a:t>
            </a:r>
            <a:r>
              <a:rPr lang="en-US" sz="2000" dirty="0" err="1"/>
              <a:t>im</a:t>
            </a:r>
            <a:r>
              <a:rPr lang="en-US" sz="2000" dirty="0"/>
              <a:t>)possibility of intent and moral agency in LLMs, in theory this conceptualization accurately describes the functionality of fully unconstrained LLMs that have not been influenced by developer guardrails, fine-tuning or RLHF. Contemporary LLMs of course operate under such constraints which introduce external intent to align responses with truth alongside other ‘desirable’ characteristics (e.g. helpfulness, harmlessness, technical efficiency, user safety, sycophancy, assertiveness). LLMs operating under human-defined, truth-relevant constraints are thus not fully ‘unconcerned with truth’ and thus not solely producing bullshit. (Wachter et al., ‘Do large language models have a legal duty to tell the truth?’, 2024)</a:t>
            </a:r>
            <a:endParaRPr lang="en-NZ" sz="2000" dirty="0"/>
          </a:p>
        </p:txBody>
      </p:sp>
      <p:pic>
        <p:nvPicPr>
          <p:cNvPr id="7" name="Picture 2" descr="OII | Professor Sandra Wachter">
            <a:extLst>
              <a:ext uri="{FF2B5EF4-FFF2-40B4-BE49-F238E27FC236}">
                <a16:creationId xmlns:a16="http://schemas.microsoft.com/office/drawing/2014/main" id="{EAE120A3-59D4-8EB0-D21C-0B1CB3CF8D9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8135" y="4845796"/>
            <a:ext cx="2995865" cy="169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59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7FD7D-8F45-E512-5BC4-9CCC9B43F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B4C9D-05B3-539F-EDCE-0F44FF768156}"/>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EA6BB724-5420-B349-23C6-2C91EEE9B9EC}"/>
              </a:ext>
            </a:extLst>
          </p:cNvPr>
          <p:cNvSpPr>
            <a:spLocks noGrp="1"/>
          </p:cNvSpPr>
          <p:nvPr>
            <p:ph type="subTitle" idx="4294967295"/>
          </p:nvPr>
        </p:nvSpPr>
        <p:spPr>
          <a:xfrm>
            <a:off x="277123" y="1409267"/>
            <a:ext cx="6895877" cy="4899479"/>
          </a:xfrm>
        </p:spPr>
        <p:txBody>
          <a:bodyPr>
            <a:normAutofit/>
          </a:bodyPr>
          <a:lstStyle/>
          <a:p>
            <a:r>
              <a:rPr lang="en-US" sz="2200" dirty="0"/>
              <a:t>However: the spark for the recent debates about LLMs and bullshit was Hicks et al.’s ‘ChatGPT is bullshit’ (2024) </a:t>
            </a:r>
          </a:p>
          <a:p>
            <a:r>
              <a:rPr lang="en-US" sz="2200" dirty="0"/>
              <a:t>Hicks et al. target the common claim that when LLMs confidently produce inaccurate or nonsensical outputs, they are </a:t>
            </a:r>
            <a:r>
              <a:rPr lang="en-US" sz="2200" i="1" dirty="0"/>
              <a:t>hallucinating</a:t>
            </a:r>
            <a:endParaRPr lang="en-US" sz="2200" dirty="0"/>
          </a:p>
          <a:p>
            <a:pPr marL="457200" lvl="1" indent="0" algn="ctr">
              <a:buNone/>
            </a:pPr>
            <a:r>
              <a:rPr lang="en-US" sz="2000" dirty="0"/>
              <a:t>At OpenAI, we’re working hard to make AI systems more useful and reliable. Even as language models become more capable, one challenge remains stubbornly hard to fully solve: hallucinations. By this we mean instances where a model confidently generates an answer that isn’t true. Our new research paper⁠ argues that language models hallucinate because standard training and evaluation procedures reward guessing over acknowledging uncertainty. (Kalai et al., ‘Why language models hallucinate,’ 2025)</a:t>
            </a:r>
          </a:p>
        </p:txBody>
      </p:sp>
      <p:pic>
        <p:nvPicPr>
          <p:cNvPr id="4" name="Picture 2" descr="Michael Townsen Hicks (University of Glasgow) - PhilPeople">
            <a:extLst>
              <a:ext uri="{FF2B5EF4-FFF2-40B4-BE49-F238E27FC236}">
                <a16:creationId xmlns:a16="http://schemas.microsoft.com/office/drawing/2014/main" id="{6FB98799-FACE-28D1-2F7B-C562BD883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137" y="4565834"/>
            <a:ext cx="1971000" cy="197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63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E277265-DBA2-C318-F96B-D734987A6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96E31F-8C47-5CEC-E8F9-D25C12742B7E}"/>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AAFF657C-3C1C-C8E4-DE39-5A75E3C0A188}"/>
              </a:ext>
            </a:extLst>
          </p:cNvPr>
          <p:cNvSpPr>
            <a:spLocks noGrp="1"/>
          </p:cNvSpPr>
          <p:nvPr>
            <p:ph type="subTitle" idx="4294967295"/>
          </p:nvPr>
        </p:nvSpPr>
        <p:spPr>
          <a:xfrm>
            <a:off x="277123" y="1409267"/>
            <a:ext cx="5865927" cy="5125393"/>
          </a:xfrm>
        </p:spPr>
        <p:txBody>
          <a:bodyPr>
            <a:normAutofit lnSpcReduction="10000"/>
          </a:bodyPr>
          <a:lstStyle/>
          <a:p>
            <a:r>
              <a:rPr lang="en-NZ" sz="2200" dirty="0"/>
              <a:t>Interestingly: while he famously develops a process-based account of bullshit, Frankfurt remarks positively on an account along the lines of (BS):</a:t>
            </a:r>
          </a:p>
          <a:p>
            <a:pPr marL="457200" lvl="1" indent="0" algn="ctr">
              <a:buNone/>
            </a:pPr>
            <a:r>
              <a:rPr lang="en-NZ" sz="2000" dirty="0"/>
              <a:t>When we characterize talk as hot air, we mean that what comes out of the speaker’s mouth is only that. It is mere vapor. His speech is empty, without substance or content. His use of language, accordingly, does not contribute to the purpose it purports to serve…There are similarities between hot air and excrement, incidentally, which make </a:t>
            </a:r>
            <a:r>
              <a:rPr lang="en-NZ" sz="2000" i="1" dirty="0"/>
              <a:t>hot air</a:t>
            </a:r>
            <a:r>
              <a:rPr lang="en-NZ" sz="2000" dirty="0"/>
              <a:t> seem an especially suitable equivalent for </a:t>
            </a:r>
            <a:r>
              <a:rPr lang="en-NZ" sz="2000" i="1" dirty="0"/>
              <a:t>bullshit</a:t>
            </a:r>
            <a:r>
              <a:rPr lang="en-NZ" sz="2000" dirty="0"/>
              <a:t>. Just as hot air is speech that has been emptied of all informative content, so excrement is matter from which everything nutritive has been removed…[I]t cannot serve the purposes of sustenance, any more than hot air can serve those of communication. (Frankfurt 2005, pp. 42-44)</a:t>
            </a:r>
          </a:p>
          <a:p>
            <a:endParaRPr lang="en-NZ" sz="2200" dirty="0"/>
          </a:p>
        </p:txBody>
      </p:sp>
      <p:pic>
        <p:nvPicPr>
          <p:cNvPr id="5" name="Picture 4" descr="Harry Frankfurt, renowned moral philosopher, 'gentle spirit' and surprise  New York Times bestselling author, dies at 94">
            <a:extLst>
              <a:ext uri="{FF2B5EF4-FFF2-40B4-BE49-F238E27FC236}">
                <a16:creationId xmlns:a16="http://schemas.microsoft.com/office/drawing/2014/main" id="{1606CC0B-ED34-4FE0-74AC-B94099EE48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05" r="12975"/>
          <a:stretch>
            <a:fillRect/>
          </a:stretch>
        </p:blipFill>
        <p:spPr bwMode="auto">
          <a:xfrm>
            <a:off x="6143050" y="4371043"/>
            <a:ext cx="3000950" cy="216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7193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2DE26E4-3AB6-72CE-4DEC-92DC346355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F405B-58DB-3F4E-D707-ECB0055BDAF4}"/>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7CF15518-8DEF-0273-CAA3-C13481C4C880}"/>
              </a:ext>
            </a:extLst>
          </p:cNvPr>
          <p:cNvSpPr>
            <a:spLocks noGrp="1"/>
          </p:cNvSpPr>
          <p:nvPr>
            <p:ph type="subTitle" idx="4294967295"/>
          </p:nvPr>
        </p:nvSpPr>
        <p:spPr>
          <a:xfrm>
            <a:off x="277123" y="1409267"/>
            <a:ext cx="8087489" cy="5096996"/>
          </a:xfrm>
        </p:spPr>
        <p:txBody>
          <a:bodyPr>
            <a:noAutofit/>
          </a:bodyPr>
          <a:lstStyle/>
          <a:p>
            <a:r>
              <a:rPr lang="en-NZ" sz="2200" i="1" dirty="0"/>
              <a:t>A concern: </a:t>
            </a:r>
            <a:r>
              <a:rPr lang="en-NZ" sz="2200" dirty="0"/>
              <a:t>(BS) is stated in terms of assertion, so it seems to be vulnerable to the first criticism of Hicks et al.</a:t>
            </a:r>
            <a:endParaRPr lang="en-NZ" sz="2200" i="1" dirty="0"/>
          </a:p>
          <a:p>
            <a:r>
              <a:rPr lang="en-NZ" sz="2200" dirty="0"/>
              <a:t>In response, note that there are two relevant possibilities: LLMs are capable of asserting or they aren’t</a:t>
            </a:r>
          </a:p>
          <a:p>
            <a:pPr lvl="1"/>
            <a:r>
              <a:rPr lang="en-NZ" sz="2000" dirty="0"/>
              <a:t>If they are: then the relevant criticism can be dismissed </a:t>
            </a:r>
          </a:p>
          <a:p>
            <a:pPr lvl="1"/>
            <a:r>
              <a:rPr lang="en-NZ" sz="2000" dirty="0"/>
              <a:t>If they aren’t: then it is straightforward enough to tweak (BS) to reflect this</a:t>
            </a:r>
          </a:p>
        </p:txBody>
      </p:sp>
    </p:spTree>
    <p:extLst>
      <p:ext uri="{BB962C8B-B14F-4D97-AF65-F5344CB8AC3E}">
        <p14:creationId xmlns:p14="http://schemas.microsoft.com/office/powerpoint/2010/main" val="2785533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EF06EDD-8846-21E3-1831-8173D7847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2E1A-E030-45AF-1B33-898DA33AEDD3}"/>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DECB575A-B9F8-148B-1018-0F1EBC552C22}"/>
              </a:ext>
            </a:extLst>
          </p:cNvPr>
          <p:cNvSpPr>
            <a:spLocks noGrp="1"/>
          </p:cNvSpPr>
          <p:nvPr>
            <p:ph type="subTitle" idx="4294967295"/>
          </p:nvPr>
        </p:nvSpPr>
        <p:spPr>
          <a:xfrm>
            <a:off x="277123" y="1409267"/>
            <a:ext cx="8087489" cy="5096996"/>
          </a:xfrm>
        </p:spPr>
        <p:txBody>
          <a:bodyPr>
            <a:noAutofit/>
          </a:bodyPr>
          <a:lstStyle/>
          <a:p>
            <a:r>
              <a:rPr lang="en-NZ" sz="2200" dirty="0"/>
              <a:t>Let a </a:t>
            </a:r>
            <a:r>
              <a:rPr lang="en-NZ" sz="2200" i="1" dirty="0"/>
              <a:t>declarative output</a:t>
            </a:r>
            <a:r>
              <a:rPr lang="en-NZ" sz="2200" dirty="0"/>
              <a:t> be the production of a declarative sentence of some language </a:t>
            </a:r>
            <a:r>
              <a:rPr lang="en-NZ" sz="2200" i="1" dirty="0"/>
              <a:t>L</a:t>
            </a:r>
          </a:p>
          <a:p>
            <a:r>
              <a:rPr lang="en-NZ" sz="2200" dirty="0"/>
              <a:t>Moreover: say that a declarative output </a:t>
            </a:r>
            <a:r>
              <a:rPr lang="en-NZ" sz="2200" i="1" dirty="0"/>
              <a:t>O functions as a contribution </a:t>
            </a:r>
            <a:r>
              <a:rPr lang="en-NZ" sz="2200" dirty="0"/>
              <a:t>to an inquiry </a:t>
            </a:r>
            <a:r>
              <a:rPr lang="en-NZ" sz="2200" i="1" dirty="0"/>
              <a:t>I </a:t>
            </a:r>
            <a:r>
              <a:rPr lang="en-NZ" sz="2200" dirty="0"/>
              <a:t>iff either (</a:t>
            </a:r>
            <a:r>
              <a:rPr lang="en-NZ" sz="2200" dirty="0" err="1"/>
              <a:t>i</a:t>
            </a:r>
            <a:r>
              <a:rPr lang="en-NZ" sz="2200" dirty="0"/>
              <a:t>) </a:t>
            </a:r>
            <a:r>
              <a:rPr lang="en-NZ" sz="2200" i="1" dirty="0"/>
              <a:t>O</a:t>
            </a:r>
            <a:r>
              <a:rPr lang="en-NZ" sz="2200" dirty="0"/>
              <a:t>’s producer intended that </a:t>
            </a:r>
            <a:r>
              <a:rPr lang="en-NZ" sz="2200" i="1" dirty="0"/>
              <a:t>O </a:t>
            </a:r>
            <a:r>
              <a:rPr lang="en-NZ" sz="2200" dirty="0"/>
              <a:t>contribute to </a:t>
            </a:r>
            <a:r>
              <a:rPr lang="en-NZ" sz="2200" i="1" dirty="0"/>
              <a:t>I </a:t>
            </a:r>
            <a:r>
              <a:rPr lang="en-NZ" sz="2200" dirty="0"/>
              <a:t>or (ii) </a:t>
            </a:r>
            <a:r>
              <a:rPr lang="en-NZ" sz="2200" i="1" dirty="0"/>
              <a:t>O</a:t>
            </a:r>
            <a:r>
              <a:rPr lang="en-NZ" sz="2200" dirty="0"/>
              <a:t>’s audience treats </a:t>
            </a:r>
            <a:r>
              <a:rPr lang="en-NZ" sz="2200" i="1" dirty="0"/>
              <a:t>O</a:t>
            </a:r>
            <a:r>
              <a:rPr lang="en-NZ" sz="2200" dirty="0"/>
              <a:t> as a contribution to </a:t>
            </a:r>
            <a:r>
              <a:rPr lang="en-NZ" sz="2200" i="1" dirty="0"/>
              <a:t>I</a:t>
            </a:r>
          </a:p>
          <a:p>
            <a:r>
              <a:rPr lang="en-NZ" sz="2200" dirty="0"/>
              <a:t>We can then restate (BS) like this:</a:t>
            </a:r>
          </a:p>
          <a:p>
            <a:pPr lvl="1"/>
            <a:r>
              <a:rPr lang="en-NZ" sz="2000" dirty="0"/>
              <a:t>(BS</a:t>
            </a:r>
            <a:r>
              <a:rPr lang="en-NZ" sz="2000" baseline="30000" dirty="0"/>
              <a:t>*</a:t>
            </a:r>
            <a:r>
              <a:rPr lang="en-NZ" sz="2000" dirty="0"/>
              <a:t>) A declarative output </a:t>
            </a:r>
            <a:r>
              <a:rPr lang="en-NZ" sz="2000" i="1" dirty="0"/>
              <a:t>O </a:t>
            </a:r>
            <a:r>
              <a:rPr lang="en-NZ" sz="2000" dirty="0"/>
              <a:t>that functions as contribution to inquiry </a:t>
            </a:r>
            <a:r>
              <a:rPr lang="en-NZ" sz="2000" i="1" dirty="0"/>
              <a:t>I</a:t>
            </a:r>
            <a:r>
              <a:rPr lang="en-NZ" sz="2000" dirty="0"/>
              <a:t> is bullshit iff </a:t>
            </a:r>
            <a:r>
              <a:rPr lang="en-NZ" sz="2000" i="1" dirty="0"/>
              <a:t>A </a:t>
            </a:r>
            <a:r>
              <a:rPr lang="en-NZ" sz="2000" dirty="0"/>
              <a:t>doesn’t actually further any of the aims of </a:t>
            </a:r>
            <a:r>
              <a:rPr lang="en-NZ" sz="2000" i="1" dirty="0"/>
              <a:t>I</a:t>
            </a:r>
            <a:endParaRPr lang="en-NZ" sz="2000" dirty="0"/>
          </a:p>
          <a:p>
            <a:endParaRPr lang="en-NZ" sz="2000" dirty="0"/>
          </a:p>
        </p:txBody>
      </p:sp>
    </p:spTree>
    <p:extLst>
      <p:ext uri="{BB962C8B-B14F-4D97-AF65-F5344CB8AC3E}">
        <p14:creationId xmlns:p14="http://schemas.microsoft.com/office/powerpoint/2010/main" val="3538784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C44E02-A8B4-31B1-776D-1C4ABE484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AD1ED1-6FA2-FCEF-14B6-3F7B584FF1B0}"/>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25A6A373-F0A2-E157-881E-130F7F1AB579}"/>
              </a:ext>
            </a:extLst>
          </p:cNvPr>
          <p:cNvSpPr>
            <a:spLocks noGrp="1"/>
          </p:cNvSpPr>
          <p:nvPr>
            <p:ph type="subTitle" idx="4294967295"/>
          </p:nvPr>
        </p:nvSpPr>
        <p:spPr>
          <a:xfrm>
            <a:off x="277123" y="1409267"/>
            <a:ext cx="8087489" cy="5096996"/>
          </a:xfrm>
        </p:spPr>
        <p:txBody>
          <a:bodyPr>
            <a:noAutofit/>
          </a:bodyPr>
          <a:lstStyle/>
          <a:p>
            <a:r>
              <a:rPr lang="en-NZ" sz="2200" dirty="0"/>
              <a:t>Applying (BS</a:t>
            </a:r>
            <a:r>
              <a:rPr lang="en-NZ" sz="2200" baseline="30000" dirty="0"/>
              <a:t>*</a:t>
            </a:r>
            <a:r>
              <a:rPr lang="en-NZ" sz="2200" dirty="0"/>
              <a:t>) to LLMs doesn’t commit us to holding that they are capable of asserting</a:t>
            </a:r>
          </a:p>
          <a:p>
            <a:pPr lvl="1"/>
            <a:r>
              <a:rPr lang="en-NZ" sz="2000" dirty="0"/>
              <a:t>This is because: their declarative outputs may function as contributions to various inquiries solely because they are treated by their audiences as contributions to those inquiries</a:t>
            </a:r>
          </a:p>
          <a:p>
            <a:r>
              <a:rPr lang="en-NZ" sz="2200" dirty="0"/>
              <a:t>It does of course commit us to holding that LLMs produce </a:t>
            </a:r>
            <a:r>
              <a:rPr lang="en-NZ" sz="2200" i="1" dirty="0"/>
              <a:t>meaningful</a:t>
            </a:r>
            <a:r>
              <a:rPr lang="en-NZ" sz="2200" dirty="0"/>
              <a:t> declarative sentences</a:t>
            </a:r>
          </a:p>
          <a:p>
            <a:pPr lvl="1"/>
            <a:r>
              <a:rPr lang="en-NZ" sz="2000" dirty="0"/>
              <a:t>This view is not entirely uncontroversial, but it seems less controversial than the view that LLMs can assert (see e.g. Borg (2025))</a:t>
            </a:r>
          </a:p>
        </p:txBody>
      </p:sp>
    </p:spTree>
    <p:extLst>
      <p:ext uri="{BB962C8B-B14F-4D97-AF65-F5344CB8AC3E}">
        <p14:creationId xmlns:p14="http://schemas.microsoft.com/office/powerpoint/2010/main" val="754823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45BFC34-B2C9-9787-DF81-310DA1E8E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274C50-6061-BDD0-E5D6-6540F3D5A989}"/>
              </a:ext>
            </a:extLst>
          </p:cNvPr>
          <p:cNvSpPr>
            <a:spLocks noGrp="1"/>
          </p:cNvSpPr>
          <p:nvPr>
            <p:ph type="ctrTitle"/>
          </p:nvPr>
        </p:nvSpPr>
        <p:spPr/>
        <p:txBody>
          <a:bodyPr>
            <a:normAutofit/>
          </a:bodyPr>
          <a:lstStyle/>
          <a:p>
            <a:r>
              <a:rPr lang="en-NZ" dirty="0"/>
              <a:t>Bullshit LLM outputs</a:t>
            </a:r>
          </a:p>
        </p:txBody>
      </p:sp>
      <p:sp>
        <p:nvSpPr>
          <p:cNvPr id="3" name="Subtitle 2">
            <a:extLst>
              <a:ext uri="{FF2B5EF4-FFF2-40B4-BE49-F238E27FC236}">
                <a16:creationId xmlns:a16="http://schemas.microsoft.com/office/drawing/2014/main" id="{E8772145-595B-42A6-F2C1-3D6E6EEB97A4}"/>
              </a:ext>
            </a:extLst>
          </p:cNvPr>
          <p:cNvSpPr>
            <a:spLocks noGrp="1"/>
          </p:cNvSpPr>
          <p:nvPr>
            <p:ph type="subTitle" idx="4294967295"/>
          </p:nvPr>
        </p:nvSpPr>
        <p:spPr>
          <a:xfrm>
            <a:off x="277123" y="1409267"/>
            <a:ext cx="8087489" cy="5096996"/>
          </a:xfrm>
        </p:spPr>
        <p:txBody>
          <a:bodyPr>
            <a:noAutofit/>
          </a:bodyPr>
          <a:lstStyle/>
          <a:p>
            <a:r>
              <a:rPr lang="en-NZ" sz="2200" dirty="0"/>
              <a:t>Applying (BS) to LLMs also enables us to address Wachter et al.’s point that there is an important sense in which certain fine-tuned LLMs are </a:t>
            </a:r>
            <a:r>
              <a:rPr lang="en-NZ" sz="2200" i="1" dirty="0"/>
              <a:t>truth directed</a:t>
            </a:r>
          </a:p>
          <a:p>
            <a:r>
              <a:rPr lang="en-NZ" sz="2200" dirty="0"/>
              <a:t>We can grant this point while also emphasising that it doesn’t show that LLMs don’t produce bullshit</a:t>
            </a:r>
          </a:p>
          <a:p>
            <a:pPr lvl="1"/>
            <a:r>
              <a:rPr lang="en-NZ" sz="2000" dirty="0"/>
              <a:t>Given (BS): the crucial question is whether a given assertion by an LLM furthers any of the aims of the inquiry </a:t>
            </a:r>
            <a:r>
              <a:rPr lang="en-NZ" sz="2000" i="1" dirty="0"/>
              <a:t>I </a:t>
            </a:r>
            <a:r>
              <a:rPr lang="en-NZ" sz="2000" dirty="0"/>
              <a:t>to which it is offered as a contribution</a:t>
            </a:r>
          </a:p>
          <a:p>
            <a:pPr lvl="1"/>
            <a:r>
              <a:rPr lang="en-NZ" sz="2000" dirty="0"/>
              <a:t>If it does: then it isn’t bullshit and should be regarded as a valuable contribution to </a:t>
            </a:r>
            <a:r>
              <a:rPr lang="en-NZ" sz="2000" i="1" dirty="0"/>
              <a:t>I</a:t>
            </a:r>
          </a:p>
          <a:p>
            <a:pPr lvl="1"/>
            <a:r>
              <a:rPr lang="en-NZ" sz="2000" dirty="0"/>
              <a:t>If it doesn’t: then it is bullshit and should be ignored during the pursuit of </a:t>
            </a:r>
            <a:r>
              <a:rPr lang="en-NZ" sz="2000" i="1" dirty="0"/>
              <a:t>I</a:t>
            </a:r>
            <a:endParaRPr lang="en-NZ" sz="2000" dirty="0"/>
          </a:p>
          <a:p>
            <a:endParaRPr lang="en-NZ" sz="2200" dirty="0"/>
          </a:p>
        </p:txBody>
      </p:sp>
    </p:spTree>
    <p:extLst>
      <p:ext uri="{BB962C8B-B14F-4D97-AF65-F5344CB8AC3E}">
        <p14:creationId xmlns:p14="http://schemas.microsoft.com/office/powerpoint/2010/main" val="25744945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047C22-66BA-7E50-6785-F73EDAA56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7CBA2-2AD2-BA1A-1055-116053B84285}"/>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49EF29BC-3C6C-C8B3-4D07-DCE19FD389D8}"/>
              </a:ext>
            </a:extLst>
          </p:cNvPr>
          <p:cNvSpPr>
            <a:spLocks noGrp="1"/>
          </p:cNvSpPr>
          <p:nvPr>
            <p:ph type="subTitle" idx="4294967295"/>
          </p:nvPr>
        </p:nvSpPr>
        <p:spPr>
          <a:xfrm>
            <a:off x="277123" y="1409267"/>
            <a:ext cx="8087489" cy="5096996"/>
          </a:xfrm>
        </p:spPr>
        <p:txBody>
          <a:bodyPr>
            <a:noAutofit/>
          </a:bodyPr>
          <a:lstStyle/>
          <a:p>
            <a:r>
              <a:rPr lang="en-NZ" sz="2200" dirty="0"/>
              <a:t>(BS) is clearly much simpler than (BS</a:t>
            </a:r>
            <a:r>
              <a:rPr lang="en-NZ" sz="2200" baseline="-25000" dirty="0"/>
              <a:t>C</a:t>
            </a:r>
            <a:r>
              <a:rPr lang="en-NZ" sz="2200" dirty="0"/>
              <a:t>)</a:t>
            </a:r>
          </a:p>
          <a:p>
            <a:r>
              <a:rPr lang="en-NZ" sz="2200" dirty="0"/>
              <a:t>In particular: (BS) doesn’t rest on the complex notions of an interesting contribution to an inquiry, a minimally competent inquirer, or close inspection of an assertion</a:t>
            </a:r>
          </a:p>
          <a:p>
            <a:r>
              <a:rPr lang="en-NZ" sz="2200" dirty="0"/>
              <a:t>Cova, though, would see this as a vice: </a:t>
            </a:r>
          </a:p>
          <a:p>
            <a:pPr marL="457200" lvl="1" indent="0" algn="ctr">
              <a:buNone/>
            </a:pPr>
            <a:r>
              <a:rPr lang="en-NZ" sz="2000" dirty="0"/>
              <a:t>I introduce the notion of “minimally competent inquirer”, because we don’t want all claims that ultimately fail to make an interesting contribution to count as bullshit. Imagine that you put forward a bold but plausible scientific hypothesis. A colleague then goes to great lengths to test your hypothesis. After years of effort, he finally succeeds in disproving your theory. Would it be fair for him to conclude that you were “bullshitting?” Probably not. Our intuition is rather that bullshit can be proved worthless via a very basic, elementary inquiry. You just have to scratch the surface to see that it’s empty. (Cova 2024, p. 587)</a:t>
            </a:r>
          </a:p>
        </p:txBody>
      </p:sp>
    </p:spTree>
    <p:extLst>
      <p:ext uri="{BB962C8B-B14F-4D97-AF65-F5344CB8AC3E}">
        <p14:creationId xmlns:p14="http://schemas.microsoft.com/office/powerpoint/2010/main" val="385377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9EE64E-FBCD-B322-A17F-AF985B27D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B4A2C-BCBC-A075-61FA-D72810548375}"/>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0CD145F4-6CAA-01F9-B210-1581974997A1}"/>
              </a:ext>
            </a:extLst>
          </p:cNvPr>
          <p:cNvSpPr>
            <a:spLocks noGrp="1"/>
          </p:cNvSpPr>
          <p:nvPr>
            <p:ph type="subTitle" idx="4294967295"/>
          </p:nvPr>
        </p:nvSpPr>
        <p:spPr>
          <a:xfrm>
            <a:off x="277123" y="1409267"/>
            <a:ext cx="8087489" cy="5096996"/>
          </a:xfrm>
        </p:spPr>
        <p:txBody>
          <a:bodyPr>
            <a:noAutofit/>
          </a:bodyPr>
          <a:lstStyle/>
          <a:p>
            <a:r>
              <a:rPr lang="en-NZ" sz="2200" dirty="0"/>
              <a:t>Applied to (BS), the concern is that:</a:t>
            </a:r>
          </a:p>
          <a:p>
            <a:pPr lvl="1"/>
            <a:r>
              <a:rPr lang="en-NZ" sz="2000" dirty="0"/>
              <a:t>If a scientist puts forward a plausible theory that is eventually disconfirmed and rejected by the scientific community to which they belong, then the theory isn’t for that reason bullshit</a:t>
            </a:r>
          </a:p>
          <a:p>
            <a:pPr lvl="1"/>
            <a:r>
              <a:rPr lang="en-NZ" sz="2000" dirty="0"/>
              <a:t>However: (BS) entails that it is bullshit</a:t>
            </a:r>
          </a:p>
          <a:p>
            <a:endParaRPr lang="en-NZ" sz="2200" dirty="0"/>
          </a:p>
        </p:txBody>
      </p:sp>
    </p:spTree>
    <p:extLst>
      <p:ext uri="{BB962C8B-B14F-4D97-AF65-F5344CB8AC3E}">
        <p14:creationId xmlns:p14="http://schemas.microsoft.com/office/powerpoint/2010/main" val="232118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6F08E2F-6F1A-5705-7B88-6A1DFCBCD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91178-7DC3-5673-784C-340C176757DF}"/>
              </a:ext>
            </a:extLst>
          </p:cNvPr>
          <p:cNvSpPr>
            <a:spLocks noGrp="1"/>
          </p:cNvSpPr>
          <p:nvPr>
            <p:ph type="ctrTitle"/>
          </p:nvPr>
        </p:nvSpPr>
        <p:spPr/>
        <p:txBody>
          <a:bodyPr>
            <a:normAutofit/>
          </a:bodyPr>
          <a:lstStyle/>
          <a:p>
            <a:pPr algn="l"/>
            <a:r>
              <a:rPr lang="en-NZ" dirty="0"/>
              <a:t>Streamlining Cova’s account</a:t>
            </a:r>
          </a:p>
        </p:txBody>
      </p:sp>
      <p:sp>
        <p:nvSpPr>
          <p:cNvPr id="3" name="Subtitle 2">
            <a:extLst>
              <a:ext uri="{FF2B5EF4-FFF2-40B4-BE49-F238E27FC236}">
                <a16:creationId xmlns:a16="http://schemas.microsoft.com/office/drawing/2014/main" id="{4BADD931-B53C-97A7-439B-349A8BD46F87}"/>
              </a:ext>
            </a:extLst>
          </p:cNvPr>
          <p:cNvSpPr>
            <a:spLocks noGrp="1"/>
          </p:cNvSpPr>
          <p:nvPr>
            <p:ph type="subTitle" idx="4294967295"/>
          </p:nvPr>
        </p:nvSpPr>
        <p:spPr>
          <a:xfrm>
            <a:off x="277123" y="1409267"/>
            <a:ext cx="8087489" cy="5096996"/>
          </a:xfrm>
        </p:spPr>
        <p:txBody>
          <a:bodyPr>
            <a:noAutofit/>
          </a:bodyPr>
          <a:lstStyle/>
          <a:p>
            <a:r>
              <a:rPr lang="en-US" sz="2200" dirty="0"/>
              <a:t>I think that this argument fails because it rests on a dubious assumption—that the </a:t>
            </a:r>
            <a:r>
              <a:rPr lang="en-US" sz="2200" i="1" dirty="0"/>
              <a:t>only</a:t>
            </a:r>
            <a:r>
              <a:rPr lang="en-US" sz="2200" dirty="0"/>
              <a:t> aim of a scientific inquiry is convergence upon a theory that has yet to be disproven</a:t>
            </a:r>
          </a:p>
          <a:p>
            <a:r>
              <a:rPr lang="en-US" sz="2200" dirty="0"/>
              <a:t>On the contrary: it is reasonable to assume that most if not all scientific inquiries have </a:t>
            </a:r>
            <a:r>
              <a:rPr lang="en-US" sz="2200" i="1" dirty="0"/>
              <a:t>multiple</a:t>
            </a:r>
            <a:r>
              <a:rPr lang="en-US" sz="2200" dirty="0"/>
              <a:t> aims, one of which is to test a wide range of plausible theories, many or all of which will end up being disconfirmed</a:t>
            </a:r>
          </a:p>
          <a:p>
            <a:r>
              <a:rPr lang="en-US" sz="2200" dirty="0"/>
              <a:t>If this is correct: then the scientist’s plausible but eventually disconfirmed theory isn’t bullshit, as it furthers one of the aims of the inquiry to which it is offered as a contribution</a:t>
            </a:r>
            <a:endParaRPr lang="en-NZ" sz="2200" dirty="0"/>
          </a:p>
        </p:txBody>
      </p:sp>
    </p:spTree>
    <p:extLst>
      <p:ext uri="{BB962C8B-B14F-4D97-AF65-F5344CB8AC3E}">
        <p14:creationId xmlns:p14="http://schemas.microsoft.com/office/powerpoint/2010/main" val="214305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A65B6-47CA-0864-09EE-391ECC1A8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4306E-178C-3861-023B-31149ADE5963}"/>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7DC7F0A3-2DE0-1BF9-9DC5-8118553FEC79}"/>
              </a:ext>
            </a:extLst>
          </p:cNvPr>
          <p:cNvSpPr>
            <a:spLocks noGrp="1"/>
          </p:cNvSpPr>
          <p:nvPr>
            <p:ph type="subTitle" idx="4294967295"/>
          </p:nvPr>
        </p:nvSpPr>
        <p:spPr>
          <a:xfrm>
            <a:off x="277123" y="1409268"/>
            <a:ext cx="8866877" cy="3457304"/>
          </a:xfrm>
        </p:spPr>
        <p:txBody>
          <a:bodyPr>
            <a:normAutofit/>
          </a:bodyPr>
          <a:lstStyle/>
          <a:p>
            <a:r>
              <a:rPr lang="en-US" sz="2200" dirty="0"/>
              <a:t>Hicks et al. argue that instead of thinking of LLMs as hallucinators (or confabulators or liars), we should think of them as </a:t>
            </a:r>
            <a:r>
              <a:rPr lang="en-US" sz="2200" i="1" dirty="0"/>
              <a:t>bullshitters</a:t>
            </a:r>
          </a:p>
          <a:p>
            <a:r>
              <a:rPr lang="en-US" sz="2200" dirty="0"/>
              <a:t>In doing so: they draw on Harry Frankfurt’s highly influential account of bullshit</a:t>
            </a:r>
          </a:p>
        </p:txBody>
      </p:sp>
      <p:pic>
        <p:nvPicPr>
          <p:cNvPr id="1028" name="Picture 4" descr="Harry Frankfurt, renowned moral philosopher, 'gentle spirit' and surprise  New York Times bestselling author, dies at 94">
            <a:extLst>
              <a:ext uri="{FF2B5EF4-FFF2-40B4-BE49-F238E27FC236}">
                <a16:creationId xmlns:a16="http://schemas.microsoft.com/office/drawing/2014/main" id="{50493192-659D-7199-33A7-8AC1C752ADE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05" r="12975"/>
          <a:stretch>
            <a:fillRect/>
          </a:stretch>
        </p:blipFill>
        <p:spPr bwMode="auto">
          <a:xfrm>
            <a:off x="6143050" y="4371043"/>
            <a:ext cx="3000950" cy="216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08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D2B3-4D3B-FFA2-EEF8-DE44590F4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C733C7-3EF3-A98E-71F0-74C53E8921DA}"/>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2BEBE7F7-244E-6F8A-B244-27A27E7B22D6}"/>
              </a:ext>
            </a:extLst>
          </p:cNvPr>
          <p:cNvSpPr>
            <a:spLocks noGrp="1"/>
          </p:cNvSpPr>
          <p:nvPr>
            <p:ph type="subTitle" idx="4294967295"/>
          </p:nvPr>
        </p:nvSpPr>
        <p:spPr>
          <a:xfrm>
            <a:off x="277123" y="1409268"/>
            <a:ext cx="8866877" cy="2961775"/>
          </a:xfrm>
        </p:spPr>
        <p:txBody>
          <a:bodyPr>
            <a:normAutofit lnSpcReduction="10000"/>
          </a:bodyPr>
          <a:lstStyle/>
          <a:p>
            <a:r>
              <a:rPr lang="en-US" sz="2200" dirty="0"/>
              <a:t>In essence, Frankfurt argues that a person </a:t>
            </a:r>
            <a:r>
              <a:rPr lang="en-US" sz="2200" i="1" dirty="0"/>
              <a:t>X</a:t>
            </a:r>
            <a:r>
              <a:rPr lang="en-US" sz="2200" dirty="0"/>
              <a:t> bullshits iff:</a:t>
            </a:r>
          </a:p>
          <a:p>
            <a:pPr marL="857250" lvl="1" indent="-400050">
              <a:buFont typeface="+mj-lt"/>
              <a:buAutoNum type="romanLcPeriod"/>
            </a:pPr>
            <a:r>
              <a:rPr lang="en-US" sz="2000" i="1" dirty="0"/>
              <a:t>X</a:t>
            </a:r>
            <a:r>
              <a:rPr lang="en-US" sz="2000" dirty="0"/>
              <a:t> asserts a proposition </a:t>
            </a:r>
            <a:r>
              <a:rPr lang="en-US" sz="2000" i="1" dirty="0"/>
              <a:t>p</a:t>
            </a:r>
            <a:r>
              <a:rPr lang="en-US" sz="2000" dirty="0"/>
              <a:t> while being indifferent to whether </a:t>
            </a:r>
            <a:r>
              <a:rPr lang="en-US" sz="2000" i="1" dirty="0"/>
              <a:t>p</a:t>
            </a:r>
            <a:r>
              <a:rPr lang="en-US" sz="2000" dirty="0"/>
              <a:t> is true or false and</a:t>
            </a:r>
          </a:p>
          <a:p>
            <a:pPr marL="857250" lvl="1" indent="-400050">
              <a:buFont typeface="+mj-lt"/>
              <a:buAutoNum type="romanLcPeriod"/>
            </a:pPr>
            <a:r>
              <a:rPr lang="en-US" sz="2000" i="1" dirty="0"/>
              <a:t>X</a:t>
            </a:r>
            <a:r>
              <a:rPr lang="en-US" sz="2000" dirty="0"/>
              <a:t> asserts </a:t>
            </a:r>
            <a:r>
              <a:rPr lang="en-US" sz="2000" i="1" dirty="0"/>
              <a:t>p</a:t>
            </a:r>
            <a:r>
              <a:rPr lang="en-US" sz="2000" dirty="0"/>
              <a:t> with the intention to deceive </a:t>
            </a:r>
            <a:r>
              <a:rPr lang="en-US" sz="2000" i="1" dirty="0"/>
              <a:t>X</a:t>
            </a:r>
            <a:r>
              <a:rPr lang="en-US" sz="2000" dirty="0"/>
              <a:t>’s audience about </a:t>
            </a:r>
            <a:r>
              <a:rPr lang="en-US" sz="2000" i="1" dirty="0"/>
              <a:t>X</a:t>
            </a:r>
            <a:r>
              <a:rPr lang="en-US" sz="2000" dirty="0"/>
              <a:t>’s indifference towards </a:t>
            </a:r>
            <a:r>
              <a:rPr lang="en-US" sz="2000" i="1" dirty="0"/>
              <a:t>p</a:t>
            </a:r>
            <a:r>
              <a:rPr lang="en-US" sz="2000" dirty="0"/>
              <a:t>’s truth</a:t>
            </a:r>
          </a:p>
          <a:p>
            <a:r>
              <a:rPr lang="en-US" sz="2200" dirty="0"/>
              <a:t>Frankfurt’s view is standardly called a </a:t>
            </a:r>
            <a:r>
              <a:rPr lang="en-US" sz="2200" i="1" dirty="0"/>
              <a:t>process-based</a:t>
            </a:r>
            <a:r>
              <a:rPr lang="en-US" sz="2200" dirty="0"/>
              <a:t> (or ‘activity-centered’) account of bullshit</a:t>
            </a:r>
          </a:p>
          <a:p>
            <a:pPr lvl="1"/>
            <a:r>
              <a:rPr lang="en-US" sz="2000" dirty="0"/>
              <a:t>Process-based accounts aim primarily to identify the features in virtue of having which processes (e.g. the performance of a speech act) count as bullshit (or better: bullshitting)</a:t>
            </a:r>
          </a:p>
        </p:txBody>
      </p:sp>
      <p:pic>
        <p:nvPicPr>
          <p:cNvPr id="1028" name="Picture 4" descr="Harry Frankfurt, renowned moral philosopher, 'gentle spirit' and surprise  New York Times bestselling author, dies at 94">
            <a:extLst>
              <a:ext uri="{FF2B5EF4-FFF2-40B4-BE49-F238E27FC236}">
                <a16:creationId xmlns:a16="http://schemas.microsoft.com/office/drawing/2014/main" id="{34AB20AF-9673-B699-AECB-3A457BA3D5F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05" r="12975"/>
          <a:stretch>
            <a:fillRect/>
          </a:stretch>
        </p:blipFill>
        <p:spPr bwMode="auto">
          <a:xfrm>
            <a:off x="6143050" y="4371043"/>
            <a:ext cx="3000950" cy="216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39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5B91B-F915-342E-07D7-68C75C731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84A35-0B15-2693-ACA3-5C97053E2E2D}"/>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356A3DDE-ECCE-C5AC-D193-7FF91D90D735}"/>
              </a:ext>
            </a:extLst>
          </p:cNvPr>
          <p:cNvSpPr>
            <a:spLocks noGrp="1"/>
          </p:cNvSpPr>
          <p:nvPr>
            <p:ph type="subTitle" idx="4294967295"/>
          </p:nvPr>
        </p:nvSpPr>
        <p:spPr>
          <a:xfrm>
            <a:off x="277123" y="1409267"/>
            <a:ext cx="8087489" cy="4899479"/>
          </a:xfrm>
        </p:spPr>
        <p:txBody>
          <a:bodyPr>
            <a:normAutofit/>
          </a:bodyPr>
          <a:lstStyle/>
          <a:p>
            <a:r>
              <a:rPr lang="en-US" sz="2200" dirty="0"/>
              <a:t>Hicks et al. suggest that we can use the resources of Frankfurt’s account to distinguish between the </a:t>
            </a:r>
            <a:r>
              <a:rPr lang="en-US" sz="2200" i="1" dirty="0"/>
              <a:t>genus</a:t>
            </a:r>
            <a:r>
              <a:rPr lang="en-US" sz="2200" dirty="0"/>
              <a:t> of bullshit and two </a:t>
            </a:r>
            <a:r>
              <a:rPr lang="en-US" sz="2200" i="1" dirty="0"/>
              <a:t>species</a:t>
            </a:r>
            <a:r>
              <a:rPr lang="en-US" sz="2200" dirty="0"/>
              <a:t> thereof: </a:t>
            </a:r>
          </a:p>
          <a:p>
            <a:pPr lvl="1"/>
            <a:r>
              <a:rPr lang="en-US" sz="2000" i="1" dirty="0"/>
              <a:t>Bullshit (genus): </a:t>
            </a:r>
            <a:r>
              <a:rPr lang="en-US" sz="2000" dirty="0"/>
              <a:t>Any utterance produced where a speaker has indifference towards the truth of the utterance</a:t>
            </a:r>
          </a:p>
          <a:p>
            <a:pPr lvl="1"/>
            <a:r>
              <a:rPr lang="en-US" sz="2000" i="1" dirty="0"/>
              <a:t>Hard bullshit: </a:t>
            </a:r>
            <a:r>
              <a:rPr lang="en-US" sz="2000" dirty="0"/>
              <a:t>Bullshit produced with the intention to mislead the audience about the utterer’s agenda</a:t>
            </a:r>
          </a:p>
          <a:p>
            <a:pPr lvl="1"/>
            <a:r>
              <a:rPr lang="en-US" sz="2000" i="1" dirty="0"/>
              <a:t>Soft bullshit: </a:t>
            </a:r>
            <a:r>
              <a:rPr lang="en-US" sz="2000" dirty="0"/>
              <a:t>Bullshit produced without the intention to mislead the hearer regarding the utterer’s agenda</a:t>
            </a:r>
          </a:p>
          <a:p>
            <a:endParaRPr lang="en-US" sz="2200" dirty="0"/>
          </a:p>
        </p:txBody>
      </p:sp>
    </p:spTree>
    <p:extLst>
      <p:ext uri="{BB962C8B-B14F-4D97-AF65-F5344CB8AC3E}">
        <p14:creationId xmlns:p14="http://schemas.microsoft.com/office/powerpoint/2010/main" val="2538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5B813-88A1-BCA1-EB01-CA607037A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D2341D-FA67-C7DD-394D-E2CBC5E9D046}"/>
              </a:ext>
            </a:extLst>
          </p:cNvPr>
          <p:cNvSpPr>
            <a:spLocks noGrp="1"/>
          </p:cNvSpPr>
          <p:nvPr>
            <p:ph type="ctrTitle"/>
          </p:nvPr>
        </p:nvSpPr>
        <p:spPr/>
        <p:txBody>
          <a:bodyPr>
            <a:normAutofit/>
          </a:bodyPr>
          <a:lstStyle/>
          <a:p>
            <a:pPr algn="l"/>
            <a:r>
              <a:rPr lang="en-NZ" dirty="0"/>
              <a:t>Hicks et al. on LLMs and bullshit</a:t>
            </a:r>
          </a:p>
        </p:txBody>
      </p:sp>
      <p:sp>
        <p:nvSpPr>
          <p:cNvPr id="3" name="Subtitle 2">
            <a:extLst>
              <a:ext uri="{FF2B5EF4-FFF2-40B4-BE49-F238E27FC236}">
                <a16:creationId xmlns:a16="http://schemas.microsoft.com/office/drawing/2014/main" id="{530FBD26-8EE5-6762-D3D4-D8CCF0196ED7}"/>
              </a:ext>
            </a:extLst>
          </p:cNvPr>
          <p:cNvSpPr>
            <a:spLocks noGrp="1"/>
          </p:cNvSpPr>
          <p:nvPr>
            <p:ph type="subTitle" idx="4294967295"/>
          </p:nvPr>
        </p:nvSpPr>
        <p:spPr>
          <a:xfrm>
            <a:off x="277123" y="1409267"/>
            <a:ext cx="8087489" cy="4899479"/>
          </a:xfrm>
        </p:spPr>
        <p:txBody>
          <a:bodyPr>
            <a:normAutofit/>
          </a:bodyPr>
          <a:lstStyle/>
          <a:p>
            <a:r>
              <a:rPr lang="en-US" sz="2200" dirty="0"/>
              <a:t>Notably: when Hicks et al. use ‘utterance,’ they presumably mean to be talking about </a:t>
            </a:r>
            <a:r>
              <a:rPr lang="en-US" sz="2200" i="1" dirty="0"/>
              <a:t>assertions </a:t>
            </a:r>
            <a:r>
              <a:rPr lang="en-US" sz="2200" dirty="0"/>
              <a:t>(or perhaps what Searle (1979, pp. 12-13) calls ‘</a:t>
            </a:r>
            <a:r>
              <a:rPr lang="en-US" sz="2200" dirty="0" err="1"/>
              <a:t>assertives</a:t>
            </a:r>
            <a:r>
              <a:rPr lang="en-US" sz="2200" dirty="0"/>
              <a:t>’)</a:t>
            </a:r>
          </a:p>
          <a:p>
            <a:pPr lvl="1"/>
            <a:r>
              <a:rPr lang="en-US" sz="2000" dirty="0"/>
              <a:t>For instance: when I ask a question, I am indifferent towards its truth-value, since I don’t take it to be truth-apt</a:t>
            </a:r>
          </a:p>
          <a:p>
            <a:pPr lvl="1"/>
            <a:r>
              <a:rPr lang="en-US" sz="2000" dirty="0"/>
              <a:t>However: Hicks et al. presumably wouldn’t hold that it is for this reason a bullshit question</a:t>
            </a:r>
          </a:p>
          <a:p>
            <a:r>
              <a:rPr lang="en-US" sz="2200" dirty="0"/>
              <a:t>Hicks et al.’s position: LLMs are soft bullshitters and may be hard bullshitters, depending on whether we should regard them as intending to mislead their audience about their agenda</a:t>
            </a:r>
          </a:p>
          <a:p>
            <a:endParaRPr lang="en-US" sz="2400" dirty="0"/>
          </a:p>
        </p:txBody>
      </p:sp>
    </p:spTree>
    <p:extLst>
      <p:ext uri="{BB962C8B-B14F-4D97-AF65-F5344CB8AC3E}">
        <p14:creationId xmlns:p14="http://schemas.microsoft.com/office/powerpoint/2010/main" val="202665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ampus Blo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Students - 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UoW whi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UoW whi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Uow Red">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UoW Black">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he Pa Side - Night ">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7.xml><?xml version="1.0" encoding="utf-8"?>
<a:theme xmlns:a="http://schemas.openxmlformats.org/drawingml/2006/main" name="The Pa - Night">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8.xml><?xml version="1.0" encoding="utf-8"?>
<a:theme xmlns:a="http://schemas.openxmlformats.org/drawingml/2006/main" name="6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milton Camp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 Manawa - The Student Centr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auranga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auranga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auranga 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Insid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rone - 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DHF2UKP354UR-178051702-162973</_dlc_DocId>
    <_dlc_DocIdUrl xmlns="809b38c4-3c90-46d6-b553-fe9761df79fc">
      <Url>https://docshare.its.waikato.ac.nz/sites/Store/_layouts/15/DocIdRedir.aspx?ID=DHF2UKP354UR-178051702-162973</Url>
      <Description>DHF2UKP354UR-178051702-162973</Description>
    </_dlc_DocIdUrl>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F65863-C905-43BB-98D7-70C53EBD4973}">
  <ds:schemaRef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microsoft.com/sharepoint/v4"/>
    <ds:schemaRef ds:uri="809b38c4-3c90-46d6-b553-fe9761df79fc"/>
    <ds:schemaRef ds:uri="http://www.w3.org/XML/1998/namespace"/>
  </ds:schemaRefs>
</ds:datastoreItem>
</file>

<file path=customXml/itemProps2.xml><?xml version="1.0" encoding="utf-8"?>
<ds:datastoreItem xmlns:ds="http://schemas.openxmlformats.org/officeDocument/2006/customXml" ds:itemID="{8DF10744-831A-409B-917C-691FDD2E2119}">
  <ds:schemaRefs>
    <ds:schemaRef ds:uri="http://schemas.microsoft.com/sharepoint/v3/contenttype/forms"/>
  </ds:schemaRefs>
</ds:datastoreItem>
</file>

<file path=customXml/itemProps3.xml><?xml version="1.0" encoding="utf-8"?>
<ds:datastoreItem xmlns:ds="http://schemas.openxmlformats.org/officeDocument/2006/customXml" ds:itemID="{4D19CCFB-F870-4710-8982-6C2AE9DCF505}">
  <ds:schemaRefs>
    <ds:schemaRef ds:uri="http://schemas.microsoft.com/sharepoint/events"/>
  </ds:schemaRefs>
</ds:datastoreItem>
</file>

<file path=customXml/itemProps4.xml><?xml version="1.0" encoding="utf-8"?>
<ds:datastoreItem xmlns:ds="http://schemas.openxmlformats.org/officeDocument/2006/customXml" ds:itemID="{B42A2720-A921-4408-866A-B43C3CF8C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5397</TotalTime>
  <Words>5941</Words>
  <Application>Microsoft Office PowerPoint</Application>
  <PresentationFormat>On-screen Show (4:3)</PresentationFormat>
  <Paragraphs>277</Paragraphs>
  <Slides>57</Slides>
  <Notes>0</Notes>
  <HiddenSlides>11</HiddenSlides>
  <MMClips>0</MMClips>
  <ScaleCrop>false</ScaleCrop>
  <HeadingPairs>
    <vt:vector size="6" baseType="variant">
      <vt:variant>
        <vt:lpstr>Fonts Used</vt:lpstr>
      </vt:variant>
      <vt:variant>
        <vt:i4>4</vt:i4>
      </vt:variant>
      <vt:variant>
        <vt:lpstr>Theme</vt:lpstr>
      </vt:variant>
      <vt:variant>
        <vt:i4>18</vt:i4>
      </vt:variant>
      <vt:variant>
        <vt:lpstr>Slide Titles</vt:lpstr>
      </vt:variant>
      <vt:variant>
        <vt:i4>57</vt:i4>
      </vt:variant>
    </vt:vector>
  </HeadingPairs>
  <TitlesOfParts>
    <vt:vector size="79" baseType="lpstr">
      <vt:lpstr>Arial</vt:lpstr>
      <vt:lpstr>Calibri</vt:lpstr>
      <vt:lpstr>Calibri Light</vt:lpstr>
      <vt:lpstr>Garamond</vt:lpstr>
      <vt:lpstr>GAPA</vt:lpstr>
      <vt:lpstr>Hamilton Campus</vt:lpstr>
      <vt:lpstr>Te Manawa - The Student Centre</vt:lpstr>
      <vt:lpstr>Tauranga 1</vt:lpstr>
      <vt:lpstr>Tauranga 2</vt:lpstr>
      <vt:lpstr>Tauranga 3</vt:lpstr>
      <vt:lpstr>Inside Pa</vt:lpstr>
      <vt:lpstr>The Pa</vt:lpstr>
      <vt:lpstr>Drone - The Pa</vt:lpstr>
      <vt:lpstr>Campus Bloom</vt:lpstr>
      <vt:lpstr>Students - The Pa</vt:lpstr>
      <vt:lpstr>UoW white</vt:lpstr>
      <vt:lpstr>1_UoW white</vt:lpstr>
      <vt:lpstr>Uow Red</vt:lpstr>
      <vt:lpstr>UoW Black</vt:lpstr>
      <vt:lpstr>The Pa Side - Night </vt:lpstr>
      <vt:lpstr>The Pa - Night</vt:lpstr>
      <vt:lpstr>6_Office 2013 - 2022 Theme</vt:lpstr>
      <vt:lpstr>Output first: Rethinking bullshit in large language models</vt:lpstr>
      <vt:lpstr>Plan for the talk</vt:lpstr>
      <vt:lpstr>Plan for the talk</vt:lpstr>
      <vt:lpstr>Hicks et al. on LLMs and bullshit</vt:lpstr>
      <vt:lpstr>Hicks et al. on LLMs and bullshit</vt:lpstr>
      <vt:lpstr>Hicks et al. on LLMs and bullshit</vt:lpstr>
      <vt:lpstr>Hicks et al. on LLMs and bullshit</vt:lpstr>
      <vt:lpstr>Hicks et al. on LLMs and bullshit</vt:lpstr>
      <vt:lpstr>Hicks et al. on LLMs and bullshit</vt:lpstr>
      <vt:lpstr>Gunkel and Coghlan’s objection</vt:lpstr>
      <vt:lpstr>Gunkel and Coghlan’s objection</vt:lpstr>
      <vt:lpstr>Gunkel and Coghlan’s objection</vt:lpstr>
      <vt:lpstr>Gunkel and Coghlan’s objection</vt:lpstr>
      <vt:lpstr>Gunkel and Coghlan’s objection</vt:lpstr>
      <vt:lpstr>Gunkel and Coghlan’s objection</vt:lpstr>
      <vt:lpstr>Gunkel and Coghlan’s objection</vt:lpstr>
      <vt:lpstr>Three criticisms of Hicks et al.</vt:lpstr>
      <vt:lpstr>Cova’s output-based account</vt:lpstr>
      <vt:lpstr>Cova’s output-based account</vt:lpstr>
      <vt:lpstr>Cova’s output-based account</vt:lpstr>
      <vt:lpstr>Cova’s output-based account</vt:lpstr>
      <vt:lpstr>Cova’s output-based account</vt:lpstr>
      <vt:lpstr>Cova’s output-based account</vt:lpstr>
      <vt:lpstr>Cova’s output-based account</vt:lpstr>
      <vt:lpstr>Cova’s output-based account</vt:lpstr>
      <vt:lpstr>Streamlining Cova’s account</vt:lpstr>
      <vt:lpstr>Streamlining Cova’s account</vt:lpstr>
      <vt:lpstr>Streamlining Cova’s account</vt:lpstr>
      <vt:lpstr>Streamlining Cova’s account</vt:lpstr>
      <vt:lpstr>Streamlining Cova’s account</vt:lpstr>
      <vt:lpstr>Bullshit LLM outputs</vt:lpstr>
      <vt:lpstr>Bullshit LLM outputs</vt:lpstr>
      <vt:lpstr>Bullshit LLM outputs</vt:lpstr>
      <vt:lpstr>Bullshit LLM outputs</vt:lpstr>
      <vt:lpstr>LLM bullshitting</vt:lpstr>
      <vt:lpstr>LLM bullshitting</vt:lpstr>
      <vt:lpstr>LLM bullshitting</vt:lpstr>
      <vt:lpstr>LLM bullshitting</vt:lpstr>
      <vt:lpstr>LLM bullshitting</vt:lpstr>
      <vt:lpstr>Are LLMs bullshitters?</vt:lpstr>
      <vt:lpstr>Are LLMs bullshitters?</vt:lpstr>
      <vt:lpstr>Are LLMs bullshitters?</vt:lpstr>
      <vt:lpstr>Are LLMs bullshitters?</vt:lpstr>
      <vt:lpstr>Are LLMs bullshitters?</vt:lpstr>
      <vt:lpstr>Summary of the talk</vt:lpstr>
      <vt:lpstr>PowerPoint Presentation</vt:lpstr>
      <vt:lpstr>Three criticisms of Hicks et al.</vt:lpstr>
      <vt:lpstr>Three criticisms of Hicks et al.</vt:lpstr>
      <vt:lpstr>Three criticisms of Hicks et al.</vt:lpstr>
      <vt:lpstr>Streamlining Cova’s account</vt:lpstr>
      <vt:lpstr>Bullshit LLM outputs</vt:lpstr>
      <vt:lpstr>Bullshit LLM outputs</vt:lpstr>
      <vt:lpstr>Bullshit LLM outputs</vt:lpstr>
      <vt:lpstr>Bullshit LLM outputs</vt:lpstr>
      <vt:lpstr>Streamlining Cova’s account</vt:lpstr>
      <vt:lpstr>Streamlining Cova’s account</vt:lpstr>
      <vt:lpstr>Streamlining Cova’s account</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Jeremy Wyatt</cp:lastModifiedBy>
  <cp:revision>94</cp:revision>
  <cp:lastPrinted>2015-03-09T04:14:49Z</cp:lastPrinted>
  <dcterms:created xsi:type="dcterms:W3CDTF">2015-03-09T02:40:29Z</dcterms:created>
  <dcterms:modified xsi:type="dcterms:W3CDTF">2026-07-01T02:49:34Z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f0c5560f-c643-41fe-8625-fd2270f276ea</vt:lpwstr>
  </property>
</Properties>
</file>