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8" r:id="rId3"/>
    <p:sldId id="280" r:id="rId4"/>
    <p:sldId id="288" r:id="rId5"/>
    <p:sldId id="263" r:id="rId6"/>
    <p:sldId id="265" r:id="rId7"/>
    <p:sldId id="285" r:id="rId8"/>
    <p:sldId id="283" r:id="rId9"/>
    <p:sldId id="266" r:id="rId10"/>
    <p:sldId id="273" r:id="rId11"/>
    <p:sldId id="286" r:id="rId12"/>
    <p:sldId id="284" r:id="rId13"/>
    <p:sldId id="270" r:id="rId14"/>
    <p:sldId id="267" r:id="rId15"/>
    <p:sldId id="269" r:id="rId16"/>
    <p:sldId id="271" r:id="rId17"/>
    <p:sldId id="287" r:id="rId18"/>
    <p:sldId id="29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3E6482-DA6C-33B1-B46B-FE8E6F1A4954}" v="545" dt="2024-09-05T18:58:47.037"/>
    <p1510:client id="{9CD376CD-6E16-BDD3-1EB0-C3F0C5C904BD}" v="33" dt="2024-09-05T20:48:20.800"/>
    <p1510:client id="{C850486C-60AC-75CB-023A-29912A98CD8D}" v="2003" dt="2024-09-05T02:56:45.400"/>
    <p1510:client id="{F9B7B4FB-D7FE-4EA4-B53A-B6D1D9995192}" v="91" dt="2024-09-05T23:46:33.6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8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Gibbons" userId="1e92cafd-c36f-429e-be37-e0859d952f22" providerId="ADAL" clId="{F9B7B4FB-D7FE-4EA4-B53A-B6D1D9995192}"/>
    <pc:docChg chg="undo custSel modSld">
      <pc:chgData name="Stephanie Gibbons" userId="1e92cafd-c36f-429e-be37-e0859d952f22" providerId="ADAL" clId="{F9B7B4FB-D7FE-4EA4-B53A-B6D1D9995192}" dt="2024-09-05T23:46:33.644" v="104" actId="313"/>
      <pc:docMkLst>
        <pc:docMk/>
      </pc:docMkLst>
      <pc:sldChg chg="modSp mod modAnim">
        <pc:chgData name="Stephanie Gibbons" userId="1e92cafd-c36f-429e-be37-e0859d952f22" providerId="ADAL" clId="{F9B7B4FB-D7FE-4EA4-B53A-B6D1D9995192}" dt="2024-09-05T23:46:33.644" v="104" actId="313"/>
        <pc:sldMkLst>
          <pc:docMk/>
          <pc:sldMk cId="3080735007" sldId="278"/>
        </pc:sldMkLst>
        <pc:spChg chg="mod">
          <ac:chgData name="Stephanie Gibbons" userId="1e92cafd-c36f-429e-be37-e0859d952f22" providerId="ADAL" clId="{F9B7B4FB-D7FE-4EA4-B53A-B6D1D9995192}" dt="2024-09-05T23:46:33.644" v="104" actId="313"/>
          <ac:spMkLst>
            <pc:docMk/>
            <pc:sldMk cId="3080735007" sldId="278"/>
            <ac:spMk id="3" creationId="{7526CC14-267F-073E-3D29-85F9CD54FF63}"/>
          </ac:spMkLst>
        </pc:spChg>
      </pc:sldChg>
      <pc:sldChg chg="modAnim">
        <pc:chgData name="Stephanie Gibbons" userId="1e92cafd-c36f-429e-be37-e0859d952f22" providerId="ADAL" clId="{F9B7B4FB-D7FE-4EA4-B53A-B6D1D9995192}" dt="2024-09-05T21:53:25.888" v="4"/>
        <pc:sldMkLst>
          <pc:docMk/>
          <pc:sldMk cId="2100321662" sldId="283"/>
        </pc:sldMkLst>
      </pc:sldChg>
      <pc:sldChg chg="modSp">
        <pc:chgData name="Stephanie Gibbons" userId="1e92cafd-c36f-429e-be37-e0859d952f22" providerId="ADAL" clId="{F9B7B4FB-D7FE-4EA4-B53A-B6D1D9995192}" dt="2024-09-05T22:37:40.828" v="101" actId="20577"/>
        <pc:sldMkLst>
          <pc:docMk/>
          <pc:sldMk cId="1346583561" sldId="284"/>
        </pc:sldMkLst>
        <pc:spChg chg="mod">
          <ac:chgData name="Stephanie Gibbons" userId="1e92cafd-c36f-429e-be37-e0859d952f22" providerId="ADAL" clId="{F9B7B4FB-D7FE-4EA4-B53A-B6D1D9995192}" dt="2024-09-05T22:37:40.828" v="101" actId="20577"/>
          <ac:spMkLst>
            <pc:docMk/>
            <pc:sldMk cId="1346583561" sldId="284"/>
            <ac:spMk id="3" creationId="{DCDC9975-FE05-9B13-24B8-78289F7FD5BB}"/>
          </ac:spMkLst>
        </pc:spChg>
      </pc:sldChg>
      <pc:sldChg chg="delSp modSp mod delAnim modAnim">
        <pc:chgData name="Stephanie Gibbons" userId="1e92cafd-c36f-429e-be37-e0859d952f22" providerId="ADAL" clId="{F9B7B4FB-D7FE-4EA4-B53A-B6D1D9995192}" dt="2024-09-05T22:33:56.474" v="95" actId="20577"/>
        <pc:sldMkLst>
          <pc:docMk/>
          <pc:sldMk cId="1247512066" sldId="285"/>
        </pc:sldMkLst>
        <pc:spChg chg="mod">
          <ac:chgData name="Stephanie Gibbons" userId="1e92cafd-c36f-429e-be37-e0859d952f22" providerId="ADAL" clId="{F9B7B4FB-D7FE-4EA4-B53A-B6D1D9995192}" dt="2024-09-05T22:33:56.474" v="95" actId="20577"/>
          <ac:spMkLst>
            <pc:docMk/>
            <pc:sldMk cId="1247512066" sldId="285"/>
            <ac:spMk id="4" creationId="{30ED8977-2B7B-88B6-984E-4A2EEDF163D6}"/>
          </ac:spMkLst>
        </pc:spChg>
        <pc:picChg chg="del">
          <ac:chgData name="Stephanie Gibbons" userId="1e92cafd-c36f-429e-be37-e0859d952f22" providerId="ADAL" clId="{F9B7B4FB-D7FE-4EA4-B53A-B6D1D9995192}" dt="2024-09-05T22:32:38.458" v="66" actId="478"/>
          <ac:picMkLst>
            <pc:docMk/>
            <pc:sldMk cId="1247512066" sldId="285"/>
            <ac:picMk id="2" creationId="{0E7EB6C6-594F-9673-C10C-0C7621A57D4A}"/>
          </ac:picMkLst>
        </pc:picChg>
      </pc:sldChg>
      <pc:sldChg chg="modAnim">
        <pc:chgData name="Stephanie Gibbons" userId="1e92cafd-c36f-429e-be37-e0859d952f22" providerId="ADAL" clId="{F9B7B4FB-D7FE-4EA4-B53A-B6D1D9995192}" dt="2024-09-05T21:55:34.952" v="8"/>
        <pc:sldMkLst>
          <pc:docMk/>
          <pc:sldMk cId="3456215345" sldId="286"/>
        </pc:sldMkLst>
      </pc:sldChg>
      <pc:sldChg chg="modSp modAnim">
        <pc:chgData name="Stephanie Gibbons" userId="1e92cafd-c36f-429e-be37-e0859d952f22" providerId="ADAL" clId="{F9B7B4FB-D7FE-4EA4-B53A-B6D1D9995192}" dt="2024-09-05T22:30:53.694" v="65"/>
        <pc:sldMkLst>
          <pc:docMk/>
          <pc:sldMk cId="2105271775" sldId="288"/>
        </pc:sldMkLst>
        <pc:graphicFrameChg chg="mod">
          <ac:chgData name="Stephanie Gibbons" userId="1e92cafd-c36f-429e-be37-e0859d952f22" providerId="ADAL" clId="{F9B7B4FB-D7FE-4EA4-B53A-B6D1D9995192}" dt="2024-09-05T21:49:29.925" v="0" actId="20577"/>
          <ac:graphicFrameMkLst>
            <pc:docMk/>
            <pc:sldMk cId="2105271775" sldId="288"/>
            <ac:graphicFrameMk id="8" creationId="{98B78AC5-3047-D3EB-1DA9-2FFB062E67B2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3353C9-4F4E-4C23-90A9-1EBAC6033D46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FA399E-97F3-4699-A337-60F7EEF73EC5}">
      <dgm:prSet/>
      <dgm:spPr/>
      <dgm:t>
        <a:bodyPr/>
        <a:lstStyle/>
        <a:p>
          <a:endParaRPr lang="en-US" dirty="0"/>
        </a:p>
        <a:p>
          <a:r>
            <a:rPr lang="en-US" dirty="0"/>
            <a:t>I considered</a:t>
          </a:r>
        </a:p>
      </dgm:t>
    </dgm:pt>
    <dgm:pt modelId="{2E9A91A7-5830-4456-BA29-9BB69ED58027}" type="parTrans" cxnId="{94DBD181-5764-4D1D-A0B4-D9ED8774134A}">
      <dgm:prSet/>
      <dgm:spPr/>
      <dgm:t>
        <a:bodyPr/>
        <a:lstStyle/>
        <a:p>
          <a:endParaRPr lang="en-US"/>
        </a:p>
      </dgm:t>
    </dgm:pt>
    <dgm:pt modelId="{E2FE8796-86E5-4AE8-A960-A8D5084940F7}" type="sibTrans" cxnId="{94DBD181-5764-4D1D-A0B4-D9ED8774134A}">
      <dgm:prSet/>
      <dgm:spPr/>
      <dgm:t>
        <a:bodyPr/>
        <a:lstStyle/>
        <a:p>
          <a:endParaRPr lang="en-US"/>
        </a:p>
      </dgm:t>
    </dgm:pt>
    <dgm:pt modelId="{8AE91D23-C892-4AD8-8DD5-694C09B8B72C}">
      <dgm:prSet/>
      <dgm:spPr/>
      <dgm:t>
        <a:bodyPr/>
        <a:lstStyle/>
        <a:p>
          <a:r>
            <a:rPr lang="en-US"/>
            <a:t>What is GenAI not good at?</a:t>
          </a:r>
        </a:p>
      </dgm:t>
    </dgm:pt>
    <dgm:pt modelId="{BC24859C-AB72-4C00-AB0D-D13D1B426A9E}" type="parTrans" cxnId="{256BEDE8-4D34-45F1-B325-11CCD8B63F13}">
      <dgm:prSet/>
      <dgm:spPr/>
      <dgm:t>
        <a:bodyPr/>
        <a:lstStyle/>
        <a:p>
          <a:endParaRPr lang="en-US"/>
        </a:p>
      </dgm:t>
    </dgm:pt>
    <dgm:pt modelId="{21A25A1C-DB78-4F1A-AEDD-CFD48DAB44E7}" type="sibTrans" cxnId="{256BEDE8-4D34-45F1-B325-11CCD8B63F13}">
      <dgm:prSet/>
      <dgm:spPr/>
      <dgm:t>
        <a:bodyPr/>
        <a:lstStyle/>
        <a:p>
          <a:endParaRPr lang="en-US"/>
        </a:p>
      </dgm:t>
    </dgm:pt>
    <dgm:pt modelId="{AF36F3CD-E24D-4C8C-A3D9-38915A13670C}">
      <dgm:prSet/>
      <dgm:spPr/>
      <dgm:t>
        <a:bodyPr/>
        <a:lstStyle/>
        <a:p>
          <a:r>
            <a:rPr lang="en-US" dirty="0"/>
            <a:t>What do I want the students to learn from the activity?</a:t>
          </a:r>
        </a:p>
      </dgm:t>
    </dgm:pt>
    <dgm:pt modelId="{B5692333-E748-4FE0-9431-AF14D46E746A}" type="parTrans" cxnId="{5FF46253-1E28-45E4-A948-DCB06C053BA0}">
      <dgm:prSet/>
      <dgm:spPr/>
      <dgm:t>
        <a:bodyPr/>
        <a:lstStyle/>
        <a:p>
          <a:endParaRPr lang="en-US"/>
        </a:p>
      </dgm:t>
    </dgm:pt>
    <dgm:pt modelId="{6EB37CCE-B49C-4209-B839-A38E6F75A89D}" type="sibTrans" cxnId="{5FF46253-1E28-45E4-A948-DCB06C053BA0}">
      <dgm:prSet/>
      <dgm:spPr/>
      <dgm:t>
        <a:bodyPr/>
        <a:lstStyle/>
        <a:p>
          <a:endParaRPr lang="en-US"/>
        </a:p>
      </dgm:t>
    </dgm:pt>
    <dgm:pt modelId="{B45B1C1D-4107-464E-A72D-3569A66EF5D4}">
      <dgm:prSet/>
      <dgm:spPr/>
      <dgm:t>
        <a:bodyPr/>
        <a:lstStyle/>
        <a:p>
          <a:r>
            <a:rPr lang="en-US"/>
            <a:t>Can the students use GenAI and still achieve the desired learning outcome?</a:t>
          </a:r>
        </a:p>
      </dgm:t>
    </dgm:pt>
    <dgm:pt modelId="{ACAFAC28-6F30-4694-9FC2-4C1790444F95}" type="parTrans" cxnId="{FF14E4A0-F55C-414F-B31F-16869F808CED}">
      <dgm:prSet/>
      <dgm:spPr/>
      <dgm:t>
        <a:bodyPr/>
        <a:lstStyle/>
        <a:p>
          <a:endParaRPr lang="en-US"/>
        </a:p>
      </dgm:t>
    </dgm:pt>
    <dgm:pt modelId="{2D9B0690-BCA3-4F20-9B96-1152D8C6E424}" type="sibTrans" cxnId="{FF14E4A0-F55C-414F-B31F-16869F808CED}">
      <dgm:prSet/>
      <dgm:spPr/>
      <dgm:t>
        <a:bodyPr/>
        <a:lstStyle/>
        <a:p>
          <a:endParaRPr lang="en-US"/>
        </a:p>
      </dgm:t>
    </dgm:pt>
    <dgm:pt modelId="{A0D98E0B-BD2C-411D-B80A-2BB80973F55D}">
      <dgm:prSet/>
      <dgm:spPr/>
      <dgm:t>
        <a:bodyPr/>
        <a:lstStyle/>
        <a:p>
          <a:r>
            <a:rPr lang="en-US"/>
            <a:t>What do I do about the detection problem?</a:t>
          </a:r>
        </a:p>
      </dgm:t>
    </dgm:pt>
    <dgm:pt modelId="{EFB9783F-A226-43C7-BE61-54250EDA309A}" type="parTrans" cxnId="{C2BB6E76-B74D-4E45-AFAE-371A0F28B3B9}">
      <dgm:prSet/>
      <dgm:spPr/>
      <dgm:t>
        <a:bodyPr/>
        <a:lstStyle/>
        <a:p>
          <a:endParaRPr lang="en-US"/>
        </a:p>
      </dgm:t>
    </dgm:pt>
    <dgm:pt modelId="{5042481E-24D5-4956-B8B6-5C7C5BFF00BC}" type="sibTrans" cxnId="{C2BB6E76-B74D-4E45-AFAE-371A0F28B3B9}">
      <dgm:prSet/>
      <dgm:spPr/>
      <dgm:t>
        <a:bodyPr/>
        <a:lstStyle/>
        <a:p>
          <a:endParaRPr lang="en-US"/>
        </a:p>
      </dgm:t>
    </dgm:pt>
    <dgm:pt modelId="{8EC64416-1000-44DF-8E17-828F9CC19AEB}" type="pres">
      <dgm:prSet presAssocID="{023353C9-4F4E-4C23-90A9-1EBAC6033D46}" presName="cycle" presStyleCnt="0">
        <dgm:presLayoutVars>
          <dgm:dir/>
          <dgm:resizeHandles val="exact"/>
        </dgm:presLayoutVars>
      </dgm:prSet>
      <dgm:spPr/>
    </dgm:pt>
    <dgm:pt modelId="{DA0E10C8-C77F-4A0A-BE56-98FBE5C0C22C}" type="pres">
      <dgm:prSet presAssocID="{0BFA399E-97F3-4699-A337-60F7EEF73EC5}" presName="node" presStyleLbl="revTx" presStyleIdx="0" presStyleCnt="1">
        <dgm:presLayoutVars>
          <dgm:bulletEnabled val="1"/>
        </dgm:presLayoutVars>
      </dgm:prSet>
      <dgm:spPr/>
    </dgm:pt>
  </dgm:ptLst>
  <dgm:cxnLst>
    <dgm:cxn modelId="{BC1DAB04-EDE5-4065-BDFB-178450048EDA}" type="presOf" srcId="{B45B1C1D-4107-464E-A72D-3569A66EF5D4}" destId="{DA0E10C8-C77F-4A0A-BE56-98FBE5C0C22C}" srcOrd="0" destOrd="3" presId="urn:microsoft.com/office/officeart/2005/8/layout/cycle1"/>
    <dgm:cxn modelId="{D69F5D42-1F89-4ECC-82C0-02040053BEC6}" type="presOf" srcId="{0BFA399E-97F3-4699-A337-60F7EEF73EC5}" destId="{DA0E10C8-C77F-4A0A-BE56-98FBE5C0C22C}" srcOrd="0" destOrd="0" presId="urn:microsoft.com/office/officeart/2005/8/layout/cycle1"/>
    <dgm:cxn modelId="{F5049B62-8134-4330-8E46-7130963E6E92}" type="presOf" srcId="{8AE91D23-C892-4AD8-8DD5-694C09B8B72C}" destId="{DA0E10C8-C77F-4A0A-BE56-98FBE5C0C22C}" srcOrd="0" destOrd="1" presId="urn:microsoft.com/office/officeart/2005/8/layout/cycle1"/>
    <dgm:cxn modelId="{5FF46253-1E28-45E4-A948-DCB06C053BA0}" srcId="{0BFA399E-97F3-4699-A337-60F7EEF73EC5}" destId="{AF36F3CD-E24D-4C8C-A3D9-38915A13670C}" srcOrd="1" destOrd="0" parTransId="{B5692333-E748-4FE0-9431-AF14D46E746A}" sibTransId="{6EB37CCE-B49C-4209-B839-A38E6F75A89D}"/>
    <dgm:cxn modelId="{C2BB6E76-B74D-4E45-AFAE-371A0F28B3B9}" srcId="{0BFA399E-97F3-4699-A337-60F7EEF73EC5}" destId="{A0D98E0B-BD2C-411D-B80A-2BB80973F55D}" srcOrd="3" destOrd="0" parTransId="{EFB9783F-A226-43C7-BE61-54250EDA309A}" sibTransId="{5042481E-24D5-4956-B8B6-5C7C5BFF00BC}"/>
    <dgm:cxn modelId="{94DBD181-5764-4D1D-A0B4-D9ED8774134A}" srcId="{023353C9-4F4E-4C23-90A9-1EBAC6033D46}" destId="{0BFA399E-97F3-4699-A337-60F7EEF73EC5}" srcOrd="0" destOrd="0" parTransId="{2E9A91A7-5830-4456-BA29-9BB69ED58027}" sibTransId="{E2FE8796-86E5-4AE8-A960-A8D5084940F7}"/>
    <dgm:cxn modelId="{FF14E4A0-F55C-414F-B31F-16869F808CED}" srcId="{0BFA399E-97F3-4699-A337-60F7EEF73EC5}" destId="{B45B1C1D-4107-464E-A72D-3569A66EF5D4}" srcOrd="2" destOrd="0" parTransId="{ACAFAC28-6F30-4694-9FC2-4C1790444F95}" sibTransId="{2D9B0690-BCA3-4F20-9B96-1152D8C6E424}"/>
    <dgm:cxn modelId="{BE79FBA8-6141-4F74-B291-A14632DECE46}" type="presOf" srcId="{AF36F3CD-E24D-4C8C-A3D9-38915A13670C}" destId="{DA0E10C8-C77F-4A0A-BE56-98FBE5C0C22C}" srcOrd="0" destOrd="2" presId="urn:microsoft.com/office/officeart/2005/8/layout/cycle1"/>
    <dgm:cxn modelId="{C94B7BC1-506C-4718-89F2-3EB05DE1F1BE}" type="presOf" srcId="{A0D98E0B-BD2C-411D-B80A-2BB80973F55D}" destId="{DA0E10C8-C77F-4A0A-BE56-98FBE5C0C22C}" srcOrd="0" destOrd="4" presId="urn:microsoft.com/office/officeart/2005/8/layout/cycle1"/>
    <dgm:cxn modelId="{AE5E93DF-A977-45D8-A2FA-182AAB7E3EC4}" type="presOf" srcId="{023353C9-4F4E-4C23-90A9-1EBAC6033D46}" destId="{8EC64416-1000-44DF-8E17-828F9CC19AEB}" srcOrd="0" destOrd="0" presId="urn:microsoft.com/office/officeart/2005/8/layout/cycle1"/>
    <dgm:cxn modelId="{256BEDE8-4D34-45F1-B325-11CCD8B63F13}" srcId="{0BFA399E-97F3-4699-A337-60F7EEF73EC5}" destId="{8AE91D23-C892-4AD8-8DD5-694C09B8B72C}" srcOrd="0" destOrd="0" parTransId="{BC24859C-AB72-4C00-AB0D-D13D1B426A9E}" sibTransId="{21A25A1C-DB78-4F1A-AEDD-CFD48DAB44E7}"/>
    <dgm:cxn modelId="{32560F90-51FC-4E02-8649-49E73693AB2A}" type="presParOf" srcId="{8EC64416-1000-44DF-8E17-828F9CC19AEB}" destId="{DA0E10C8-C77F-4A0A-BE56-98FBE5C0C22C}" srcOrd="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E10C8-C77F-4A0A-BE56-98FBE5C0C22C}">
      <dsp:nvSpPr>
        <dsp:cNvPr id="0" name=""/>
        <dsp:cNvSpPr/>
      </dsp:nvSpPr>
      <dsp:spPr>
        <a:xfrm>
          <a:off x="164598" y="1512"/>
          <a:ext cx="4418650" cy="441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/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I considered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What is GenAI not good at?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What do I want the students to learn from the activity?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Can the students use GenAI and still achieve the desired learning outcome?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What do I do about the detection problem?</a:t>
          </a:r>
        </a:p>
      </dsp:txBody>
      <dsp:txXfrm>
        <a:off x="164598" y="1512"/>
        <a:ext cx="4418650" cy="4418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F3204-35CB-4974-AB49-F1F7864A9E20}" type="datetimeFigureOut">
              <a:t>9/6/2024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7CD1C-9F7F-46CF-9A6A-5AB916032F2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3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7CD1C-9F7F-46CF-9A6A-5AB916032F21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39676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499AA2-DA8D-442E-82E9-E9D9D2A44F9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0809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989305" y="228601"/>
            <a:ext cx="8131249" cy="5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988485" y="838201"/>
            <a:ext cx="8132233" cy="70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24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498" y="655782"/>
            <a:ext cx="4284418" cy="4068618"/>
          </a:xfrm>
        </p:spPr>
        <p:txBody>
          <a:bodyPr anchor="t">
            <a:normAutofit/>
          </a:bodyPr>
          <a:lstStyle/>
          <a:p>
            <a:pPr algn="l"/>
            <a:r>
              <a:rPr lang="en-US" sz="5600">
                <a:solidFill>
                  <a:schemeClr val="bg1"/>
                </a:solidFill>
              </a:rPr>
              <a:t>Re-designing forum discussions to combat GenAI 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2498" y="4861560"/>
            <a:ext cx="4284418" cy="135297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Stephanie Gibbons</a:t>
            </a:r>
          </a:p>
          <a:p>
            <a:pPr algn="l"/>
            <a:r>
              <a:rPr lang="en-US">
                <a:solidFill>
                  <a:schemeClr val="bg1"/>
                </a:solidFill>
              </a:rPr>
              <a:t>Philosophy Programme</a:t>
            </a:r>
          </a:p>
          <a:p>
            <a:pPr algn="l"/>
            <a:r>
              <a:rPr lang="en-US">
                <a:solidFill>
                  <a:schemeClr val="bg1"/>
                </a:solidFill>
              </a:rPr>
              <a:t>University of Waikato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text box&#10;&#10;Description automatically generated">
            <a:extLst>
              <a:ext uri="{FF2B5EF4-FFF2-40B4-BE49-F238E27FC236}">
                <a16:creationId xmlns:a16="http://schemas.microsoft.com/office/drawing/2014/main" id="{37775FA9-EF68-2786-68AB-3714E33EA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170" y="1634485"/>
            <a:ext cx="4811351" cy="358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55C54-42C0-BD9A-8585-872692CF5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00074" cy="1004721"/>
          </a:xfrm>
        </p:spPr>
        <p:txBody>
          <a:bodyPr/>
          <a:lstStyle/>
          <a:p>
            <a:r>
              <a:rPr lang="mi-NZ" err="1"/>
              <a:t>Experiment</a:t>
            </a:r>
            <a:r>
              <a:rPr lang="mi-NZ"/>
              <a:t>!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9F40D-8121-54F4-C65D-C95FD7E38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1852"/>
            <a:ext cx="3720921" cy="37652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mi-NZ" sz="2000" err="1"/>
              <a:t>Show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students</a:t>
            </a:r>
            <a:r>
              <a:rPr lang="mi-NZ" sz="2000"/>
              <a:t> </a:t>
            </a:r>
            <a:r>
              <a:rPr lang="mi-NZ" sz="2000" err="1"/>
              <a:t>what</a:t>
            </a:r>
            <a:r>
              <a:rPr lang="mi-NZ" sz="2000"/>
              <a:t> </a:t>
            </a:r>
            <a:r>
              <a:rPr lang="mi-NZ" sz="2000" err="1"/>
              <a:t>GenAI</a:t>
            </a:r>
            <a:r>
              <a:rPr lang="mi-NZ" sz="2000"/>
              <a:t> </a:t>
            </a:r>
            <a:r>
              <a:rPr lang="mi-NZ" sz="2000" err="1"/>
              <a:t>does</a:t>
            </a:r>
            <a:r>
              <a:rPr lang="mi-NZ" sz="2000"/>
              <a:t> </a:t>
            </a:r>
            <a:r>
              <a:rPr lang="mi-NZ" sz="2000" err="1"/>
              <a:t>in</a:t>
            </a:r>
            <a:r>
              <a:rPr lang="mi-NZ" sz="2000"/>
              <a:t> </a:t>
            </a:r>
            <a:r>
              <a:rPr lang="mi-NZ" sz="2000" err="1"/>
              <a:t>response</a:t>
            </a:r>
            <a:r>
              <a:rPr lang="mi-NZ" sz="2000"/>
              <a:t> </a:t>
            </a:r>
            <a:r>
              <a:rPr lang="mi-NZ" sz="2000" err="1"/>
              <a:t>to</a:t>
            </a:r>
            <a:r>
              <a:rPr lang="mi-NZ" sz="2000"/>
              <a:t> </a:t>
            </a:r>
            <a:r>
              <a:rPr lang="mi-NZ" sz="2000" err="1"/>
              <a:t>different</a:t>
            </a:r>
            <a:r>
              <a:rPr lang="mi-NZ" sz="2000"/>
              <a:t> </a:t>
            </a:r>
            <a:r>
              <a:rPr lang="mi-NZ" sz="2000" err="1"/>
              <a:t>things</a:t>
            </a:r>
            <a:endParaRPr lang="mi-NZ" sz="2000"/>
          </a:p>
          <a:p>
            <a:pPr lvl="1"/>
            <a:r>
              <a:rPr lang="mi-NZ" sz="2000" err="1"/>
              <a:t>Write</a:t>
            </a:r>
            <a:r>
              <a:rPr lang="mi-NZ" sz="2000"/>
              <a:t> 100 </a:t>
            </a:r>
            <a:r>
              <a:rPr lang="mi-NZ" sz="2000" err="1"/>
              <a:t>words</a:t>
            </a:r>
            <a:endParaRPr lang="mi-NZ" sz="2000"/>
          </a:p>
          <a:p>
            <a:pPr lvl="1"/>
            <a:r>
              <a:rPr lang="mi-NZ" sz="2000" err="1"/>
              <a:t>Write</a:t>
            </a:r>
            <a:r>
              <a:rPr lang="mi-NZ" sz="2000"/>
              <a:t> 200 </a:t>
            </a:r>
            <a:r>
              <a:rPr lang="mi-NZ" sz="2000" err="1"/>
              <a:t>words</a:t>
            </a:r>
            <a:endParaRPr lang="mi-NZ" sz="2000"/>
          </a:p>
          <a:p>
            <a:pPr lvl="1"/>
            <a:r>
              <a:rPr lang="mi-NZ" sz="2000" err="1"/>
              <a:t>Write</a:t>
            </a:r>
            <a:r>
              <a:rPr lang="mi-NZ" sz="2000"/>
              <a:t> </a:t>
            </a:r>
            <a:r>
              <a:rPr lang="mi-NZ" sz="2000" err="1"/>
              <a:t>in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style</a:t>
            </a:r>
            <a:r>
              <a:rPr lang="mi-NZ" sz="2000"/>
              <a:t> </a:t>
            </a:r>
            <a:r>
              <a:rPr lang="mi-NZ" sz="2000" err="1"/>
              <a:t>of</a:t>
            </a:r>
            <a:r>
              <a:rPr lang="mi-NZ" sz="2000"/>
              <a:t> a </a:t>
            </a:r>
            <a:r>
              <a:rPr lang="mi-NZ" sz="2000" err="1"/>
              <a:t>student</a:t>
            </a:r>
            <a:endParaRPr lang="mi-NZ" sz="2000"/>
          </a:p>
          <a:p>
            <a:pPr lvl="1"/>
            <a:r>
              <a:rPr lang="mi-NZ" sz="2000" err="1"/>
              <a:t>Write</a:t>
            </a:r>
            <a:r>
              <a:rPr lang="mi-NZ" sz="2000"/>
              <a:t> </a:t>
            </a:r>
            <a:r>
              <a:rPr lang="mi-NZ" sz="2000" err="1"/>
              <a:t>it</a:t>
            </a:r>
            <a:r>
              <a:rPr lang="mi-NZ" sz="2000"/>
              <a:t> more </a:t>
            </a:r>
            <a:r>
              <a:rPr lang="mi-NZ" sz="2000" err="1"/>
              <a:t>casual</a:t>
            </a:r>
            <a:endParaRPr lang="mi-NZ" sz="2000"/>
          </a:p>
          <a:p>
            <a:pPr lvl="1"/>
            <a:r>
              <a:rPr lang="mi-NZ" sz="2000"/>
              <a:t>Make </a:t>
            </a:r>
            <a:r>
              <a:rPr lang="mi-NZ" sz="2000" err="1"/>
              <a:t>it</a:t>
            </a:r>
            <a:r>
              <a:rPr lang="mi-NZ" sz="2000"/>
              <a:t> </a:t>
            </a:r>
            <a:r>
              <a:rPr lang="mi-NZ" sz="2000" err="1"/>
              <a:t>sound</a:t>
            </a:r>
            <a:r>
              <a:rPr lang="mi-NZ" sz="2000"/>
              <a:t> </a:t>
            </a:r>
            <a:r>
              <a:rPr lang="mi-NZ" sz="2000" err="1"/>
              <a:t>personal</a:t>
            </a:r>
            <a:endParaRPr lang="mi-NZ" sz="2000"/>
          </a:p>
          <a:p>
            <a:pPr lvl="1"/>
            <a:r>
              <a:rPr lang="mi-NZ" sz="2000" err="1"/>
              <a:t>Etc</a:t>
            </a:r>
            <a:r>
              <a:rPr lang="mi-NZ" sz="2000"/>
              <a:t>.</a:t>
            </a:r>
            <a:endParaRPr lang="mi-NZ"/>
          </a:p>
          <a:p>
            <a:pPr lvl="1"/>
            <a:endParaRPr lang="mi-NZ"/>
          </a:p>
          <a:p>
            <a:pPr lvl="1"/>
            <a:endParaRPr lang="en-NZ"/>
          </a:p>
        </p:txBody>
      </p:sp>
      <p:pic>
        <p:nvPicPr>
          <p:cNvPr id="5" name="Picture 4" descr="A screenshot of a chat&#10;&#10;Description automatically generated">
            <a:extLst>
              <a:ext uri="{FF2B5EF4-FFF2-40B4-BE49-F238E27FC236}">
                <a16:creationId xmlns:a16="http://schemas.microsoft.com/office/drawing/2014/main" id="{EC6BB5E3-7803-F318-3415-32DF3556E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5952883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screenshot of a phone&#10;&#10;Description automatically generated">
            <a:extLst>
              <a:ext uri="{FF2B5EF4-FFF2-40B4-BE49-F238E27FC236}">
                <a16:creationId xmlns:a16="http://schemas.microsoft.com/office/drawing/2014/main" id="{47C7443F-ABEE-32FE-7D32-B86EEFF81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" y="4833057"/>
            <a:ext cx="7599061" cy="16515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C1B710-AC26-9002-D668-5DD773791FAF}"/>
              </a:ext>
            </a:extLst>
          </p:cNvPr>
          <p:cNvSpPr txBox="1"/>
          <p:nvPr/>
        </p:nvSpPr>
        <p:spPr>
          <a:xfrm>
            <a:off x="143117" y="6484645"/>
            <a:ext cx="46202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err="1"/>
              <a:t>Note</a:t>
            </a:r>
            <a:r>
              <a:rPr lang="mi-NZ" sz="1400"/>
              <a:t> </a:t>
            </a:r>
            <a:r>
              <a:rPr lang="mi-NZ" sz="1400" err="1"/>
              <a:t>what</a:t>
            </a:r>
            <a:r>
              <a:rPr lang="mi-NZ" sz="1400"/>
              <a:t> </a:t>
            </a:r>
            <a:r>
              <a:rPr lang="mi-NZ" sz="1400" err="1"/>
              <a:t>the</a:t>
            </a:r>
            <a:r>
              <a:rPr lang="mi-NZ" sz="1400"/>
              <a:t> </a:t>
            </a:r>
            <a:r>
              <a:rPr lang="mi-NZ" sz="1400" err="1"/>
              <a:t>student</a:t>
            </a:r>
            <a:r>
              <a:rPr lang="mi-NZ" sz="1400"/>
              <a:t> </a:t>
            </a:r>
            <a:r>
              <a:rPr lang="mi-NZ" sz="1400" err="1"/>
              <a:t>is</a:t>
            </a:r>
            <a:r>
              <a:rPr lang="mi-NZ" sz="1400"/>
              <a:t> </a:t>
            </a:r>
            <a:r>
              <a:rPr lang="mi-NZ" sz="1400" err="1"/>
              <a:t>learning</a:t>
            </a:r>
            <a:r>
              <a:rPr lang="mi-NZ" sz="1400"/>
              <a:t> </a:t>
            </a:r>
            <a:r>
              <a:rPr lang="mi-NZ" sz="1400" err="1"/>
              <a:t>about</a:t>
            </a:r>
            <a:r>
              <a:rPr lang="mi-NZ" sz="1400"/>
              <a:t> AI </a:t>
            </a:r>
            <a:r>
              <a:rPr lang="mi-NZ" sz="1400" err="1"/>
              <a:t>text</a:t>
            </a:r>
            <a:r>
              <a:rPr lang="mi-NZ" sz="1400"/>
              <a:t> </a:t>
            </a:r>
            <a:r>
              <a:rPr lang="mi-NZ" sz="1400" err="1"/>
              <a:t>generation</a:t>
            </a:r>
            <a:endParaRPr lang="en-NZ" sz="1400"/>
          </a:p>
        </p:txBody>
      </p:sp>
    </p:spTree>
    <p:extLst>
      <p:ext uri="{BB962C8B-B14F-4D97-AF65-F5344CB8AC3E}">
        <p14:creationId xmlns:p14="http://schemas.microsoft.com/office/powerpoint/2010/main" val="355668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text on a white background&#10;&#10;Description automatically generated">
            <a:extLst>
              <a:ext uri="{FF2B5EF4-FFF2-40B4-BE49-F238E27FC236}">
                <a16:creationId xmlns:a16="http://schemas.microsoft.com/office/drawing/2014/main" id="{ABE2FDA5-8736-6F4C-364C-F2CBB365E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66" y="2299977"/>
            <a:ext cx="6096000" cy="3393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screenshot of a text message&#10;&#10;Description automatically generated">
            <a:extLst>
              <a:ext uri="{FF2B5EF4-FFF2-40B4-BE49-F238E27FC236}">
                <a16:creationId xmlns:a16="http://schemas.microsoft.com/office/drawing/2014/main" id="{46395BF8-B967-C428-8479-D1B084DA9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666" y="2498302"/>
            <a:ext cx="5386326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3DD34A-002E-B2FE-4A75-8D15B3197A51}"/>
              </a:ext>
            </a:extLst>
          </p:cNvPr>
          <p:cNvSpPr txBox="1"/>
          <p:nvPr/>
        </p:nvSpPr>
        <p:spPr>
          <a:xfrm>
            <a:off x="418541" y="5696871"/>
            <a:ext cx="199473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err="1"/>
              <a:t>Typical</a:t>
            </a:r>
            <a:r>
              <a:rPr lang="mi-NZ" sz="1400"/>
              <a:t> GPT </a:t>
            </a:r>
            <a:r>
              <a:rPr lang="mi-NZ" sz="1400" err="1"/>
              <a:t>layout</a:t>
            </a:r>
            <a:endParaRPr lang="en-NZ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47C413-8002-C1F3-F2E4-204E8E87389D}"/>
              </a:ext>
            </a:extLst>
          </p:cNvPr>
          <p:cNvSpPr txBox="1"/>
          <p:nvPr/>
        </p:nvSpPr>
        <p:spPr>
          <a:xfrm>
            <a:off x="9318203" y="1976842"/>
            <a:ext cx="263028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err="1"/>
              <a:t>My</a:t>
            </a:r>
            <a:r>
              <a:rPr lang="mi-NZ" sz="1400"/>
              <a:t> </a:t>
            </a:r>
            <a:r>
              <a:rPr lang="mi-NZ" sz="1400" err="1"/>
              <a:t>feedback</a:t>
            </a:r>
            <a:r>
              <a:rPr lang="mi-NZ" sz="1400"/>
              <a:t> </a:t>
            </a:r>
            <a:r>
              <a:rPr lang="mi-NZ" sz="1400" err="1"/>
              <a:t>to</a:t>
            </a:r>
            <a:r>
              <a:rPr lang="mi-NZ" sz="1400"/>
              <a:t> </a:t>
            </a:r>
            <a:r>
              <a:rPr lang="mi-NZ" sz="1400" err="1"/>
              <a:t>student</a:t>
            </a:r>
            <a:r>
              <a:rPr lang="mi-NZ" sz="1400"/>
              <a:t> </a:t>
            </a:r>
            <a:r>
              <a:rPr lang="mi-NZ" sz="1400" err="1"/>
              <a:t>responses</a:t>
            </a:r>
            <a:r>
              <a:rPr lang="mi-NZ" sz="1400"/>
              <a:t> </a:t>
            </a:r>
            <a:r>
              <a:rPr lang="mi-NZ" sz="1400" err="1"/>
              <a:t>to</a:t>
            </a:r>
            <a:r>
              <a:rPr lang="mi-NZ" sz="1400"/>
              <a:t> </a:t>
            </a:r>
            <a:r>
              <a:rPr lang="mi-NZ" sz="1400" err="1"/>
              <a:t>this</a:t>
            </a:r>
            <a:r>
              <a:rPr lang="mi-NZ" sz="1400"/>
              <a:t> </a:t>
            </a:r>
            <a:r>
              <a:rPr lang="mi-NZ" sz="1400" err="1"/>
              <a:t>answer</a:t>
            </a:r>
            <a:endParaRPr lang="en-NZ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A7F309-BB14-BD69-BB7B-99E210FB713A}"/>
              </a:ext>
            </a:extLst>
          </p:cNvPr>
          <p:cNvSpPr txBox="1"/>
          <p:nvPr/>
        </p:nvSpPr>
        <p:spPr>
          <a:xfrm>
            <a:off x="420259" y="706238"/>
            <a:ext cx="519693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Some students are better at spotting the problems than others – keep talking to them about it!</a:t>
            </a:r>
          </a:p>
        </p:txBody>
      </p:sp>
    </p:spTree>
    <p:extLst>
      <p:ext uri="{BB962C8B-B14F-4D97-AF65-F5344CB8AC3E}">
        <p14:creationId xmlns:p14="http://schemas.microsoft.com/office/powerpoint/2010/main" val="345621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9975-FE05-9B13-24B8-78289F7FD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797"/>
            <a:ext cx="3952741" cy="47731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mi-NZ" sz="2000" dirty="0" err="1"/>
              <a:t>I'm</a:t>
            </a:r>
            <a:r>
              <a:rPr lang="mi-NZ" sz="2000" dirty="0"/>
              <a:t> </a:t>
            </a:r>
            <a:r>
              <a:rPr lang="mi-NZ" sz="2000" dirty="0" err="1"/>
              <a:t>able</a:t>
            </a:r>
            <a:r>
              <a:rPr lang="mi-NZ" sz="2000" dirty="0"/>
              <a:t> </a:t>
            </a:r>
            <a:r>
              <a:rPr lang="mi-NZ" sz="2000" dirty="0" err="1"/>
              <a:t>to</a:t>
            </a:r>
            <a:r>
              <a:rPr lang="mi-NZ" sz="2000" dirty="0"/>
              <a:t> </a:t>
            </a:r>
            <a:r>
              <a:rPr lang="mi-NZ" sz="2000" dirty="0" err="1"/>
              <a:t>say</a:t>
            </a:r>
            <a:r>
              <a:rPr lang="mi-NZ" sz="2000" dirty="0"/>
              <a:t> </a:t>
            </a:r>
            <a:r>
              <a:rPr lang="mi-NZ" sz="2000" dirty="0" err="1"/>
              <a:t>what</a:t>
            </a:r>
            <a:r>
              <a:rPr lang="mi-NZ" sz="2000" dirty="0"/>
              <a:t> </a:t>
            </a:r>
            <a:r>
              <a:rPr lang="mi-NZ" sz="2000" dirty="0" err="1"/>
              <a:t>is</a:t>
            </a:r>
            <a:r>
              <a:rPr lang="mi-NZ" sz="2000" dirty="0"/>
              <a:t> </a:t>
            </a:r>
            <a:r>
              <a:rPr lang="mi-NZ" sz="2000" dirty="0" err="1"/>
              <a:t>wrong</a:t>
            </a:r>
            <a:r>
              <a:rPr lang="mi-NZ" sz="2000" dirty="0"/>
              <a:t> </a:t>
            </a:r>
            <a:r>
              <a:rPr lang="mi-NZ" sz="2000" dirty="0" err="1"/>
              <a:t>with</a:t>
            </a:r>
            <a:r>
              <a:rPr lang="mi-NZ" sz="2000" dirty="0"/>
              <a:t> </a:t>
            </a:r>
            <a:r>
              <a:rPr lang="mi-NZ" sz="2000" dirty="0" err="1"/>
              <a:t>certain</a:t>
            </a:r>
            <a:r>
              <a:rPr lang="mi-NZ" sz="2000" dirty="0"/>
              <a:t> </a:t>
            </a:r>
            <a:r>
              <a:rPr lang="mi-NZ" sz="2000" dirty="0" err="1"/>
              <a:t>sorts</a:t>
            </a:r>
            <a:r>
              <a:rPr lang="mi-NZ" sz="2000" dirty="0"/>
              <a:t> </a:t>
            </a:r>
            <a:r>
              <a:rPr lang="mi-NZ" sz="2000" dirty="0" err="1"/>
              <a:t>of</a:t>
            </a:r>
            <a:r>
              <a:rPr lang="mi-NZ" sz="2000" dirty="0"/>
              <a:t> </a:t>
            </a:r>
            <a:r>
              <a:rPr lang="mi-NZ" sz="2000" dirty="0" err="1"/>
              <a:t>answers</a:t>
            </a:r>
            <a:r>
              <a:rPr lang="mi-NZ" sz="2000" dirty="0"/>
              <a:t> </a:t>
            </a:r>
            <a:r>
              <a:rPr lang="mi-NZ" sz="2000" dirty="0" err="1"/>
              <a:t>in</a:t>
            </a:r>
            <a:r>
              <a:rPr lang="mi-NZ" sz="2000" dirty="0"/>
              <a:t> a </a:t>
            </a:r>
            <a:r>
              <a:rPr lang="mi-NZ" sz="2000" dirty="0" err="1"/>
              <a:t>very</a:t>
            </a:r>
            <a:r>
              <a:rPr lang="mi-NZ" sz="2000" dirty="0"/>
              <a:t> </a:t>
            </a:r>
            <a:r>
              <a:rPr lang="mi-NZ" sz="2000" dirty="0" err="1"/>
              <a:t>public</a:t>
            </a:r>
            <a:r>
              <a:rPr lang="mi-NZ" sz="2000" dirty="0"/>
              <a:t> </a:t>
            </a:r>
            <a:r>
              <a:rPr lang="mi-NZ" sz="2000" dirty="0" err="1"/>
              <a:t>way</a:t>
            </a:r>
            <a:r>
              <a:rPr lang="mi-NZ" sz="2000" dirty="0"/>
              <a:t> – and </a:t>
            </a:r>
            <a:r>
              <a:rPr lang="mi-NZ" sz="2000" dirty="0" err="1"/>
              <a:t>so</a:t>
            </a:r>
            <a:r>
              <a:rPr lang="mi-NZ" sz="2000" dirty="0"/>
              <a:t> are </a:t>
            </a:r>
            <a:r>
              <a:rPr lang="mi-NZ" sz="2000" dirty="0" err="1"/>
              <a:t>the</a:t>
            </a:r>
            <a:r>
              <a:rPr lang="mi-NZ" sz="2000" dirty="0"/>
              <a:t> </a:t>
            </a:r>
            <a:r>
              <a:rPr lang="mi-NZ" sz="2000" dirty="0" err="1"/>
              <a:t>students</a:t>
            </a:r>
            <a:endParaRPr lang="mi-NZ" sz="2000" dirty="0"/>
          </a:p>
          <a:p>
            <a:pPr lvl="1"/>
            <a:r>
              <a:rPr lang="mi-NZ" sz="1600" dirty="0" err="1"/>
              <a:t>This</a:t>
            </a:r>
            <a:r>
              <a:rPr lang="mi-NZ" sz="1600" dirty="0"/>
              <a:t> </a:t>
            </a:r>
            <a:r>
              <a:rPr lang="mi-NZ" sz="1600" dirty="0" err="1"/>
              <a:t>is</a:t>
            </a:r>
            <a:r>
              <a:rPr lang="mi-NZ" sz="1600" dirty="0"/>
              <a:t> </a:t>
            </a:r>
            <a:r>
              <a:rPr lang="mi-NZ" sz="1600" dirty="0" err="1"/>
              <a:t>something</a:t>
            </a:r>
            <a:r>
              <a:rPr lang="mi-NZ" sz="1600" dirty="0"/>
              <a:t> I </a:t>
            </a:r>
            <a:r>
              <a:rPr lang="mi-NZ" sz="1600" dirty="0" err="1"/>
              <a:t>would</a:t>
            </a:r>
            <a:r>
              <a:rPr lang="mi-NZ" sz="1600" dirty="0"/>
              <a:t> </a:t>
            </a:r>
            <a:r>
              <a:rPr lang="mi-NZ" sz="1600" dirty="0" err="1"/>
              <a:t>be</a:t>
            </a:r>
            <a:r>
              <a:rPr lang="mi-NZ" sz="1600" dirty="0"/>
              <a:t> </a:t>
            </a:r>
            <a:r>
              <a:rPr lang="mi-NZ" sz="1600" dirty="0" err="1"/>
              <a:t>reluctant</a:t>
            </a:r>
            <a:r>
              <a:rPr lang="mi-NZ" sz="1600" dirty="0"/>
              <a:t> </a:t>
            </a:r>
            <a:r>
              <a:rPr lang="mi-NZ" sz="1600" dirty="0" err="1"/>
              <a:t>to</a:t>
            </a:r>
            <a:r>
              <a:rPr lang="mi-NZ" sz="1600" dirty="0"/>
              <a:t> </a:t>
            </a:r>
            <a:r>
              <a:rPr lang="mi-NZ" sz="1600" dirty="0" err="1"/>
              <a:t>do</a:t>
            </a:r>
            <a:r>
              <a:rPr lang="mi-NZ" sz="1600" dirty="0"/>
              <a:t> </a:t>
            </a:r>
            <a:r>
              <a:rPr lang="mi-NZ" sz="1600" dirty="0" err="1"/>
              <a:t>publicly</a:t>
            </a:r>
            <a:r>
              <a:rPr lang="mi-NZ" sz="1600" dirty="0"/>
              <a:t> </a:t>
            </a:r>
            <a:r>
              <a:rPr lang="mi-NZ" sz="1600" dirty="0" err="1"/>
              <a:t>with</a:t>
            </a:r>
            <a:r>
              <a:rPr lang="mi-NZ" sz="1600" dirty="0"/>
              <a:t> </a:t>
            </a:r>
            <a:r>
              <a:rPr lang="mi-NZ" sz="1600" dirty="0" err="1"/>
              <a:t>actual</a:t>
            </a:r>
            <a:r>
              <a:rPr lang="mi-NZ" sz="1600" dirty="0"/>
              <a:t> </a:t>
            </a:r>
            <a:r>
              <a:rPr lang="mi-NZ" sz="1600" dirty="0" err="1"/>
              <a:t>student</a:t>
            </a:r>
            <a:r>
              <a:rPr lang="mi-NZ" sz="1600" dirty="0"/>
              <a:t> </a:t>
            </a:r>
            <a:r>
              <a:rPr lang="mi-NZ" sz="1600" dirty="0" err="1"/>
              <a:t>answers</a:t>
            </a:r>
            <a:r>
              <a:rPr lang="mi-NZ" sz="1600" dirty="0"/>
              <a:t>, </a:t>
            </a:r>
            <a:r>
              <a:rPr lang="mi-NZ" sz="1600" dirty="0" err="1"/>
              <a:t>but</a:t>
            </a:r>
            <a:r>
              <a:rPr lang="mi-NZ" sz="1600" dirty="0"/>
              <a:t> </a:t>
            </a:r>
            <a:r>
              <a:rPr lang="mi-NZ" sz="1600" dirty="0" err="1"/>
              <a:t>it</a:t>
            </a:r>
            <a:r>
              <a:rPr lang="mi-NZ" sz="1600" dirty="0"/>
              <a:t> </a:t>
            </a:r>
            <a:r>
              <a:rPr lang="mi-NZ" sz="1600" dirty="0" err="1"/>
              <a:t>turns</a:t>
            </a:r>
            <a:r>
              <a:rPr lang="mi-NZ" sz="1600" dirty="0"/>
              <a:t> </a:t>
            </a:r>
            <a:r>
              <a:rPr lang="mi-NZ" sz="1600" dirty="0" err="1"/>
              <a:t>out</a:t>
            </a:r>
            <a:r>
              <a:rPr lang="mi-NZ" sz="1600" dirty="0"/>
              <a:t> </a:t>
            </a:r>
            <a:r>
              <a:rPr lang="mi-NZ" sz="1600" dirty="0" err="1"/>
              <a:t>to</a:t>
            </a:r>
            <a:r>
              <a:rPr lang="mi-NZ" sz="1600" dirty="0"/>
              <a:t> </a:t>
            </a:r>
            <a:r>
              <a:rPr lang="mi-NZ" sz="1600" dirty="0" err="1"/>
              <a:t>be</a:t>
            </a:r>
            <a:r>
              <a:rPr lang="mi-NZ" sz="1600" dirty="0"/>
              <a:t> </a:t>
            </a:r>
            <a:r>
              <a:rPr lang="mi-NZ" sz="1600" dirty="0" err="1"/>
              <a:t>very</a:t>
            </a:r>
            <a:r>
              <a:rPr lang="mi-NZ" sz="1600" dirty="0"/>
              <a:t> </a:t>
            </a:r>
            <a:r>
              <a:rPr lang="mi-NZ" sz="1600" dirty="0" err="1"/>
              <a:t>useful</a:t>
            </a:r>
            <a:endParaRPr lang="mi-NZ" sz="1600" dirty="0"/>
          </a:p>
          <a:p>
            <a:r>
              <a:rPr lang="mi-NZ" sz="2000" dirty="0" err="1"/>
              <a:t>All</a:t>
            </a:r>
            <a:r>
              <a:rPr lang="mi-NZ" sz="2000" dirty="0"/>
              <a:t> </a:t>
            </a:r>
            <a:r>
              <a:rPr lang="mi-NZ" sz="2000" dirty="0" err="1"/>
              <a:t>of</a:t>
            </a:r>
            <a:r>
              <a:rPr lang="mi-NZ" sz="2000" dirty="0"/>
              <a:t> </a:t>
            </a:r>
            <a:r>
              <a:rPr lang="mi-NZ" sz="2000" dirty="0" err="1"/>
              <a:t>this</a:t>
            </a:r>
            <a:r>
              <a:rPr lang="mi-NZ" sz="2000" dirty="0"/>
              <a:t> </a:t>
            </a:r>
            <a:r>
              <a:rPr lang="mi-NZ" sz="2000" dirty="0" err="1"/>
              <a:t>is</a:t>
            </a:r>
            <a:r>
              <a:rPr lang="mi-NZ" sz="2000" dirty="0"/>
              <a:t> </a:t>
            </a:r>
            <a:r>
              <a:rPr lang="mi-NZ" sz="2000" dirty="0" err="1"/>
              <a:t>low</a:t>
            </a:r>
            <a:r>
              <a:rPr lang="mi-NZ" sz="2000" dirty="0"/>
              <a:t> </a:t>
            </a:r>
            <a:r>
              <a:rPr lang="mi-NZ" sz="2000" dirty="0" err="1"/>
              <a:t>stakes</a:t>
            </a:r>
            <a:r>
              <a:rPr lang="mi-NZ" sz="2000" dirty="0"/>
              <a:t> for </a:t>
            </a:r>
            <a:r>
              <a:rPr lang="mi-NZ" sz="2000" dirty="0" err="1"/>
              <a:t>the</a:t>
            </a:r>
            <a:r>
              <a:rPr lang="mi-NZ" sz="2000" dirty="0"/>
              <a:t> </a:t>
            </a:r>
            <a:r>
              <a:rPr lang="mi-NZ" sz="2000" dirty="0" err="1"/>
              <a:t>student</a:t>
            </a:r>
            <a:r>
              <a:rPr lang="mi-NZ" sz="2000" dirty="0"/>
              <a:t>, </a:t>
            </a:r>
            <a:r>
              <a:rPr lang="mi-NZ" sz="2000" dirty="0" err="1"/>
              <a:t>because</a:t>
            </a:r>
            <a:r>
              <a:rPr lang="mi-NZ" sz="2000" dirty="0"/>
              <a:t> </a:t>
            </a:r>
            <a:r>
              <a:rPr lang="mi-NZ" sz="2000" dirty="0" err="1"/>
              <a:t>they</a:t>
            </a:r>
            <a:r>
              <a:rPr lang="mi-NZ" sz="2000" dirty="0"/>
              <a:t> </a:t>
            </a:r>
            <a:r>
              <a:rPr lang="mi-NZ" sz="2000" dirty="0" err="1"/>
              <a:t>can</a:t>
            </a:r>
            <a:r>
              <a:rPr lang="mi-NZ" sz="2000" dirty="0"/>
              <a:t> </a:t>
            </a:r>
            <a:r>
              <a:rPr lang="mi-NZ" sz="2000" dirty="0" err="1"/>
              <a:t>post</a:t>
            </a:r>
            <a:r>
              <a:rPr lang="mi-NZ" sz="2000" dirty="0"/>
              <a:t> </a:t>
            </a:r>
            <a:r>
              <a:rPr lang="mi-NZ" sz="2000" dirty="0" err="1"/>
              <a:t>again</a:t>
            </a:r>
            <a:r>
              <a:rPr lang="mi-NZ" sz="2000" dirty="0"/>
              <a:t> </a:t>
            </a:r>
            <a:r>
              <a:rPr lang="mi-NZ" sz="2000" dirty="0" err="1"/>
              <a:t>with</a:t>
            </a:r>
            <a:r>
              <a:rPr lang="mi-NZ" sz="2000" dirty="0"/>
              <a:t> a </a:t>
            </a:r>
            <a:r>
              <a:rPr lang="mi-NZ" sz="2000" dirty="0" err="1"/>
              <a:t>better</a:t>
            </a:r>
            <a:r>
              <a:rPr lang="mi-NZ" sz="2000" dirty="0"/>
              <a:t> </a:t>
            </a:r>
            <a:r>
              <a:rPr lang="mi-NZ" sz="2000" dirty="0" err="1"/>
              <a:t>answer</a:t>
            </a:r>
            <a:endParaRPr lang="mi-NZ" sz="2000" dirty="0"/>
          </a:p>
          <a:p>
            <a:pPr lvl="1"/>
            <a:r>
              <a:rPr lang="mi-NZ" sz="1600" dirty="0" err="1"/>
              <a:t>This</a:t>
            </a:r>
            <a:r>
              <a:rPr lang="mi-NZ" sz="1600" dirty="0"/>
              <a:t> </a:t>
            </a:r>
            <a:r>
              <a:rPr lang="mi-NZ" sz="1600" dirty="0" err="1"/>
              <a:t>is</a:t>
            </a:r>
            <a:r>
              <a:rPr lang="mi-NZ" sz="1600" dirty="0"/>
              <a:t> a </a:t>
            </a:r>
            <a:r>
              <a:rPr lang="mi-NZ" sz="1600" dirty="0" err="1"/>
              <a:t>learning</a:t>
            </a:r>
            <a:r>
              <a:rPr lang="mi-NZ" sz="1600" dirty="0"/>
              <a:t> </a:t>
            </a:r>
            <a:r>
              <a:rPr lang="mi-NZ" sz="1600" dirty="0" err="1"/>
              <a:t>opportunity</a:t>
            </a:r>
            <a:r>
              <a:rPr lang="mi-NZ" sz="1600" dirty="0"/>
              <a:t> – </a:t>
            </a:r>
            <a:r>
              <a:rPr lang="mi-NZ" sz="1600" dirty="0" err="1"/>
              <a:t>it</a:t>
            </a:r>
            <a:r>
              <a:rPr lang="mi-NZ" sz="1600" dirty="0"/>
              <a:t> </a:t>
            </a:r>
            <a:r>
              <a:rPr lang="mi-NZ" sz="1600" dirty="0" err="1"/>
              <a:t>turns</a:t>
            </a:r>
            <a:r>
              <a:rPr lang="mi-NZ" sz="1600" dirty="0"/>
              <a:t> </a:t>
            </a:r>
            <a:r>
              <a:rPr lang="mi-NZ" sz="1600" dirty="0" err="1"/>
              <a:t>out</a:t>
            </a:r>
            <a:r>
              <a:rPr lang="mi-NZ" sz="1600" dirty="0"/>
              <a:t> </a:t>
            </a:r>
            <a:r>
              <a:rPr lang="mi-NZ" sz="1600" dirty="0" err="1"/>
              <a:t>using</a:t>
            </a:r>
            <a:r>
              <a:rPr lang="mi-NZ" sz="1600" dirty="0"/>
              <a:t> </a:t>
            </a:r>
            <a:r>
              <a:rPr lang="mi-NZ" sz="1600" dirty="0" err="1"/>
              <a:t>GenAI</a:t>
            </a:r>
            <a:r>
              <a:rPr lang="mi-NZ" sz="1600" dirty="0"/>
              <a:t> </a:t>
            </a:r>
            <a:r>
              <a:rPr lang="mi-NZ" sz="1600" dirty="0" err="1"/>
              <a:t>doesn't</a:t>
            </a:r>
            <a:r>
              <a:rPr lang="mi-NZ" sz="1600" dirty="0"/>
              <a:t> </a:t>
            </a:r>
            <a:r>
              <a:rPr lang="mi-NZ" sz="1600" dirty="0" err="1"/>
              <a:t>pay</a:t>
            </a:r>
            <a:endParaRPr lang="mi-NZ" sz="1600" dirty="0"/>
          </a:p>
          <a:p>
            <a:pPr lvl="1"/>
            <a:endParaRPr lang="mi-NZ" sz="1800" dirty="0"/>
          </a:p>
        </p:txBody>
      </p:sp>
      <p:pic>
        <p:nvPicPr>
          <p:cNvPr id="11" name="Picture 10" descr="A screenshot of a chat&#10;&#10;Description automatically generated">
            <a:extLst>
              <a:ext uri="{FF2B5EF4-FFF2-40B4-BE49-F238E27FC236}">
                <a16:creationId xmlns:a16="http://schemas.microsoft.com/office/drawing/2014/main" id="{FFD24CD3-9274-43CB-1F39-EB6D69A9C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657" y="235878"/>
            <a:ext cx="6430272" cy="39248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059417-9E67-C871-125A-7E27C35152D5}"/>
              </a:ext>
            </a:extLst>
          </p:cNvPr>
          <p:cNvSpPr txBox="1"/>
          <p:nvPr/>
        </p:nvSpPr>
        <p:spPr>
          <a:xfrm>
            <a:off x="8060070" y="2474892"/>
            <a:ext cx="371059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err="1"/>
              <a:t>This</a:t>
            </a:r>
            <a:r>
              <a:rPr lang="mi-NZ" sz="1400"/>
              <a:t> </a:t>
            </a:r>
            <a:r>
              <a:rPr lang="mi-NZ" sz="1400" err="1"/>
              <a:t>student</a:t>
            </a:r>
            <a:r>
              <a:rPr lang="mi-NZ" sz="1400"/>
              <a:t> </a:t>
            </a:r>
            <a:r>
              <a:rPr lang="mi-NZ" sz="1400" err="1"/>
              <a:t>went</a:t>
            </a:r>
            <a:r>
              <a:rPr lang="mi-NZ" sz="1400"/>
              <a:t> </a:t>
            </a:r>
            <a:r>
              <a:rPr lang="mi-NZ" sz="1400" err="1"/>
              <a:t>on</a:t>
            </a:r>
            <a:r>
              <a:rPr lang="mi-NZ" sz="1400"/>
              <a:t> </a:t>
            </a:r>
            <a:r>
              <a:rPr lang="mi-NZ" sz="1400" err="1"/>
              <a:t>to</a:t>
            </a:r>
            <a:r>
              <a:rPr lang="mi-NZ" sz="1400"/>
              <a:t> </a:t>
            </a:r>
            <a:r>
              <a:rPr lang="mi-NZ" sz="1400" err="1"/>
              <a:t>write</a:t>
            </a:r>
            <a:r>
              <a:rPr lang="mi-NZ" sz="1400"/>
              <a:t> </a:t>
            </a:r>
            <a:r>
              <a:rPr lang="mi-NZ" sz="1400" err="1"/>
              <a:t>their</a:t>
            </a:r>
            <a:r>
              <a:rPr lang="mi-NZ" sz="1400"/>
              <a:t> </a:t>
            </a:r>
            <a:r>
              <a:rPr lang="mi-NZ" sz="1400" err="1"/>
              <a:t>own</a:t>
            </a:r>
            <a:r>
              <a:rPr lang="mi-NZ" sz="1400"/>
              <a:t> </a:t>
            </a:r>
            <a:r>
              <a:rPr lang="mi-NZ" sz="1400" err="1"/>
              <a:t>material</a:t>
            </a:r>
            <a:r>
              <a:rPr lang="mi-NZ" sz="1400"/>
              <a:t>. A </a:t>
            </a:r>
            <a:r>
              <a:rPr lang="mi-NZ" sz="1400" err="1"/>
              <a:t>win</a:t>
            </a:r>
            <a:r>
              <a:rPr lang="mi-NZ" sz="1400"/>
              <a:t>!</a:t>
            </a:r>
            <a:endParaRPr lang="en-NZ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7ABD5-9863-E86E-C814-C2AB66F32529}"/>
              </a:ext>
            </a:extLst>
          </p:cNvPr>
          <p:cNvSpPr txBox="1"/>
          <p:nvPr/>
        </p:nvSpPr>
        <p:spPr>
          <a:xfrm>
            <a:off x="346989" y="433058"/>
            <a:ext cx="494872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/>
              <a:t>Learning opportunities!</a:t>
            </a:r>
          </a:p>
        </p:txBody>
      </p:sp>
    </p:spTree>
    <p:extLst>
      <p:ext uri="{BB962C8B-B14F-4D97-AF65-F5344CB8AC3E}">
        <p14:creationId xmlns:p14="http://schemas.microsoft.com/office/powerpoint/2010/main" val="134658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958E-F789-B2AD-A100-4B757E7E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err="1"/>
              <a:t>Successes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B889F-CB0C-E2F2-D296-736A563D6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468542" cy="4351338"/>
          </a:xfrm>
        </p:spPr>
        <p:txBody>
          <a:bodyPr/>
          <a:lstStyle/>
          <a:p>
            <a:r>
              <a:rPr lang="mi-NZ" sz="2400" dirty="0" err="1"/>
              <a:t>The</a:t>
            </a:r>
            <a:r>
              <a:rPr lang="mi-NZ" sz="2400" dirty="0"/>
              <a:t> </a:t>
            </a:r>
            <a:r>
              <a:rPr lang="mi-NZ" sz="2400" dirty="0" err="1"/>
              <a:t>students</a:t>
            </a:r>
            <a:r>
              <a:rPr lang="mi-NZ" sz="2400" dirty="0"/>
              <a:t> </a:t>
            </a:r>
            <a:r>
              <a:rPr lang="mi-NZ" sz="2400" dirty="0" err="1"/>
              <a:t>got</a:t>
            </a:r>
            <a:r>
              <a:rPr lang="mi-NZ" sz="2400" dirty="0"/>
              <a:t> </a:t>
            </a:r>
            <a:r>
              <a:rPr lang="mi-NZ" sz="2400" dirty="0" err="1"/>
              <a:t>good</a:t>
            </a:r>
            <a:r>
              <a:rPr lang="mi-NZ" sz="2400" dirty="0"/>
              <a:t> </a:t>
            </a:r>
            <a:r>
              <a:rPr lang="mi-NZ" sz="2400" dirty="0" err="1"/>
              <a:t>at</a:t>
            </a:r>
            <a:r>
              <a:rPr lang="mi-NZ" sz="2400" dirty="0"/>
              <a:t> </a:t>
            </a:r>
            <a:r>
              <a:rPr lang="mi-NZ" sz="2400" dirty="0" err="1"/>
              <a:t>spotting</a:t>
            </a:r>
            <a:r>
              <a:rPr lang="mi-NZ" sz="2400" dirty="0"/>
              <a:t> </a:t>
            </a:r>
            <a:r>
              <a:rPr lang="mi-NZ" sz="2400" dirty="0" err="1"/>
              <a:t>the</a:t>
            </a:r>
            <a:r>
              <a:rPr lang="mi-NZ" sz="2400" dirty="0"/>
              <a:t> </a:t>
            </a:r>
            <a:r>
              <a:rPr lang="mi-NZ" sz="2400" dirty="0" err="1"/>
              <a:t>bots</a:t>
            </a:r>
            <a:r>
              <a:rPr lang="mi-NZ" sz="2400" dirty="0"/>
              <a:t>!</a:t>
            </a:r>
          </a:p>
          <a:p>
            <a:endParaRPr lang="mi-NZ" sz="2400" dirty="0"/>
          </a:p>
          <a:p>
            <a:r>
              <a:rPr lang="mi-NZ" sz="2400" dirty="0"/>
              <a:t>I </a:t>
            </a:r>
            <a:r>
              <a:rPr lang="mi-NZ" sz="2400" dirty="0" err="1"/>
              <a:t>thought</a:t>
            </a:r>
            <a:r>
              <a:rPr lang="mi-NZ" sz="2400" dirty="0"/>
              <a:t> </a:t>
            </a:r>
            <a:r>
              <a:rPr lang="mi-NZ" sz="2400" dirty="0" err="1"/>
              <a:t>this</a:t>
            </a:r>
            <a:r>
              <a:rPr lang="mi-NZ" sz="2400" dirty="0"/>
              <a:t> </a:t>
            </a:r>
            <a:r>
              <a:rPr lang="mi-NZ" sz="2400" dirty="0" err="1"/>
              <a:t>would</a:t>
            </a:r>
            <a:r>
              <a:rPr lang="mi-NZ" sz="2400" dirty="0"/>
              <a:t> </a:t>
            </a:r>
            <a:r>
              <a:rPr lang="mi-NZ" sz="2400" dirty="0" err="1"/>
              <a:t>embarass</a:t>
            </a:r>
            <a:r>
              <a:rPr lang="mi-NZ" sz="2400" dirty="0"/>
              <a:t> </a:t>
            </a:r>
            <a:r>
              <a:rPr lang="mi-NZ" sz="2400" dirty="0" err="1"/>
              <a:t>the</a:t>
            </a:r>
            <a:r>
              <a:rPr lang="mi-NZ" sz="2400" dirty="0"/>
              <a:t> </a:t>
            </a:r>
            <a:r>
              <a:rPr lang="mi-NZ" sz="2400" dirty="0" err="1"/>
              <a:t>students</a:t>
            </a:r>
            <a:r>
              <a:rPr lang="mi-NZ" sz="2400" dirty="0"/>
              <a:t> more </a:t>
            </a:r>
            <a:r>
              <a:rPr lang="mi-NZ" sz="2400" dirty="0" err="1"/>
              <a:t>than</a:t>
            </a:r>
            <a:r>
              <a:rPr lang="mi-NZ" sz="2400" dirty="0"/>
              <a:t> </a:t>
            </a:r>
            <a:r>
              <a:rPr lang="mi-NZ" sz="2400" dirty="0" err="1"/>
              <a:t>it</a:t>
            </a:r>
            <a:r>
              <a:rPr lang="mi-NZ" sz="2400" dirty="0"/>
              <a:t> </a:t>
            </a:r>
            <a:r>
              <a:rPr lang="mi-NZ" sz="2400" dirty="0" err="1"/>
              <a:t>did</a:t>
            </a:r>
            <a:endParaRPr lang="mi-NZ" sz="2400" dirty="0"/>
          </a:p>
          <a:p>
            <a:endParaRPr lang="en-NZ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8CF578-40F4-1064-50EF-1B4112824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742" y="999786"/>
            <a:ext cx="7582958" cy="48584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5596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80CD5D-A547-B6D1-DAFE-251E1963E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mi-NZ" sz="4000">
                <a:solidFill>
                  <a:schemeClr val="bg1"/>
                </a:solidFill>
              </a:rPr>
              <a:t>Detection</a:t>
            </a:r>
            <a:endParaRPr lang="en-NZ" sz="400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928B1-E863-587D-DA4A-E7E1EDCC0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mi-NZ" sz="2200"/>
              <a:t>Officially, AI detectors are not very reliable</a:t>
            </a:r>
          </a:p>
          <a:p>
            <a:r>
              <a:rPr lang="mi-NZ" sz="2200"/>
              <a:t>But I made </a:t>
            </a:r>
            <a:r>
              <a:rPr lang="mi-NZ" sz="2200" i="1"/>
              <a:t>hundreds</a:t>
            </a:r>
            <a:r>
              <a:rPr lang="mi-NZ" sz="2200"/>
              <a:t> of accusations, and got almost no pushback from students</a:t>
            </a:r>
          </a:p>
          <a:p>
            <a:pPr lvl="1"/>
            <a:r>
              <a:rPr lang="mi-NZ" sz="2200"/>
              <a:t>That tells me my smell test is pretty good</a:t>
            </a:r>
          </a:p>
          <a:p>
            <a:r>
              <a:rPr lang="mi-NZ" sz="2200"/>
              <a:t>Students did say</a:t>
            </a:r>
          </a:p>
          <a:p>
            <a:pPr lvl="1"/>
            <a:r>
              <a:rPr lang="mi-NZ" sz="2200"/>
              <a:t>I didn’t use AI, I just used translation software</a:t>
            </a:r>
          </a:p>
          <a:p>
            <a:pPr lvl="1"/>
            <a:r>
              <a:rPr lang="mi-NZ" sz="2200"/>
              <a:t>I didn’t use AI, I just used grammarly</a:t>
            </a:r>
          </a:p>
          <a:p>
            <a:pPr lvl="1"/>
            <a:r>
              <a:rPr lang="mi-NZ" sz="2200"/>
              <a:t>I have never been flagged for this before</a:t>
            </a:r>
          </a:p>
          <a:p>
            <a:pPr lvl="1"/>
            <a:endParaRPr lang="mi-NZ" sz="2200"/>
          </a:p>
          <a:p>
            <a:pPr lvl="1"/>
            <a:r>
              <a:rPr lang="mi-NZ" sz="2200"/>
              <a:t>I’ve never done this before and I’m really sorry</a:t>
            </a:r>
            <a:endParaRPr lang="en-NZ" sz="2200"/>
          </a:p>
        </p:txBody>
      </p:sp>
    </p:spTree>
    <p:extLst>
      <p:ext uri="{BB962C8B-B14F-4D97-AF65-F5344CB8AC3E}">
        <p14:creationId xmlns:p14="http://schemas.microsoft.com/office/powerpoint/2010/main" val="143445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258BDF-1B75-C8AE-0BD6-99964328C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mi-NZ" sz="4000">
                <a:solidFill>
                  <a:schemeClr val="bg1"/>
                </a:solidFill>
              </a:rPr>
              <a:t>Disadvantages</a:t>
            </a:r>
            <a:endParaRPr lang="en-NZ" sz="400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AFCA9-A92E-6B89-0DED-44DAB4324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mi-NZ" sz="2400"/>
              <a:t>Some genuine students will get caught in the crossfire</a:t>
            </a:r>
          </a:p>
          <a:p>
            <a:pPr lvl="1"/>
            <a:r>
              <a:rPr lang="mi-NZ"/>
              <a:t>We used to be happy for students to give summaries: they’re contributing and learning</a:t>
            </a:r>
          </a:p>
          <a:p>
            <a:pPr lvl="1"/>
            <a:r>
              <a:rPr lang="mi-NZ"/>
              <a:t>We’ve had to change this</a:t>
            </a:r>
          </a:p>
          <a:p>
            <a:pPr lvl="1"/>
            <a:r>
              <a:rPr lang="mi-NZ"/>
              <a:t>I think this is true for every mechanism to thwart cheating</a:t>
            </a:r>
          </a:p>
          <a:p>
            <a:r>
              <a:rPr lang="mi-NZ" sz="2400"/>
              <a:t>This approach requires paying close attention to content</a:t>
            </a:r>
          </a:p>
          <a:p>
            <a:pPr lvl="1"/>
            <a:r>
              <a:rPr lang="mi-NZ"/>
              <a:t>It’s more obvious to experienced markers</a:t>
            </a:r>
          </a:p>
          <a:p>
            <a:r>
              <a:rPr lang="mi-NZ" sz="2400"/>
              <a:t>It’s time consuming</a:t>
            </a:r>
          </a:p>
          <a:p>
            <a:pPr lvl="1"/>
            <a:endParaRPr lang="mi-NZ"/>
          </a:p>
          <a:p>
            <a:endParaRPr lang="mi-NZ" sz="2400"/>
          </a:p>
        </p:txBody>
      </p:sp>
    </p:spTree>
    <p:extLst>
      <p:ext uri="{BB962C8B-B14F-4D97-AF65-F5344CB8AC3E}">
        <p14:creationId xmlns:p14="http://schemas.microsoft.com/office/powerpoint/2010/main" val="1786788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85BFEE-EC11-E5EE-5E8C-E9A566BB5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mi-NZ" sz="4000">
                <a:solidFill>
                  <a:schemeClr val="bg1"/>
                </a:solidFill>
              </a:rPr>
              <a:t>Does this approach </a:t>
            </a:r>
            <a:r>
              <a:rPr lang="mi-NZ" sz="4000" i="1">
                <a:solidFill>
                  <a:schemeClr val="bg1"/>
                </a:solidFill>
              </a:rPr>
              <a:t>prevent</a:t>
            </a:r>
            <a:r>
              <a:rPr lang="mi-NZ" sz="4000">
                <a:solidFill>
                  <a:schemeClr val="bg1"/>
                </a:solidFill>
              </a:rPr>
              <a:t> AI use?</a:t>
            </a:r>
            <a:endParaRPr lang="en-NZ" sz="400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C770B-62E1-1DAA-4CB6-F05CD0287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mi-NZ" sz="2200" err="1"/>
              <a:t>No</a:t>
            </a:r>
          </a:p>
          <a:p>
            <a:r>
              <a:rPr lang="mi-NZ" sz="2200" err="1"/>
              <a:t>Some</a:t>
            </a:r>
            <a:r>
              <a:rPr lang="mi-NZ" sz="2200"/>
              <a:t> </a:t>
            </a:r>
            <a:r>
              <a:rPr lang="mi-NZ" sz="2200" err="1"/>
              <a:t>students</a:t>
            </a:r>
            <a:r>
              <a:rPr lang="mi-NZ" sz="2200"/>
              <a:t> </a:t>
            </a:r>
            <a:r>
              <a:rPr lang="mi-NZ" sz="2200" err="1"/>
              <a:t>never</a:t>
            </a:r>
            <a:r>
              <a:rPr lang="mi-NZ" sz="2200"/>
              <a:t> </a:t>
            </a:r>
            <a:r>
              <a:rPr lang="mi-NZ" sz="2200" err="1"/>
              <a:t>stopped</a:t>
            </a:r>
            <a:r>
              <a:rPr lang="mi-NZ" sz="2200"/>
              <a:t>, </a:t>
            </a:r>
            <a:r>
              <a:rPr lang="mi-NZ" sz="2200" err="1"/>
              <a:t>even</a:t>
            </a:r>
            <a:r>
              <a:rPr lang="mi-NZ" sz="2200"/>
              <a:t> </a:t>
            </a:r>
            <a:r>
              <a:rPr lang="mi-NZ" sz="2200" err="1"/>
              <a:t>though</a:t>
            </a:r>
            <a:r>
              <a:rPr lang="mi-NZ" sz="2200"/>
              <a:t> </a:t>
            </a:r>
            <a:r>
              <a:rPr lang="mi-NZ" sz="2200" err="1"/>
              <a:t>their</a:t>
            </a:r>
            <a:r>
              <a:rPr lang="mi-NZ" sz="2200"/>
              <a:t> </a:t>
            </a:r>
            <a:r>
              <a:rPr lang="mi-NZ" sz="2200" err="1"/>
              <a:t>posts</a:t>
            </a:r>
            <a:r>
              <a:rPr lang="mi-NZ" sz="2200"/>
              <a:t> </a:t>
            </a:r>
            <a:r>
              <a:rPr lang="mi-NZ" sz="2200" err="1"/>
              <a:t>regularly</a:t>
            </a:r>
            <a:r>
              <a:rPr lang="mi-NZ" sz="2200"/>
              <a:t> </a:t>
            </a:r>
            <a:r>
              <a:rPr lang="mi-NZ" sz="2200" err="1"/>
              <a:t>received</a:t>
            </a:r>
            <a:r>
              <a:rPr lang="mi-NZ" sz="2200"/>
              <a:t> </a:t>
            </a:r>
            <a:r>
              <a:rPr lang="mi-NZ" sz="2200" err="1"/>
              <a:t>no</a:t>
            </a:r>
            <a:r>
              <a:rPr lang="mi-NZ" sz="2200"/>
              <a:t> </a:t>
            </a:r>
            <a:r>
              <a:rPr lang="mi-NZ" sz="2200" err="1"/>
              <a:t>marks</a:t>
            </a:r>
          </a:p>
          <a:p>
            <a:r>
              <a:rPr lang="mi-NZ" sz="2200" err="1"/>
              <a:t>Students</a:t>
            </a:r>
            <a:r>
              <a:rPr lang="mi-NZ" sz="2200"/>
              <a:t> were more </a:t>
            </a:r>
            <a:r>
              <a:rPr lang="mi-NZ" sz="2200" err="1"/>
              <a:t>likely</a:t>
            </a:r>
            <a:r>
              <a:rPr lang="mi-NZ" sz="2200"/>
              <a:t> </a:t>
            </a:r>
            <a:r>
              <a:rPr lang="mi-NZ" sz="2200" err="1"/>
              <a:t>to</a:t>
            </a:r>
            <a:r>
              <a:rPr lang="mi-NZ" sz="2200"/>
              <a:t> </a:t>
            </a:r>
            <a:r>
              <a:rPr lang="mi-NZ" sz="2200" err="1"/>
              <a:t>use</a:t>
            </a:r>
            <a:r>
              <a:rPr lang="mi-NZ" sz="2200"/>
              <a:t> </a:t>
            </a:r>
            <a:r>
              <a:rPr lang="mi-NZ" sz="2200" err="1"/>
              <a:t>GenAI</a:t>
            </a:r>
            <a:r>
              <a:rPr lang="mi-NZ" sz="2200"/>
              <a:t> </a:t>
            </a:r>
            <a:r>
              <a:rPr lang="mi-NZ" sz="2200" err="1"/>
              <a:t>as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deadline</a:t>
            </a:r>
            <a:r>
              <a:rPr lang="mi-NZ" sz="2200"/>
              <a:t> for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forum</a:t>
            </a:r>
            <a:r>
              <a:rPr lang="mi-NZ" sz="2200"/>
              <a:t> </a:t>
            </a:r>
            <a:r>
              <a:rPr lang="mi-NZ" sz="2200" err="1"/>
              <a:t>approached</a:t>
            </a:r>
            <a:r>
              <a:rPr lang="mi-NZ" sz="2200"/>
              <a:t>, and </a:t>
            </a:r>
            <a:r>
              <a:rPr lang="mi-NZ" sz="2200" err="1"/>
              <a:t>some</a:t>
            </a:r>
            <a:r>
              <a:rPr lang="mi-NZ" sz="2200"/>
              <a:t> </a:t>
            </a:r>
            <a:r>
              <a:rPr lang="mi-NZ" sz="2200" err="1"/>
              <a:t>started</a:t>
            </a:r>
            <a:r>
              <a:rPr lang="mi-NZ" sz="2200"/>
              <a:t> </a:t>
            </a:r>
            <a:r>
              <a:rPr lang="mi-NZ" sz="2200" err="1"/>
              <a:t>later</a:t>
            </a:r>
            <a:r>
              <a:rPr lang="mi-NZ" sz="2200"/>
              <a:t> </a:t>
            </a:r>
            <a:r>
              <a:rPr lang="mi-NZ" sz="2200" err="1"/>
              <a:t>in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paper</a:t>
            </a:r>
          </a:p>
          <a:p>
            <a:pPr lvl="1"/>
            <a:r>
              <a:rPr lang="mi-NZ" sz="2200" err="1"/>
              <a:t>Time</a:t>
            </a:r>
            <a:r>
              <a:rPr lang="mi-NZ" sz="2200"/>
              <a:t> </a:t>
            </a:r>
            <a:r>
              <a:rPr lang="mi-NZ" sz="2200" err="1"/>
              <a:t>pressure</a:t>
            </a:r>
            <a:r>
              <a:rPr lang="mi-NZ" sz="2200"/>
              <a:t> </a:t>
            </a:r>
            <a:r>
              <a:rPr lang="mi-NZ" sz="2200" err="1"/>
              <a:t>causes</a:t>
            </a:r>
            <a:r>
              <a:rPr lang="mi-NZ" sz="2200"/>
              <a:t> </a:t>
            </a:r>
            <a:r>
              <a:rPr lang="mi-NZ" sz="2200" err="1"/>
              <a:t>cheating</a:t>
            </a:r>
          </a:p>
          <a:p>
            <a:endParaRPr lang="en-NZ" sz="2200"/>
          </a:p>
          <a:p>
            <a:r>
              <a:rPr lang="en-NZ" sz="2200"/>
              <a:t>But this approach does minimise the advantage of using </a:t>
            </a:r>
            <a:r>
              <a:rPr lang="en-NZ" sz="2200" err="1"/>
              <a:t>GenAI</a:t>
            </a:r>
          </a:p>
          <a:p>
            <a:r>
              <a:rPr lang="en-NZ" sz="2200"/>
              <a:t>And some students will only use it if others are</a:t>
            </a:r>
          </a:p>
        </p:txBody>
      </p:sp>
    </p:spTree>
    <p:extLst>
      <p:ext uri="{BB962C8B-B14F-4D97-AF65-F5344CB8AC3E}">
        <p14:creationId xmlns:p14="http://schemas.microsoft.com/office/powerpoint/2010/main" val="315530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E23AE7-37CA-EF53-A0F1-4713AC668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mi-NZ" sz="2800" err="1">
                <a:solidFill>
                  <a:schemeClr val="bg1"/>
                </a:solidFill>
              </a:rPr>
              <a:t>Recommendations</a:t>
            </a:r>
            <a:r>
              <a:rPr lang="mi-NZ" sz="2800">
                <a:solidFill>
                  <a:schemeClr val="bg1"/>
                </a:solidFill>
              </a:rPr>
              <a:t> for </a:t>
            </a:r>
            <a:r>
              <a:rPr lang="mi-NZ" sz="2800" err="1">
                <a:solidFill>
                  <a:schemeClr val="bg1"/>
                </a:solidFill>
              </a:rPr>
              <a:t>this</a:t>
            </a:r>
            <a:r>
              <a:rPr lang="mi-NZ" sz="2800">
                <a:solidFill>
                  <a:schemeClr val="bg1"/>
                </a:solidFill>
              </a:rPr>
              <a:t> </a:t>
            </a:r>
            <a:r>
              <a:rPr lang="mi-NZ" sz="2800" err="1">
                <a:solidFill>
                  <a:schemeClr val="bg1"/>
                </a:solidFill>
              </a:rPr>
              <a:t>sort</a:t>
            </a:r>
            <a:r>
              <a:rPr lang="mi-NZ" sz="2800">
                <a:solidFill>
                  <a:schemeClr val="bg1"/>
                </a:solidFill>
              </a:rPr>
              <a:t> </a:t>
            </a:r>
            <a:r>
              <a:rPr lang="mi-NZ" sz="2800" err="1">
                <a:solidFill>
                  <a:schemeClr val="bg1"/>
                </a:solidFill>
              </a:rPr>
              <a:t>of</a:t>
            </a:r>
            <a:r>
              <a:rPr lang="mi-NZ" sz="2800">
                <a:solidFill>
                  <a:schemeClr val="bg1"/>
                </a:solidFill>
              </a:rPr>
              <a:t> </a:t>
            </a:r>
            <a:r>
              <a:rPr lang="mi-NZ" sz="2800" err="1">
                <a:solidFill>
                  <a:schemeClr val="bg1"/>
                </a:solidFill>
              </a:rPr>
              <a:t>re-design</a:t>
            </a:r>
            <a:endParaRPr lang="en-US" err="1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39830-2FEB-BA2B-9FFB-9A7DDE49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mi-NZ" sz="1900" dirty="0" err="1"/>
              <a:t>Frame</a:t>
            </a:r>
            <a:r>
              <a:rPr lang="mi-NZ" sz="1900" dirty="0"/>
              <a:t> </a:t>
            </a:r>
            <a:r>
              <a:rPr lang="mi-NZ" sz="1900" dirty="0" err="1"/>
              <a:t>what</a:t>
            </a:r>
            <a:r>
              <a:rPr lang="mi-NZ" sz="1900" dirty="0"/>
              <a:t> </a:t>
            </a:r>
            <a:r>
              <a:rPr lang="mi-NZ" sz="1900" dirty="0" err="1"/>
              <a:t>you</a:t>
            </a:r>
            <a:r>
              <a:rPr lang="mi-NZ" sz="1900" dirty="0"/>
              <a:t> are </a:t>
            </a:r>
            <a:r>
              <a:rPr lang="mi-NZ" sz="1900" dirty="0" err="1"/>
              <a:t>doing</a:t>
            </a:r>
            <a:r>
              <a:rPr lang="mi-NZ" sz="1900" dirty="0"/>
              <a:t> </a:t>
            </a:r>
            <a:r>
              <a:rPr lang="mi-NZ" sz="1900" dirty="0" err="1"/>
              <a:t>carefully</a:t>
            </a:r>
            <a:r>
              <a:rPr lang="mi-NZ" sz="1900" dirty="0"/>
              <a:t>. </a:t>
            </a:r>
            <a:r>
              <a:rPr lang="mi-NZ" sz="1900" dirty="0" err="1"/>
              <a:t>Talk</a:t>
            </a:r>
            <a:r>
              <a:rPr lang="mi-NZ" sz="1900" dirty="0"/>
              <a:t> </a:t>
            </a:r>
            <a:r>
              <a:rPr lang="mi-NZ" sz="1900" dirty="0" err="1"/>
              <a:t>to</a:t>
            </a:r>
            <a:r>
              <a:rPr lang="mi-NZ" sz="1900" dirty="0"/>
              <a:t> </a:t>
            </a:r>
            <a:r>
              <a:rPr lang="mi-NZ" sz="1900" dirty="0" err="1"/>
              <a:t>the</a:t>
            </a:r>
            <a:r>
              <a:rPr lang="mi-NZ" sz="1900" dirty="0"/>
              <a:t> </a:t>
            </a:r>
            <a:r>
              <a:rPr lang="mi-NZ" sz="1900" dirty="0" err="1"/>
              <a:t>students</a:t>
            </a:r>
            <a:r>
              <a:rPr lang="mi-NZ" sz="1900" dirty="0"/>
              <a:t> </a:t>
            </a:r>
            <a:r>
              <a:rPr lang="mi-NZ" sz="1900" dirty="0" err="1"/>
              <a:t>about</a:t>
            </a:r>
            <a:r>
              <a:rPr lang="mi-NZ" sz="1900" dirty="0"/>
              <a:t> </a:t>
            </a:r>
            <a:r>
              <a:rPr lang="mi-NZ" sz="1900" dirty="0" err="1"/>
              <a:t>it</a:t>
            </a:r>
            <a:r>
              <a:rPr lang="mi-NZ" sz="1900" dirty="0"/>
              <a:t>.</a:t>
            </a:r>
          </a:p>
          <a:p>
            <a:r>
              <a:rPr lang="mi-NZ" sz="1700" dirty="0"/>
              <a:t>“</a:t>
            </a:r>
            <a:r>
              <a:rPr lang="mi-NZ" sz="1700" dirty="0" err="1"/>
              <a:t>No</a:t>
            </a:r>
            <a:r>
              <a:rPr lang="mi-NZ" sz="1700" dirty="0"/>
              <a:t> one </a:t>
            </a:r>
            <a:r>
              <a:rPr lang="mi-NZ" sz="1700" dirty="0" err="1"/>
              <a:t>will</a:t>
            </a:r>
            <a:r>
              <a:rPr lang="mi-NZ" sz="1700" dirty="0"/>
              <a:t> </a:t>
            </a:r>
            <a:r>
              <a:rPr lang="mi-NZ" sz="1700" dirty="0" err="1"/>
              <a:t>employ</a:t>
            </a:r>
            <a:r>
              <a:rPr lang="mi-NZ" sz="1700" dirty="0"/>
              <a:t> </a:t>
            </a:r>
            <a:r>
              <a:rPr lang="mi-NZ" sz="1700" dirty="0" err="1"/>
              <a:t>you</a:t>
            </a:r>
            <a:r>
              <a:rPr lang="mi-NZ" sz="1700" dirty="0"/>
              <a:t> </a:t>
            </a:r>
            <a:r>
              <a:rPr lang="mi-NZ" sz="1700" dirty="0" err="1"/>
              <a:t>to</a:t>
            </a:r>
            <a:r>
              <a:rPr lang="mi-NZ" sz="1700" dirty="0"/>
              <a:t> </a:t>
            </a:r>
            <a:r>
              <a:rPr lang="mi-NZ" sz="1700" dirty="0" err="1"/>
              <a:t>do</a:t>
            </a:r>
            <a:r>
              <a:rPr lang="mi-NZ" sz="1700" dirty="0"/>
              <a:t> </a:t>
            </a:r>
            <a:r>
              <a:rPr lang="mi-NZ" sz="1700" dirty="0" err="1"/>
              <a:t>what</a:t>
            </a:r>
            <a:r>
              <a:rPr lang="mi-NZ" sz="1700" dirty="0"/>
              <a:t> AI </a:t>
            </a:r>
            <a:r>
              <a:rPr lang="mi-NZ" sz="1700" dirty="0" err="1"/>
              <a:t>can</a:t>
            </a:r>
            <a:r>
              <a:rPr lang="mi-NZ" sz="1700" dirty="0"/>
              <a:t> </a:t>
            </a:r>
            <a:r>
              <a:rPr lang="mi-NZ" sz="1700" dirty="0" err="1"/>
              <a:t>do</a:t>
            </a:r>
            <a:r>
              <a:rPr lang="mi-NZ" sz="1700" dirty="0"/>
              <a:t> for </a:t>
            </a:r>
            <a:r>
              <a:rPr lang="mi-NZ" sz="1700" dirty="0" err="1"/>
              <a:t>free</a:t>
            </a:r>
            <a:r>
              <a:rPr lang="mi-NZ" sz="1700" dirty="0"/>
              <a:t>. </a:t>
            </a:r>
            <a:r>
              <a:rPr lang="mi-NZ" sz="1700" dirty="0" err="1"/>
              <a:t>What</a:t>
            </a:r>
            <a:r>
              <a:rPr lang="mi-NZ" sz="1700" dirty="0"/>
              <a:t> </a:t>
            </a:r>
            <a:r>
              <a:rPr lang="mi-NZ" sz="1700" dirty="0" err="1"/>
              <a:t>value</a:t>
            </a:r>
            <a:r>
              <a:rPr lang="mi-NZ" sz="1700" dirty="0"/>
              <a:t> are </a:t>
            </a:r>
            <a:r>
              <a:rPr lang="mi-NZ" sz="1700" dirty="0" err="1"/>
              <a:t>you</a:t>
            </a:r>
            <a:r>
              <a:rPr lang="mi-NZ" sz="1700" dirty="0"/>
              <a:t> </a:t>
            </a:r>
            <a:r>
              <a:rPr lang="mi-NZ" sz="1700" dirty="0" err="1"/>
              <a:t>adding</a:t>
            </a:r>
            <a:r>
              <a:rPr lang="mi-NZ" sz="1700" dirty="0"/>
              <a:t>?”</a:t>
            </a:r>
            <a:endParaRPr lang="mi-NZ" sz="2600" dirty="0"/>
          </a:p>
          <a:p>
            <a:pPr lvl="1"/>
            <a:r>
              <a:rPr lang="mi-NZ" sz="1700" dirty="0" err="1"/>
              <a:t>There</a:t>
            </a:r>
            <a:r>
              <a:rPr lang="mi-NZ" sz="1700" dirty="0"/>
              <a:t> are </a:t>
            </a:r>
            <a:r>
              <a:rPr lang="mi-NZ" sz="1700" i="1" dirty="0" err="1"/>
              <a:t>good</a:t>
            </a:r>
            <a:r>
              <a:rPr lang="mi-NZ" sz="1700" dirty="0"/>
              <a:t> </a:t>
            </a:r>
            <a:r>
              <a:rPr lang="mi-NZ" sz="1700" dirty="0" err="1"/>
              <a:t>reasons</a:t>
            </a:r>
            <a:r>
              <a:rPr lang="mi-NZ" sz="1700" dirty="0"/>
              <a:t> </a:t>
            </a:r>
            <a:r>
              <a:rPr lang="mi-NZ" sz="1700" dirty="0" err="1"/>
              <a:t>not</a:t>
            </a:r>
            <a:r>
              <a:rPr lang="mi-NZ" sz="1700" dirty="0"/>
              <a:t> </a:t>
            </a:r>
            <a:r>
              <a:rPr lang="mi-NZ" sz="1700" dirty="0" err="1"/>
              <a:t>to</a:t>
            </a:r>
            <a:r>
              <a:rPr lang="mi-NZ" sz="1700" dirty="0"/>
              <a:t> </a:t>
            </a:r>
            <a:r>
              <a:rPr lang="mi-NZ" sz="1700" dirty="0" err="1"/>
              <a:t>use</a:t>
            </a:r>
            <a:r>
              <a:rPr lang="mi-NZ" sz="1700" dirty="0"/>
              <a:t> </a:t>
            </a:r>
            <a:r>
              <a:rPr lang="mi-NZ" sz="1700" dirty="0" err="1"/>
              <a:t>GenAI</a:t>
            </a:r>
            <a:r>
              <a:rPr lang="mi-NZ" sz="1700" dirty="0"/>
              <a:t>.</a:t>
            </a:r>
          </a:p>
          <a:p>
            <a:r>
              <a:rPr lang="mi-NZ" sz="1700" dirty="0"/>
              <a:t>“AI </a:t>
            </a:r>
            <a:r>
              <a:rPr lang="mi-NZ" sz="1700" dirty="0" err="1"/>
              <a:t>writing</a:t>
            </a:r>
            <a:r>
              <a:rPr lang="mi-NZ" sz="1700" dirty="0"/>
              <a:t> </a:t>
            </a:r>
            <a:r>
              <a:rPr lang="mi-NZ" sz="1700" dirty="0" err="1"/>
              <a:t>is</a:t>
            </a:r>
            <a:r>
              <a:rPr lang="mi-NZ" sz="1700" dirty="0"/>
              <a:t> </a:t>
            </a:r>
            <a:r>
              <a:rPr lang="mi-NZ" sz="1700" dirty="0" err="1"/>
              <a:t>not</a:t>
            </a:r>
            <a:r>
              <a:rPr lang="mi-NZ" sz="1700" dirty="0"/>
              <a:t> </a:t>
            </a:r>
            <a:r>
              <a:rPr lang="mi-NZ" sz="1700" dirty="0" err="1"/>
              <a:t>good</a:t>
            </a:r>
            <a:r>
              <a:rPr lang="mi-NZ" sz="1700" dirty="0"/>
              <a:t> </a:t>
            </a:r>
            <a:r>
              <a:rPr lang="mi-NZ" sz="1700" dirty="0" err="1"/>
              <a:t>at</a:t>
            </a:r>
            <a:r>
              <a:rPr lang="mi-NZ" sz="1700" dirty="0"/>
              <a:t> </a:t>
            </a:r>
            <a:r>
              <a:rPr lang="mi-NZ" sz="1700" dirty="0" err="1"/>
              <a:t>what</a:t>
            </a:r>
            <a:r>
              <a:rPr lang="mi-NZ" sz="1700" dirty="0"/>
              <a:t> </a:t>
            </a:r>
            <a:r>
              <a:rPr lang="mi-NZ" sz="1700" dirty="0" err="1"/>
              <a:t>we</a:t>
            </a:r>
            <a:r>
              <a:rPr lang="mi-NZ" sz="1700" dirty="0"/>
              <a:t> are </a:t>
            </a:r>
            <a:r>
              <a:rPr lang="mi-NZ" sz="1700" dirty="0" err="1"/>
              <a:t>asking</a:t>
            </a:r>
            <a:r>
              <a:rPr lang="mi-NZ" sz="1700" dirty="0"/>
              <a:t> </a:t>
            </a:r>
            <a:r>
              <a:rPr lang="mi-NZ" sz="1700" dirty="0" err="1"/>
              <a:t>you</a:t>
            </a:r>
            <a:r>
              <a:rPr lang="mi-NZ" sz="1700" dirty="0"/>
              <a:t> </a:t>
            </a:r>
            <a:r>
              <a:rPr lang="mi-NZ" sz="1700" dirty="0" err="1"/>
              <a:t>to</a:t>
            </a:r>
            <a:r>
              <a:rPr lang="mi-NZ" sz="1700" dirty="0"/>
              <a:t> </a:t>
            </a:r>
            <a:r>
              <a:rPr lang="mi-NZ" sz="1700" dirty="0" err="1"/>
              <a:t>do</a:t>
            </a:r>
            <a:r>
              <a:rPr lang="mi-NZ" sz="1700" dirty="0"/>
              <a:t>.”</a:t>
            </a:r>
          </a:p>
          <a:p>
            <a:pPr lvl="1"/>
            <a:r>
              <a:rPr lang="mi-NZ" sz="1700" dirty="0" err="1"/>
              <a:t>The</a:t>
            </a:r>
            <a:r>
              <a:rPr lang="mi-NZ" sz="1700" dirty="0"/>
              <a:t> AI </a:t>
            </a:r>
            <a:r>
              <a:rPr lang="mi-NZ" sz="1700" dirty="0" err="1"/>
              <a:t>hasn’t</a:t>
            </a:r>
            <a:r>
              <a:rPr lang="mi-NZ" sz="1700" dirty="0"/>
              <a:t> </a:t>
            </a:r>
            <a:r>
              <a:rPr lang="mi-NZ" sz="1700" dirty="0" err="1"/>
              <a:t>done</a:t>
            </a:r>
            <a:r>
              <a:rPr lang="mi-NZ" sz="1700" dirty="0"/>
              <a:t> </a:t>
            </a:r>
            <a:r>
              <a:rPr lang="mi-NZ" sz="1700" dirty="0" err="1"/>
              <a:t>my</a:t>
            </a:r>
            <a:r>
              <a:rPr lang="mi-NZ" sz="1700" dirty="0"/>
              <a:t> </a:t>
            </a:r>
            <a:r>
              <a:rPr lang="mi-NZ" sz="1700" dirty="0" err="1"/>
              <a:t>paper</a:t>
            </a:r>
            <a:endParaRPr lang="mi-NZ" sz="1700" dirty="0"/>
          </a:p>
          <a:p>
            <a:r>
              <a:rPr lang="mi-NZ" sz="1700" dirty="0"/>
              <a:t>“AI </a:t>
            </a:r>
            <a:r>
              <a:rPr lang="mi-NZ" sz="1700" dirty="0" err="1"/>
              <a:t>writing</a:t>
            </a:r>
            <a:r>
              <a:rPr lang="mi-NZ" sz="1700" dirty="0"/>
              <a:t> </a:t>
            </a:r>
            <a:r>
              <a:rPr lang="mi-NZ" sz="1700" dirty="0" err="1"/>
              <a:t>is</a:t>
            </a:r>
            <a:r>
              <a:rPr lang="mi-NZ" sz="1700" dirty="0"/>
              <a:t> </a:t>
            </a:r>
            <a:r>
              <a:rPr lang="mi-NZ" sz="1700" dirty="0" err="1"/>
              <a:t>obvious</a:t>
            </a:r>
            <a:r>
              <a:rPr lang="mi-NZ" sz="1700" dirty="0"/>
              <a:t> </a:t>
            </a:r>
            <a:r>
              <a:rPr lang="mi-NZ" sz="1700" dirty="0" err="1"/>
              <a:t>to</a:t>
            </a:r>
            <a:r>
              <a:rPr lang="mi-NZ" sz="1700" dirty="0"/>
              <a:t> </a:t>
            </a:r>
            <a:r>
              <a:rPr lang="mi-NZ" sz="1700" dirty="0" err="1"/>
              <a:t>other</a:t>
            </a:r>
            <a:r>
              <a:rPr lang="mi-NZ" sz="1700" dirty="0"/>
              <a:t> </a:t>
            </a:r>
            <a:r>
              <a:rPr lang="mi-NZ" sz="1700" dirty="0" err="1"/>
              <a:t>people</a:t>
            </a:r>
            <a:r>
              <a:rPr lang="mi-NZ" sz="1700" dirty="0"/>
              <a:t>.”</a:t>
            </a:r>
          </a:p>
          <a:p>
            <a:pPr lvl="1"/>
            <a:r>
              <a:rPr lang="mi-NZ" sz="1700" dirty="0"/>
              <a:t>Are </a:t>
            </a:r>
            <a:r>
              <a:rPr lang="mi-NZ" sz="1700" dirty="0" err="1"/>
              <a:t>you</a:t>
            </a:r>
            <a:r>
              <a:rPr lang="mi-NZ" sz="1700" dirty="0"/>
              <a:t> </a:t>
            </a:r>
            <a:r>
              <a:rPr lang="mi-NZ" sz="1700" dirty="0" err="1"/>
              <a:t>embarassed</a:t>
            </a:r>
            <a:r>
              <a:rPr lang="mi-NZ" sz="1700" dirty="0"/>
              <a:t> </a:t>
            </a:r>
            <a:r>
              <a:rPr lang="mi-NZ" sz="1700" dirty="0" err="1"/>
              <a:t>yet</a:t>
            </a:r>
            <a:r>
              <a:rPr lang="mi-NZ" sz="1700" dirty="0"/>
              <a:t>?</a:t>
            </a:r>
          </a:p>
          <a:p>
            <a:pPr marL="457200" lvl="1" indent="0">
              <a:buNone/>
            </a:pPr>
            <a:endParaRPr lang="mi-NZ" sz="1900" dirty="0"/>
          </a:p>
          <a:p>
            <a:pPr marL="0" indent="0">
              <a:buNone/>
            </a:pPr>
            <a:r>
              <a:rPr lang="mi-NZ" sz="1900" dirty="0" err="1"/>
              <a:t>Follow</a:t>
            </a:r>
            <a:r>
              <a:rPr lang="mi-NZ" sz="1900" dirty="0"/>
              <a:t> </a:t>
            </a:r>
            <a:r>
              <a:rPr lang="mi-NZ" sz="1900" dirty="0" err="1"/>
              <a:t>up</a:t>
            </a:r>
            <a:r>
              <a:rPr lang="mi-NZ" sz="1900" dirty="0"/>
              <a:t> </a:t>
            </a:r>
            <a:r>
              <a:rPr lang="mi-NZ" sz="1900" dirty="0" err="1"/>
              <a:t>with</a:t>
            </a:r>
            <a:r>
              <a:rPr lang="mi-NZ" sz="1900" dirty="0"/>
              <a:t> </a:t>
            </a:r>
            <a:r>
              <a:rPr lang="mi-NZ" sz="1900" dirty="0" err="1"/>
              <a:t>penalties</a:t>
            </a:r>
            <a:endParaRPr lang="mi-NZ" sz="1900" dirty="0"/>
          </a:p>
          <a:p>
            <a:r>
              <a:rPr lang="mi-NZ" sz="1800" dirty="0"/>
              <a:t>Make </a:t>
            </a:r>
            <a:r>
              <a:rPr lang="mi-NZ" sz="1800" dirty="0" err="1"/>
              <a:t>sure</a:t>
            </a:r>
            <a:r>
              <a:rPr lang="mi-NZ" sz="1800" dirty="0"/>
              <a:t> </a:t>
            </a:r>
            <a:r>
              <a:rPr lang="mi-NZ" sz="1800" dirty="0" err="1"/>
              <a:t>the</a:t>
            </a:r>
            <a:r>
              <a:rPr lang="mi-NZ" sz="1800" dirty="0"/>
              <a:t> </a:t>
            </a:r>
            <a:r>
              <a:rPr lang="mi-NZ" sz="1800" dirty="0" err="1"/>
              <a:t>students</a:t>
            </a:r>
            <a:r>
              <a:rPr lang="mi-NZ" sz="1800" dirty="0"/>
              <a:t> </a:t>
            </a:r>
            <a:r>
              <a:rPr lang="mi-NZ" sz="1800" dirty="0" err="1"/>
              <a:t>know</a:t>
            </a:r>
            <a:r>
              <a:rPr lang="mi-NZ" sz="1800" dirty="0"/>
              <a:t> </a:t>
            </a:r>
            <a:r>
              <a:rPr lang="mi-NZ" sz="1800" dirty="0" err="1"/>
              <a:t>that</a:t>
            </a:r>
            <a:r>
              <a:rPr lang="mi-NZ" sz="1800" dirty="0"/>
              <a:t> </a:t>
            </a:r>
            <a:r>
              <a:rPr lang="mi-NZ" sz="1800" dirty="0" err="1"/>
              <a:t>bot</a:t>
            </a:r>
            <a:r>
              <a:rPr lang="mi-NZ" sz="1800" dirty="0"/>
              <a:t> </a:t>
            </a:r>
            <a:r>
              <a:rPr lang="mi-NZ" sz="1800" dirty="0" err="1"/>
              <a:t>posts</a:t>
            </a:r>
            <a:r>
              <a:rPr lang="mi-NZ" sz="1800" dirty="0"/>
              <a:t> are </a:t>
            </a:r>
            <a:r>
              <a:rPr lang="mi-NZ" sz="1800" dirty="0" err="1"/>
              <a:t>not</a:t>
            </a:r>
            <a:r>
              <a:rPr lang="mi-NZ" sz="1800" dirty="0"/>
              <a:t> </a:t>
            </a:r>
            <a:r>
              <a:rPr lang="mi-NZ" sz="1800" dirty="0" err="1"/>
              <a:t>earning</a:t>
            </a:r>
            <a:r>
              <a:rPr lang="mi-NZ" sz="1800" dirty="0"/>
              <a:t> </a:t>
            </a:r>
            <a:r>
              <a:rPr lang="mi-NZ" sz="1800" dirty="0" err="1"/>
              <a:t>marks</a:t>
            </a:r>
            <a:r>
              <a:rPr lang="mi-NZ" sz="1800" dirty="0"/>
              <a:t>.</a:t>
            </a:r>
            <a:br>
              <a:rPr lang="mi-NZ" sz="1800" dirty="0"/>
            </a:br>
            <a:r>
              <a:rPr lang="mi-NZ" sz="1800" dirty="0"/>
              <a:t>(</a:t>
            </a:r>
            <a:r>
              <a:rPr lang="mi-NZ" sz="1800" dirty="0" err="1"/>
              <a:t>The</a:t>
            </a:r>
            <a:r>
              <a:rPr lang="mi-NZ" sz="1800" dirty="0"/>
              <a:t> </a:t>
            </a:r>
            <a:r>
              <a:rPr lang="mi-NZ" sz="1800" dirty="0" err="1"/>
              <a:t>bot</a:t>
            </a:r>
            <a:r>
              <a:rPr lang="mi-NZ" sz="1800" dirty="0"/>
              <a:t> </a:t>
            </a:r>
            <a:r>
              <a:rPr lang="mi-NZ" sz="1800" dirty="0" err="1"/>
              <a:t>posts</a:t>
            </a:r>
            <a:r>
              <a:rPr lang="mi-NZ" sz="1800" dirty="0"/>
              <a:t> are </a:t>
            </a:r>
            <a:r>
              <a:rPr lang="mi-NZ" sz="1800" dirty="0" err="1"/>
              <a:t>still</a:t>
            </a:r>
            <a:r>
              <a:rPr lang="mi-NZ" sz="1800" dirty="0"/>
              <a:t> </a:t>
            </a:r>
            <a:r>
              <a:rPr lang="mi-NZ" sz="1800" dirty="0" err="1"/>
              <a:t>there</a:t>
            </a:r>
            <a:r>
              <a:rPr lang="mi-NZ" sz="1800" dirty="0"/>
              <a:t>. </a:t>
            </a:r>
            <a:r>
              <a:rPr lang="mi-NZ" sz="1800" dirty="0" err="1"/>
              <a:t>It's</a:t>
            </a:r>
            <a:r>
              <a:rPr lang="mi-NZ" sz="1800" dirty="0"/>
              <a:t> </a:t>
            </a:r>
            <a:r>
              <a:rPr lang="mi-NZ" sz="1800" dirty="0" err="1"/>
              <a:t>important</a:t>
            </a:r>
            <a:r>
              <a:rPr lang="mi-NZ" sz="1800" dirty="0"/>
              <a:t> </a:t>
            </a:r>
            <a:r>
              <a:rPr lang="mi-NZ" sz="1800" dirty="0" err="1"/>
              <a:t>they</a:t>
            </a:r>
            <a:r>
              <a:rPr lang="mi-NZ" sz="1800" dirty="0"/>
              <a:t> </a:t>
            </a:r>
            <a:r>
              <a:rPr lang="mi-NZ" sz="1800" dirty="0" err="1"/>
              <a:t>know</a:t>
            </a:r>
            <a:r>
              <a:rPr lang="mi-NZ" sz="1800" dirty="0"/>
              <a:t> </a:t>
            </a:r>
            <a:r>
              <a:rPr lang="mi-NZ" sz="1800" dirty="0" err="1"/>
              <a:t>no</a:t>
            </a:r>
            <a:r>
              <a:rPr lang="mi-NZ" sz="1800" dirty="0"/>
              <a:t> one </a:t>
            </a:r>
            <a:r>
              <a:rPr lang="mi-NZ" sz="1800" dirty="0" err="1"/>
              <a:t>is</a:t>
            </a:r>
            <a:r>
              <a:rPr lang="mi-NZ" sz="1800" dirty="0"/>
              <a:t> </a:t>
            </a:r>
            <a:r>
              <a:rPr lang="mi-NZ" sz="1800" dirty="0" err="1"/>
              <a:t>getting</a:t>
            </a:r>
            <a:r>
              <a:rPr lang="mi-NZ" sz="1800" dirty="0"/>
              <a:t> </a:t>
            </a:r>
            <a:r>
              <a:rPr lang="mi-NZ" sz="1800" dirty="0" err="1"/>
              <a:t>away</a:t>
            </a:r>
            <a:r>
              <a:rPr lang="mi-NZ" sz="1800" dirty="0"/>
              <a:t> </a:t>
            </a:r>
            <a:r>
              <a:rPr lang="mi-NZ" sz="1800" dirty="0" err="1"/>
              <a:t>with</a:t>
            </a:r>
            <a:r>
              <a:rPr lang="mi-NZ" sz="1800" dirty="0"/>
              <a:t> </a:t>
            </a:r>
            <a:r>
              <a:rPr lang="mi-NZ" sz="1800" dirty="0" err="1"/>
              <a:t>it</a:t>
            </a:r>
            <a:r>
              <a:rPr lang="mi-NZ" sz="1800" dirty="0"/>
              <a:t>.)</a:t>
            </a:r>
          </a:p>
          <a:p>
            <a:pPr marL="0" indent="0">
              <a:buNone/>
            </a:pPr>
            <a:endParaRPr lang="mi-NZ" sz="1800" dirty="0"/>
          </a:p>
          <a:p>
            <a:pPr marL="0" indent="0">
              <a:buNone/>
            </a:pPr>
            <a:endParaRPr lang="mi-NZ" sz="1900" dirty="0"/>
          </a:p>
          <a:p>
            <a:endParaRPr lang="mi-NZ" sz="1900" dirty="0"/>
          </a:p>
        </p:txBody>
      </p:sp>
    </p:spTree>
    <p:extLst>
      <p:ext uri="{BB962C8B-B14F-4D97-AF65-F5344CB8AC3E}">
        <p14:creationId xmlns:p14="http://schemas.microsoft.com/office/powerpoint/2010/main" val="149418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E23AE7-37CA-EF53-A0F1-4713AC668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39830-2FEB-BA2B-9FFB-9A7DDE49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mi-NZ" sz="2400" dirty="0"/>
          </a:p>
          <a:p>
            <a:endParaRPr lang="mi-NZ" sz="2400" dirty="0"/>
          </a:p>
        </p:txBody>
      </p:sp>
    </p:spTree>
    <p:extLst>
      <p:ext uri="{BB962C8B-B14F-4D97-AF65-F5344CB8AC3E}">
        <p14:creationId xmlns:p14="http://schemas.microsoft.com/office/powerpoint/2010/main" val="23265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A4927-7B91-6BD0-0A95-46112EDBE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mi-NZ" sz="4000">
                <a:solidFill>
                  <a:schemeClr val="bg1"/>
                </a:solidFill>
              </a:rPr>
              <a:t>The problem</a:t>
            </a:r>
            <a:endParaRPr lang="en-NZ" sz="400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6CC14-267F-073E-3D29-85F9CD54F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mi-NZ" sz="2400" dirty="0" err="1"/>
              <a:t>Many</a:t>
            </a:r>
            <a:r>
              <a:rPr lang="mi-NZ" sz="2400" dirty="0"/>
              <a:t> </a:t>
            </a:r>
            <a:r>
              <a:rPr lang="mi-NZ" sz="2400" dirty="0" err="1"/>
              <a:t>of</a:t>
            </a:r>
            <a:r>
              <a:rPr lang="mi-NZ" sz="2400" dirty="0"/>
              <a:t> </a:t>
            </a:r>
            <a:r>
              <a:rPr lang="mi-NZ" sz="2400" dirty="0" err="1"/>
              <a:t>our</a:t>
            </a:r>
            <a:r>
              <a:rPr lang="mi-NZ" sz="2400" dirty="0"/>
              <a:t> </a:t>
            </a:r>
            <a:r>
              <a:rPr lang="mi-NZ" sz="2400" dirty="0" err="1"/>
              <a:t>papers</a:t>
            </a:r>
            <a:r>
              <a:rPr lang="mi-NZ" sz="2400" dirty="0"/>
              <a:t> </a:t>
            </a:r>
            <a:r>
              <a:rPr lang="mi-NZ" sz="2400" dirty="0" err="1"/>
              <a:t>use</a:t>
            </a:r>
            <a:r>
              <a:rPr lang="mi-NZ" sz="2400" dirty="0"/>
              <a:t> </a:t>
            </a:r>
            <a:r>
              <a:rPr lang="mi-NZ" sz="2400" dirty="0" err="1"/>
              <a:t>forum</a:t>
            </a:r>
            <a:r>
              <a:rPr lang="mi-NZ" sz="2400" dirty="0"/>
              <a:t> </a:t>
            </a:r>
            <a:r>
              <a:rPr lang="mi-NZ" sz="2400" dirty="0" err="1"/>
              <a:t>posts</a:t>
            </a:r>
            <a:r>
              <a:rPr lang="mi-NZ" sz="2400" dirty="0"/>
              <a:t> for </a:t>
            </a:r>
            <a:r>
              <a:rPr lang="mi-NZ" sz="2400" dirty="0" err="1"/>
              <a:t>online</a:t>
            </a:r>
            <a:r>
              <a:rPr lang="mi-NZ" sz="2400" dirty="0"/>
              <a:t> </a:t>
            </a:r>
            <a:r>
              <a:rPr lang="mi-NZ" sz="2400" dirty="0" err="1"/>
              <a:t>discussions</a:t>
            </a:r>
            <a:endParaRPr lang="en-US" sz="2400" dirty="0"/>
          </a:p>
          <a:p>
            <a:pPr lvl="1"/>
            <a:r>
              <a:rPr lang="mi-NZ" sz="1900" dirty="0" err="1"/>
              <a:t>Students</a:t>
            </a:r>
            <a:r>
              <a:rPr lang="mi-NZ" sz="1900" dirty="0"/>
              <a:t> </a:t>
            </a:r>
            <a:r>
              <a:rPr lang="mi-NZ" sz="1900" dirty="0" err="1"/>
              <a:t>discuss</a:t>
            </a:r>
            <a:r>
              <a:rPr lang="mi-NZ" sz="1900" dirty="0"/>
              <a:t> </a:t>
            </a:r>
            <a:r>
              <a:rPr lang="mi-NZ" sz="1900" dirty="0" err="1"/>
              <a:t>course</a:t>
            </a:r>
            <a:r>
              <a:rPr lang="mi-NZ" sz="1900" dirty="0"/>
              <a:t> </a:t>
            </a:r>
            <a:r>
              <a:rPr lang="mi-NZ" sz="1900" dirty="0" err="1"/>
              <a:t>material</a:t>
            </a:r>
            <a:r>
              <a:rPr lang="mi-NZ" sz="1900" dirty="0"/>
              <a:t>, </a:t>
            </a:r>
            <a:r>
              <a:rPr lang="mi-NZ" sz="1900" dirty="0" err="1"/>
              <a:t>short</a:t>
            </a:r>
            <a:r>
              <a:rPr lang="mi-NZ" sz="1900" dirty="0"/>
              <a:t> </a:t>
            </a:r>
            <a:r>
              <a:rPr lang="mi-NZ" sz="1900" dirty="0" err="1"/>
              <a:t>articles</a:t>
            </a:r>
            <a:r>
              <a:rPr lang="mi-NZ" sz="1900" dirty="0"/>
              <a:t>, </a:t>
            </a:r>
            <a:r>
              <a:rPr lang="mi-NZ" sz="1900" dirty="0" err="1"/>
              <a:t>media</a:t>
            </a:r>
            <a:r>
              <a:rPr lang="mi-NZ" sz="1900" dirty="0"/>
              <a:t> </a:t>
            </a:r>
            <a:r>
              <a:rPr lang="mi-NZ" sz="1900" dirty="0" err="1"/>
              <a:t>posts</a:t>
            </a:r>
            <a:r>
              <a:rPr lang="mi-NZ" sz="1900" dirty="0"/>
              <a:t>, </a:t>
            </a:r>
            <a:r>
              <a:rPr lang="mi-NZ" sz="1900" dirty="0" err="1"/>
              <a:t>current</a:t>
            </a:r>
            <a:r>
              <a:rPr lang="mi-NZ" sz="1900" dirty="0"/>
              <a:t> </a:t>
            </a:r>
            <a:r>
              <a:rPr lang="mi-NZ" sz="1900" dirty="0" err="1"/>
              <a:t>issues</a:t>
            </a:r>
            <a:r>
              <a:rPr lang="mi-NZ" sz="1900" dirty="0"/>
              <a:t> </a:t>
            </a:r>
          </a:p>
          <a:p>
            <a:pPr lvl="1"/>
            <a:r>
              <a:rPr lang="mi-NZ" sz="1900" dirty="0" err="1"/>
              <a:t>Our</a:t>
            </a:r>
            <a:r>
              <a:rPr lang="mi-NZ" sz="1900" dirty="0"/>
              <a:t> </a:t>
            </a:r>
            <a:r>
              <a:rPr lang="mi-NZ" sz="1900" dirty="0" err="1"/>
              <a:t>forum</a:t>
            </a:r>
            <a:r>
              <a:rPr lang="mi-NZ" sz="1900" dirty="0"/>
              <a:t> </a:t>
            </a:r>
            <a:r>
              <a:rPr lang="mi-NZ" sz="1900" dirty="0" err="1"/>
              <a:t>posts</a:t>
            </a:r>
            <a:r>
              <a:rPr lang="mi-NZ" sz="1900" dirty="0"/>
              <a:t> are </a:t>
            </a:r>
            <a:r>
              <a:rPr lang="mi-NZ" sz="1900" dirty="0" err="1"/>
              <a:t>individually</a:t>
            </a:r>
            <a:r>
              <a:rPr lang="mi-NZ" sz="1900" dirty="0"/>
              <a:t> </a:t>
            </a:r>
            <a:r>
              <a:rPr lang="mi-NZ" sz="1900" dirty="0" err="1"/>
              <a:t>graded</a:t>
            </a:r>
            <a:r>
              <a:rPr lang="mi-NZ" sz="1900" dirty="0"/>
              <a:t>, and </a:t>
            </a:r>
            <a:r>
              <a:rPr lang="mi-NZ" sz="1900" dirty="0" err="1"/>
              <a:t>significant</a:t>
            </a:r>
            <a:r>
              <a:rPr lang="mi-NZ" sz="1900" dirty="0"/>
              <a:t> </a:t>
            </a:r>
            <a:r>
              <a:rPr lang="mi-NZ" sz="1900" dirty="0" err="1"/>
              <a:t>to</a:t>
            </a:r>
            <a:r>
              <a:rPr lang="mi-NZ" sz="1900" dirty="0"/>
              <a:t> </a:t>
            </a:r>
            <a:r>
              <a:rPr lang="mi-NZ" sz="1900" dirty="0" err="1"/>
              <a:t>final</a:t>
            </a:r>
            <a:r>
              <a:rPr lang="mi-NZ" sz="1900" dirty="0"/>
              <a:t> </a:t>
            </a:r>
            <a:r>
              <a:rPr lang="mi-NZ" sz="1900" dirty="0" err="1"/>
              <a:t>grade</a:t>
            </a:r>
            <a:endParaRPr lang="mi-NZ" sz="1900" dirty="0"/>
          </a:p>
          <a:p>
            <a:pPr lvl="1"/>
            <a:r>
              <a:rPr lang="mi-NZ" sz="1900" dirty="0"/>
              <a:t>For </a:t>
            </a:r>
            <a:r>
              <a:rPr lang="mi-NZ" sz="1900" dirty="0" err="1"/>
              <a:t>many</a:t>
            </a:r>
            <a:r>
              <a:rPr lang="mi-NZ" sz="1900" dirty="0"/>
              <a:t> </a:t>
            </a:r>
            <a:r>
              <a:rPr lang="mi-NZ" sz="1900" dirty="0" err="1"/>
              <a:t>students</a:t>
            </a:r>
            <a:r>
              <a:rPr lang="mi-NZ" sz="1900" dirty="0"/>
              <a:t> </a:t>
            </a:r>
            <a:r>
              <a:rPr lang="mi-NZ" sz="1900" dirty="0" err="1"/>
              <a:t>the</a:t>
            </a:r>
            <a:r>
              <a:rPr lang="mi-NZ" sz="1900" dirty="0"/>
              <a:t> </a:t>
            </a:r>
            <a:r>
              <a:rPr lang="mi-NZ" sz="1900" dirty="0" err="1"/>
              <a:t>discussions</a:t>
            </a:r>
            <a:r>
              <a:rPr lang="mi-NZ" sz="1900" dirty="0"/>
              <a:t> are a </a:t>
            </a:r>
            <a:r>
              <a:rPr lang="mi-NZ" sz="1900" dirty="0" err="1"/>
              <a:t>highlight</a:t>
            </a:r>
            <a:r>
              <a:rPr lang="mi-NZ" sz="1900" dirty="0"/>
              <a:t> </a:t>
            </a:r>
            <a:r>
              <a:rPr lang="mi-NZ" sz="1900" dirty="0" err="1"/>
              <a:t>of</a:t>
            </a:r>
            <a:r>
              <a:rPr lang="mi-NZ" sz="1900" dirty="0"/>
              <a:t> </a:t>
            </a:r>
            <a:r>
              <a:rPr lang="mi-NZ" sz="1900" dirty="0" err="1"/>
              <a:t>the</a:t>
            </a:r>
            <a:r>
              <a:rPr lang="mi-NZ" sz="1900" dirty="0"/>
              <a:t> </a:t>
            </a:r>
            <a:r>
              <a:rPr lang="mi-NZ" sz="1900" dirty="0" err="1"/>
              <a:t>paper</a:t>
            </a:r>
            <a:r>
              <a:rPr lang="mi-NZ" sz="1900" dirty="0"/>
              <a:t>: </a:t>
            </a:r>
            <a:r>
              <a:rPr lang="mi-NZ" sz="1900" dirty="0" err="1"/>
              <a:t>considerable</a:t>
            </a:r>
            <a:r>
              <a:rPr lang="mi-NZ" sz="1900" dirty="0"/>
              <a:t> </a:t>
            </a:r>
            <a:r>
              <a:rPr lang="mi-NZ" sz="1900" dirty="0" err="1"/>
              <a:t>learning</a:t>
            </a:r>
            <a:r>
              <a:rPr lang="mi-NZ" sz="1900" dirty="0"/>
              <a:t> </a:t>
            </a:r>
            <a:r>
              <a:rPr lang="mi-NZ" sz="1900" dirty="0" err="1"/>
              <a:t>occurs</a:t>
            </a:r>
            <a:r>
              <a:rPr lang="mi-NZ" sz="1900" dirty="0"/>
              <a:t> </a:t>
            </a:r>
            <a:r>
              <a:rPr lang="mi-NZ" sz="1900" dirty="0" err="1"/>
              <a:t>through</a:t>
            </a:r>
            <a:r>
              <a:rPr lang="mi-NZ" sz="1900" dirty="0"/>
              <a:t> </a:t>
            </a:r>
            <a:r>
              <a:rPr lang="mi-NZ" sz="1900" dirty="0" err="1"/>
              <a:t>them</a:t>
            </a:r>
            <a:r>
              <a:rPr lang="mi-NZ" sz="1900" dirty="0"/>
              <a:t> </a:t>
            </a:r>
          </a:p>
          <a:p>
            <a:r>
              <a:rPr lang="mi-NZ" sz="2400" dirty="0" err="1"/>
              <a:t>It</a:t>
            </a:r>
            <a:r>
              <a:rPr lang="mi-NZ" sz="2400" dirty="0"/>
              <a:t> </a:t>
            </a:r>
            <a:r>
              <a:rPr lang="mi-NZ" sz="2400" dirty="0" err="1"/>
              <a:t>is</a:t>
            </a:r>
            <a:r>
              <a:rPr lang="mi-NZ" sz="2400" dirty="0"/>
              <a:t> </a:t>
            </a:r>
            <a:r>
              <a:rPr lang="mi-NZ" sz="2400" dirty="0" err="1"/>
              <a:t>particularly</a:t>
            </a:r>
            <a:r>
              <a:rPr lang="mi-NZ" sz="2400" dirty="0"/>
              <a:t> </a:t>
            </a:r>
            <a:r>
              <a:rPr lang="mi-NZ" sz="2400" dirty="0" err="1"/>
              <a:t>tempting</a:t>
            </a:r>
            <a:r>
              <a:rPr lang="mi-NZ" sz="2400" dirty="0"/>
              <a:t> for </a:t>
            </a:r>
            <a:r>
              <a:rPr lang="mi-NZ" sz="2400" dirty="0" err="1"/>
              <a:t>students</a:t>
            </a:r>
            <a:r>
              <a:rPr lang="mi-NZ" sz="2400" dirty="0"/>
              <a:t> </a:t>
            </a:r>
            <a:r>
              <a:rPr lang="mi-NZ" sz="2400" dirty="0" err="1"/>
              <a:t>to</a:t>
            </a:r>
            <a:r>
              <a:rPr lang="mi-NZ" sz="2400" dirty="0"/>
              <a:t> </a:t>
            </a:r>
            <a:r>
              <a:rPr lang="mi-NZ" sz="2400" dirty="0" err="1"/>
              <a:t>use</a:t>
            </a:r>
            <a:r>
              <a:rPr lang="mi-NZ" sz="2400" dirty="0"/>
              <a:t> AI </a:t>
            </a:r>
            <a:r>
              <a:rPr lang="mi-NZ" sz="2400" dirty="0" err="1"/>
              <a:t>to</a:t>
            </a:r>
            <a:r>
              <a:rPr lang="mi-NZ" sz="2400" dirty="0"/>
              <a:t> </a:t>
            </a:r>
            <a:r>
              <a:rPr lang="mi-NZ" sz="2400" dirty="0" err="1"/>
              <a:t>write</a:t>
            </a:r>
            <a:r>
              <a:rPr lang="mi-NZ" sz="2400" dirty="0"/>
              <a:t> </a:t>
            </a:r>
            <a:r>
              <a:rPr lang="mi-NZ" sz="2400" dirty="0" err="1"/>
              <a:t>these</a:t>
            </a:r>
            <a:r>
              <a:rPr lang="mi-NZ" sz="2400" dirty="0"/>
              <a:t> </a:t>
            </a:r>
            <a:r>
              <a:rPr lang="mi-NZ" sz="2400" dirty="0" err="1"/>
              <a:t>sorts</a:t>
            </a:r>
            <a:r>
              <a:rPr lang="mi-NZ" sz="2400" dirty="0"/>
              <a:t> </a:t>
            </a:r>
            <a:r>
              <a:rPr lang="mi-NZ" sz="2400" dirty="0" err="1"/>
              <a:t>of</a:t>
            </a:r>
            <a:r>
              <a:rPr lang="mi-NZ" sz="2400" dirty="0"/>
              <a:t> </a:t>
            </a:r>
            <a:r>
              <a:rPr lang="mi-NZ" sz="2400" dirty="0" err="1"/>
              <a:t>short</a:t>
            </a:r>
            <a:r>
              <a:rPr lang="mi-NZ" sz="2400" dirty="0"/>
              <a:t> </a:t>
            </a:r>
            <a:r>
              <a:rPr lang="mi-NZ" sz="2400" dirty="0" err="1"/>
              <a:t>posts</a:t>
            </a:r>
            <a:endParaRPr lang="en-US" sz="2400" dirty="0"/>
          </a:p>
          <a:p>
            <a:r>
              <a:rPr lang="mi-NZ" sz="2400" dirty="0" err="1"/>
              <a:t>What</a:t>
            </a:r>
            <a:r>
              <a:rPr lang="mi-NZ" sz="2400" dirty="0"/>
              <a:t> </a:t>
            </a:r>
            <a:r>
              <a:rPr lang="mi-NZ" sz="2400" dirty="0" err="1"/>
              <a:t>can</a:t>
            </a:r>
            <a:r>
              <a:rPr lang="mi-NZ" sz="2400" dirty="0"/>
              <a:t> </a:t>
            </a:r>
            <a:r>
              <a:rPr lang="mi-NZ" sz="2400" dirty="0" err="1"/>
              <a:t>be</a:t>
            </a:r>
            <a:r>
              <a:rPr lang="mi-NZ" sz="2400" dirty="0"/>
              <a:t> </a:t>
            </a:r>
            <a:r>
              <a:rPr lang="mi-NZ" sz="2400" dirty="0" err="1"/>
              <a:t>done</a:t>
            </a:r>
            <a:r>
              <a:rPr lang="mi-NZ" sz="2400" dirty="0"/>
              <a:t>?</a:t>
            </a:r>
          </a:p>
          <a:p>
            <a:pPr lvl="1"/>
            <a:r>
              <a:rPr lang="mi-NZ" sz="1900" dirty="0" err="1"/>
              <a:t>Officially</a:t>
            </a:r>
            <a:r>
              <a:rPr lang="mi-NZ" sz="1900" dirty="0"/>
              <a:t>, </a:t>
            </a:r>
            <a:r>
              <a:rPr lang="mi-NZ" sz="1900" dirty="0" err="1"/>
              <a:t>detection</a:t>
            </a:r>
            <a:r>
              <a:rPr lang="mi-NZ" sz="1900" dirty="0"/>
              <a:t> </a:t>
            </a:r>
            <a:r>
              <a:rPr lang="mi-NZ" sz="1900" dirty="0" err="1"/>
              <a:t>tools</a:t>
            </a:r>
            <a:r>
              <a:rPr lang="mi-NZ" sz="1900" dirty="0"/>
              <a:t> are </a:t>
            </a:r>
            <a:r>
              <a:rPr lang="mi-NZ" sz="1900" dirty="0" err="1"/>
              <a:t>unreliable</a:t>
            </a:r>
            <a:r>
              <a:rPr lang="mi-NZ" sz="1900" dirty="0"/>
              <a:t> </a:t>
            </a:r>
          </a:p>
          <a:p>
            <a:r>
              <a:rPr lang="mi-NZ" sz="2400" dirty="0" err="1"/>
              <a:t>Official</a:t>
            </a:r>
            <a:r>
              <a:rPr lang="mi-NZ" sz="2400" dirty="0"/>
              <a:t> </a:t>
            </a:r>
            <a:r>
              <a:rPr lang="mi-NZ" sz="2400" dirty="0" err="1"/>
              <a:t>advice</a:t>
            </a:r>
            <a:r>
              <a:rPr lang="mi-NZ" sz="2400" dirty="0"/>
              <a:t>: "</a:t>
            </a:r>
            <a:r>
              <a:rPr lang="mi-NZ" sz="2400" dirty="0" err="1"/>
              <a:t>Design</a:t>
            </a:r>
            <a:r>
              <a:rPr lang="mi-NZ" sz="2400" dirty="0"/>
              <a:t> </a:t>
            </a:r>
            <a:r>
              <a:rPr lang="mi-NZ" sz="2400" dirty="0" err="1"/>
              <a:t>your</a:t>
            </a:r>
            <a:r>
              <a:rPr lang="mi-NZ" sz="2400" dirty="0"/>
              <a:t> </a:t>
            </a:r>
            <a:r>
              <a:rPr lang="mi-NZ" sz="2400" dirty="0" err="1"/>
              <a:t>assessments</a:t>
            </a:r>
            <a:r>
              <a:rPr lang="mi-NZ" sz="2400" dirty="0"/>
              <a:t> </a:t>
            </a:r>
            <a:r>
              <a:rPr lang="mi-NZ" sz="2400" dirty="0" err="1"/>
              <a:t>to</a:t>
            </a:r>
            <a:r>
              <a:rPr lang="mi-NZ" sz="2400" dirty="0"/>
              <a:t> make </a:t>
            </a:r>
            <a:r>
              <a:rPr lang="mi-NZ" sz="2400" dirty="0" err="1"/>
              <a:t>them</a:t>
            </a:r>
            <a:r>
              <a:rPr lang="mi-NZ" sz="2400" dirty="0"/>
              <a:t> more </a:t>
            </a:r>
            <a:r>
              <a:rPr lang="mi-NZ" sz="2400" dirty="0" err="1"/>
              <a:t>resistant</a:t>
            </a:r>
            <a:r>
              <a:rPr lang="mi-NZ" sz="2400" dirty="0"/>
              <a:t> </a:t>
            </a:r>
            <a:r>
              <a:rPr lang="mi-NZ" sz="2400" dirty="0" err="1"/>
              <a:t>to</a:t>
            </a:r>
            <a:r>
              <a:rPr lang="mi-NZ" sz="2400" dirty="0"/>
              <a:t> </a:t>
            </a:r>
            <a:r>
              <a:rPr lang="mi-NZ" sz="2400" dirty="0" err="1"/>
              <a:t>GenAI</a:t>
            </a:r>
            <a:r>
              <a:rPr lang="mi-NZ" sz="2400"/>
              <a:t>”</a:t>
            </a:r>
            <a:endParaRPr lang="mi-NZ" sz="2400" dirty="0"/>
          </a:p>
          <a:p>
            <a:pPr lvl="1"/>
            <a:r>
              <a:rPr lang="en-US" sz="1900" dirty="0"/>
              <a:t>How hard is this? Does it work?</a:t>
            </a:r>
            <a:endParaRPr lang="mi-NZ" sz="1900" dirty="0"/>
          </a:p>
          <a:p>
            <a:endParaRPr lang="mi-NZ" sz="2400" dirty="0"/>
          </a:p>
        </p:txBody>
      </p:sp>
    </p:spTree>
    <p:extLst>
      <p:ext uri="{BB962C8B-B14F-4D97-AF65-F5344CB8AC3E}">
        <p14:creationId xmlns:p14="http://schemas.microsoft.com/office/powerpoint/2010/main" val="308073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Slide Background">
            <a:extLst>
              <a:ext uri="{FF2B5EF4-FFF2-40B4-BE49-F238E27FC236}">
                <a16:creationId xmlns:a16="http://schemas.microsoft.com/office/drawing/2014/main" id="{AF6CB648-9554-488A-B457-99CAAD1DA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E3ADCBE7-9330-1CDA-00EB-CDD12DB72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290"/>
            <a:ext cx="12192000" cy="1733407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A4927-7B91-6BD0-0A95-46112EDBE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240241"/>
            <a:ext cx="10760054" cy="1228299"/>
          </a:xfrm>
        </p:spPr>
        <p:txBody>
          <a:bodyPr>
            <a:normAutofit/>
          </a:bodyPr>
          <a:lstStyle/>
          <a:p>
            <a:r>
              <a:rPr lang="mi-NZ" sz="4000" err="1"/>
              <a:t>An</a:t>
            </a:r>
            <a:r>
              <a:rPr lang="mi-NZ" sz="4000"/>
              <a:t> </a:t>
            </a:r>
            <a:r>
              <a:rPr lang="mi-NZ" sz="4000" err="1"/>
              <a:t>early</a:t>
            </a:r>
            <a:r>
              <a:rPr lang="mi-NZ" sz="4000"/>
              <a:t> </a:t>
            </a:r>
            <a:r>
              <a:rPr lang="mi-NZ" sz="4000" err="1"/>
              <a:t>experiment</a:t>
            </a:r>
            <a:r>
              <a:rPr lang="mi-NZ" sz="4000"/>
              <a:t>: </a:t>
            </a:r>
            <a:br>
              <a:rPr lang="mi-NZ" sz="4000"/>
            </a:br>
            <a:r>
              <a:rPr lang="mi-NZ" sz="4000" err="1"/>
              <a:t>Can</a:t>
            </a:r>
            <a:r>
              <a:rPr lang="mi-NZ" sz="4000"/>
              <a:t> </a:t>
            </a:r>
            <a:r>
              <a:rPr lang="mi-NZ" sz="4000" err="1"/>
              <a:t>students</a:t>
            </a:r>
            <a:r>
              <a:rPr lang="mi-NZ" sz="4000"/>
              <a:t> </a:t>
            </a:r>
            <a:r>
              <a:rPr lang="mi-NZ" sz="4000" err="1"/>
              <a:t>find</a:t>
            </a:r>
            <a:r>
              <a:rPr lang="mi-NZ" sz="4000"/>
              <a:t> </a:t>
            </a:r>
            <a:r>
              <a:rPr lang="mi-NZ" sz="4000" err="1"/>
              <a:t>the</a:t>
            </a:r>
            <a:r>
              <a:rPr lang="mi-NZ" sz="4000"/>
              <a:t> </a:t>
            </a:r>
            <a:r>
              <a:rPr lang="mi-NZ" sz="4000" err="1"/>
              <a:t>mistakes</a:t>
            </a:r>
            <a:r>
              <a:rPr lang="mi-NZ" sz="4000"/>
              <a:t> </a:t>
            </a:r>
            <a:r>
              <a:rPr lang="mi-NZ" sz="4000" err="1"/>
              <a:t>in</a:t>
            </a:r>
            <a:r>
              <a:rPr lang="mi-NZ" sz="4000"/>
              <a:t> </a:t>
            </a:r>
            <a:r>
              <a:rPr lang="mi-NZ" sz="4000" err="1"/>
              <a:t>GenAI</a:t>
            </a:r>
            <a:r>
              <a:rPr lang="mi-NZ" sz="4000"/>
              <a:t> </a:t>
            </a:r>
            <a:r>
              <a:rPr lang="mi-NZ" sz="4000" err="1"/>
              <a:t>posts</a:t>
            </a:r>
            <a:r>
              <a:rPr lang="mi-NZ" sz="4000"/>
              <a:t>?</a:t>
            </a:r>
            <a:endParaRPr lang="en-NZ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6CC14-267F-073E-3D29-85F9CD54F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1747046"/>
            <a:ext cx="4864875" cy="44251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lvl="1" indent="0">
              <a:buNone/>
            </a:pPr>
            <a:endParaRPr lang="mi-NZ" sz="2000" dirty="0"/>
          </a:p>
          <a:p>
            <a:r>
              <a:rPr lang="mi-NZ" sz="2000" dirty="0"/>
              <a:t>I </a:t>
            </a:r>
            <a:r>
              <a:rPr lang="mi-NZ" sz="2000" dirty="0" err="1"/>
              <a:t>posted</a:t>
            </a:r>
            <a:r>
              <a:rPr lang="mi-NZ" sz="2000" dirty="0"/>
              <a:t> </a:t>
            </a:r>
            <a:r>
              <a:rPr lang="mi-NZ" sz="2000" dirty="0" err="1"/>
              <a:t>example</a:t>
            </a:r>
            <a:r>
              <a:rPr lang="mi-NZ" sz="2000" dirty="0"/>
              <a:t> </a:t>
            </a:r>
            <a:r>
              <a:rPr lang="mi-NZ" sz="2000" dirty="0" err="1"/>
              <a:t>GenAI</a:t>
            </a:r>
            <a:r>
              <a:rPr lang="mi-NZ" sz="2000" dirty="0"/>
              <a:t> </a:t>
            </a:r>
            <a:r>
              <a:rPr lang="mi-NZ" sz="2000" dirty="0" err="1"/>
              <a:t>answers</a:t>
            </a:r>
            <a:r>
              <a:rPr lang="mi-NZ" sz="2000" dirty="0"/>
              <a:t>, and </a:t>
            </a:r>
            <a:r>
              <a:rPr lang="mi-NZ" sz="2000" dirty="0" err="1"/>
              <a:t>encouraged</a:t>
            </a:r>
            <a:r>
              <a:rPr lang="mi-NZ" sz="2000" dirty="0"/>
              <a:t> </a:t>
            </a:r>
            <a:r>
              <a:rPr lang="mi-NZ" sz="2000" dirty="0" err="1"/>
              <a:t>students</a:t>
            </a:r>
            <a:r>
              <a:rPr lang="mi-NZ" sz="2000" dirty="0"/>
              <a:t> </a:t>
            </a:r>
            <a:r>
              <a:rPr lang="mi-NZ" sz="2000" dirty="0" err="1"/>
              <a:t>to</a:t>
            </a:r>
            <a:r>
              <a:rPr lang="mi-NZ" sz="2000" dirty="0"/>
              <a:t> </a:t>
            </a:r>
            <a:r>
              <a:rPr lang="mi-NZ" sz="2000" dirty="0" err="1"/>
              <a:t>identify</a:t>
            </a:r>
            <a:r>
              <a:rPr lang="mi-NZ" sz="2000" dirty="0"/>
              <a:t> </a:t>
            </a:r>
            <a:r>
              <a:rPr lang="mi-NZ" sz="2000" dirty="0" err="1"/>
              <a:t>shortcomings</a:t>
            </a:r>
            <a:endParaRPr lang="mi-NZ" dirty="0"/>
          </a:p>
          <a:p>
            <a:pPr lvl="1">
              <a:spcAft>
                <a:spcPts val="570"/>
              </a:spcAft>
              <a:buFont typeface="Courier New" panose="020B0604020202020204" pitchFamily="34" charset="0"/>
              <a:buChar char="o"/>
            </a:pPr>
            <a:r>
              <a:rPr lang="mi-NZ" sz="1800" dirty="0" err="1"/>
              <a:t>Good</a:t>
            </a:r>
            <a:r>
              <a:rPr lang="mi-NZ" sz="1800" dirty="0"/>
              <a:t> </a:t>
            </a:r>
            <a:r>
              <a:rPr lang="mi-NZ" sz="1800" dirty="0" err="1"/>
              <a:t>students</a:t>
            </a:r>
            <a:r>
              <a:rPr lang="mi-NZ" sz="1800" dirty="0"/>
              <a:t> were </a:t>
            </a:r>
            <a:r>
              <a:rPr lang="mi-NZ" sz="1800" dirty="0" err="1"/>
              <a:t>quite</a:t>
            </a:r>
            <a:r>
              <a:rPr lang="mi-NZ" sz="1800" dirty="0"/>
              <a:t> </a:t>
            </a:r>
            <a:r>
              <a:rPr lang="mi-NZ" sz="1800" dirty="0" err="1"/>
              <a:t>good</a:t>
            </a:r>
            <a:r>
              <a:rPr lang="mi-NZ" sz="1800" dirty="0"/>
              <a:t> </a:t>
            </a:r>
            <a:r>
              <a:rPr lang="mi-NZ" sz="1800" dirty="0" err="1"/>
              <a:t>at</a:t>
            </a:r>
            <a:r>
              <a:rPr lang="mi-NZ" sz="1800" dirty="0"/>
              <a:t> </a:t>
            </a:r>
            <a:r>
              <a:rPr lang="mi-NZ" sz="1800" dirty="0" err="1"/>
              <a:t>finding</a:t>
            </a:r>
            <a:r>
              <a:rPr lang="mi-NZ" sz="1800" dirty="0"/>
              <a:t> </a:t>
            </a:r>
            <a:r>
              <a:rPr lang="mi-NZ" sz="1800" dirty="0" err="1"/>
              <a:t>the</a:t>
            </a:r>
            <a:r>
              <a:rPr lang="mi-NZ" sz="1800" dirty="0"/>
              <a:t> </a:t>
            </a:r>
            <a:r>
              <a:rPr lang="mi-NZ" sz="1800" dirty="0" err="1"/>
              <a:t>problems</a:t>
            </a:r>
            <a:endParaRPr lang="mi-NZ" sz="1800" dirty="0"/>
          </a:p>
          <a:p>
            <a:pPr lvl="1">
              <a:spcAft>
                <a:spcPts val="570"/>
              </a:spcAft>
              <a:buFont typeface="Courier New" panose="020B0604020202020204" pitchFamily="34" charset="0"/>
              <a:buChar char="o"/>
            </a:pPr>
            <a:r>
              <a:rPr lang="mi-NZ" sz="1800" dirty="0" err="1"/>
              <a:t>The</a:t>
            </a:r>
            <a:r>
              <a:rPr lang="mi-NZ" sz="1800" dirty="0"/>
              <a:t> </a:t>
            </a:r>
            <a:r>
              <a:rPr lang="mi-NZ" sz="1800" dirty="0" err="1"/>
              <a:t>poorer</a:t>
            </a:r>
            <a:r>
              <a:rPr lang="mi-NZ" sz="1800" dirty="0"/>
              <a:t> </a:t>
            </a:r>
            <a:r>
              <a:rPr lang="mi-NZ" sz="1800" dirty="0" err="1"/>
              <a:t>students</a:t>
            </a:r>
            <a:r>
              <a:rPr lang="mi-NZ" sz="1800" dirty="0"/>
              <a:t> </a:t>
            </a:r>
            <a:r>
              <a:rPr lang="mi-NZ" sz="1800" dirty="0" err="1"/>
              <a:t>tended</a:t>
            </a:r>
            <a:r>
              <a:rPr lang="mi-NZ" sz="1800" dirty="0"/>
              <a:t> </a:t>
            </a:r>
            <a:r>
              <a:rPr lang="mi-NZ" sz="1800" dirty="0" err="1"/>
              <a:t>to</a:t>
            </a:r>
            <a:r>
              <a:rPr lang="mi-NZ" sz="1800" dirty="0"/>
              <a:t> </a:t>
            </a:r>
            <a:r>
              <a:rPr lang="mi-NZ" sz="1800" dirty="0" err="1"/>
              <a:t>be</a:t>
            </a:r>
            <a:r>
              <a:rPr lang="mi-NZ" sz="1800" dirty="0"/>
              <a:t> </a:t>
            </a:r>
            <a:r>
              <a:rPr lang="mi-NZ" sz="1800" dirty="0" err="1"/>
              <a:t>impressed</a:t>
            </a:r>
            <a:r>
              <a:rPr lang="mi-NZ" sz="1800" dirty="0"/>
              <a:t> </a:t>
            </a:r>
            <a:r>
              <a:rPr lang="mi-NZ" sz="1800" dirty="0" err="1"/>
              <a:t>by</a:t>
            </a:r>
            <a:r>
              <a:rPr lang="mi-NZ" sz="1800" dirty="0"/>
              <a:t> </a:t>
            </a:r>
            <a:r>
              <a:rPr lang="mi-NZ" sz="1800" dirty="0" err="1"/>
              <a:t>what</a:t>
            </a:r>
            <a:r>
              <a:rPr lang="mi-NZ" sz="1800" dirty="0"/>
              <a:t> AI </a:t>
            </a:r>
            <a:r>
              <a:rPr lang="mi-NZ" sz="1800" dirty="0" err="1"/>
              <a:t>generates</a:t>
            </a:r>
            <a:endParaRPr lang="mi-NZ" sz="1800" dirty="0"/>
          </a:p>
          <a:p>
            <a:r>
              <a:rPr lang="mi-NZ" sz="2000" dirty="0" err="1"/>
              <a:t>The</a:t>
            </a:r>
            <a:r>
              <a:rPr lang="mi-NZ" sz="2000" dirty="0"/>
              <a:t> </a:t>
            </a:r>
            <a:r>
              <a:rPr lang="mi-NZ" sz="2000" dirty="0" err="1"/>
              <a:t>idea</a:t>
            </a:r>
            <a:r>
              <a:rPr lang="mi-NZ" sz="2000" dirty="0"/>
              <a:t> </a:t>
            </a:r>
            <a:r>
              <a:rPr lang="mi-NZ" sz="2000" dirty="0" err="1"/>
              <a:t>showed</a:t>
            </a:r>
            <a:r>
              <a:rPr lang="mi-NZ" sz="2000" dirty="0"/>
              <a:t> </a:t>
            </a:r>
            <a:r>
              <a:rPr lang="mi-NZ" sz="2000" dirty="0" err="1"/>
              <a:t>promise</a:t>
            </a:r>
            <a:r>
              <a:rPr lang="mi-NZ" sz="2000" dirty="0"/>
              <a:t>, </a:t>
            </a:r>
            <a:r>
              <a:rPr lang="mi-NZ" sz="2000" dirty="0" err="1"/>
              <a:t>but</a:t>
            </a:r>
            <a:r>
              <a:rPr lang="mi-NZ" sz="2000" dirty="0"/>
              <a:t> I </a:t>
            </a:r>
            <a:r>
              <a:rPr lang="mi-NZ" sz="2000" dirty="0" err="1"/>
              <a:t>could</a:t>
            </a:r>
            <a:r>
              <a:rPr lang="mi-NZ" sz="2000" dirty="0"/>
              <a:t> </a:t>
            </a:r>
            <a:r>
              <a:rPr lang="mi-NZ" sz="2000" dirty="0" err="1"/>
              <a:t>see</a:t>
            </a:r>
            <a:r>
              <a:rPr lang="mi-NZ" sz="2000" dirty="0"/>
              <a:t> I </a:t>
            </a:r>
            <a:r>
              <a:rPr lang="mi-NZ" sz="2000" dirty="0" err="1"/>
              <a:t>needed</a:t>
            </a:r>
            <a:r>
              <a:rPr lang="mi-NZ" sz="2000" dirty="0"/>
              <a:t> a more </a:t>
            </a:r>
            <a:r>
              <a:rPr lang="mi-NZ" sz="2000" dirty="0" err="1"/>
              <a:t>organised</a:t>
            </a:r>
            <a:r>
              <a:rPr lang="mi-NZ" sz="2000" dirty="0"/>
              <a:t> </a:t>
            </a:r>
            <a:r>
              <a:rPr lang="mi-NZ" sz="2000" dirty="0" err="1"/>
              <a:t>approach</a:t>
            </a:r>
            <a:endParaRPr lang="mi-NZ" sz="2000" dirty="0"/>
          </a:p>
        </p:txBody>
      </p:sp>
      <p:pic>
        <p:nvPicPr>
          <p:cNvPr id="4" name="Picture 3" descr="A screenshot of a white text&#10;&#10;Description automatically generated">
            <a:extLst>
              <a:ext uri="{FF2B5EF4-FFF2-40B4-BE49-F238E27FC236}">
                <a16:creationId xmlns:a16="http://schemas.microsoft.com/office/drawing/2014/main" id="{FBFD2C90-0D2B-9849-4E4D-CDB79FEEB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028" y="2738709"/>
            <a:ext cx="5677448" cy="3246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209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4E7DA-8204-E5EB-A1C6-38FD4A939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Summer 23/24: short intensive practical ethics papers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8B78AC5-3047-D3EB-1DA9-2FFB062E67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0240928"/>
              </p:ext>
            </p:extLst>
          </p:nvPr>
        </p:nvGraphicFramePr>
        <p:xfrm>
          <a:off x="838200" y="1755287"/>
          <a:ext cx="4747847" cy="4421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A screenshot of a text&#10;&#10;Description automatically generated">
            <a:extLst>
              <a:ext uri="{FF2B5EF4-FFF2-40B4-BE49-F238E27FC236}">
                <a16:creationId xmlns:a16="http://schemas.microsoft.com/office/drawing/2014/main" id="{EFB91703-443C-4694-7B8F-CA3A0B12B3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1241" y="1486508"/>
            <a:ext cx="6096000" cy="3237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2A0D24-D966-025C-FAB4-201E14BFD6CE}"/>
              </a:ext>
            </a:extLst>
          </p:cNvPr>
          <p:cNvSpPr txBox="1"/>
          <p:nvPr/>
        </p:nvSpPr>
        <p:spPr>
          <a:xfrm>
            <a:off x="5838800" y="5162118"/>
            <a:ext cx="601280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What's wrong with this answer (in a practical ethics course)?</a:t>
            </a:r>
          </a:p>
        </p:txBody>
      </p:sp>
    </p:spTree>
    <p:extLst>
      <p:ext uri="{BB962C8B-B14F-4D97-AF65-F5344CB8AC3E}">
        <p14:creationId xmlns:p14="http://schemas.microsoft.com/office/powerpoint/2010/main" val="210527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DA7E5-8663-8E62-AA3E-AFE1846F5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mi-NZ" sz="2800" err="1">
                <a:solidFill>
                  <a:schemeClr val="bg1"/>
                </a:solidFill>
              </a:rPr>
              <a:t>Summer</a:t>
            </a:r>
            <a:r>
              <a:rPr lang="mi-NZ" sz="2800">
                <a:solidFill>
                  <a:schemeClr val="bg1"/>
                </a:solidFill>
              </a:rPr>
              <a:t> 23/24 (</a:t>
            </a:r>
            <a:r>
              <a:rPr lang="mi-NZ" sz="2800" err="1">
                <a:solidFill>
                  <a:schemeClr val="bg1"/>
                </a:solidFill>
              </a:rPr>
              <a:t>short</a:t>
            </a:r>
            <a:r>
              <a:rPr lang="mi-NZ" sz="2800">
                <a:solidFill>
                  <a:schemeClr val="bg1"/>
                </a:solidFill>
              </a:rPr>
              <a:t>, </a:t>
            </a:r>
            <a:r>
              <a:rPr lang="mi-NZ" sz="2800" err="1">
                <a:solidFill>
                  <a:schemeClr val="bg1"/>
                </a:solidFill>
              </a:rPr>
              <a:t>intensive</a:t>
            </a:r>
            <a:r>
              <a:rPr lang="mi-NZ" sz="2800">
                <a:solidFill>
                  <a:schemeClr val="bg1"/>
                </a:solidFill>
              </a:rPr>
              <a:t> </a:t>
            </a:r>
            <a:r>
              <a:rPr lang="mi-NZ" sz="2800" err="1">
                <a:solidFill>
                  <a:schemeClr val="bg1"/>
                </a:solidFill>
              </a:rPr>
              <a:t>semesters</a:t>
            </a:r>
            <a:r>
              <a:rPr lang="mi-NZ" sz="2800">
                <a:solidFill>
                  <a:schemeClr val="bg1"/>
                </a:solidFill>
              </a:rPr>
              <a:t>)</a:t>
            </a:r>
            <a:br>
              <a:rPr lang="mi-NZ" sz="2800"/>
            </a:br>
            <a:endParaRPr lang="en-NZ" sz="280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308CC-FD70-5B0D-F272-228552E1E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new</a:t>
            </a:r>
            <a:r>
              <a:rPr lang="mi-NZ" sz="2200"/>
              <a:t> </a:t>
            </a:r>
            <a:r>
              <a:rPr lang="mi-NZ" sz="2200" err="1"/>
              <a:t>set-up</a:t>
            </a:r>
            <a:endParaRPr lang="en-US" err="1"/>
          </a:p>
          <a:p>
            <a:pPr marL="914400" lvl="1" indent="-457200">
              <a:buFont typeface="+mj-lt"/>
              <a:buAutoNum type="arabicPeriod"/>
            </a:pPr>
            <a:r>
              <a:rPr lang="mi-NZ" sz="2200" err="1"/>
              <a:t>Clear</a:t>
            </a:r>
            <a:r>
              <a:rPr lang="mi-NZ" sz="2200"/>
              <a:t> </a:t>
            </a:r>
            <a:r>
              <a:rPr lang="mi-NZ" sz="2200" err="1"/>
              <a:t>warnings</a:t>
            </a:r>
            <a:r>
              <a:rPr lang="mi-NZ" sz="2200"/>
              <a:t> </a:t>
            </a:r>
            <a:r>
              <a:rPr lang="mi-NZ" sz="2200" err="1"/>
              <a:t>at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start</a:t>
            </a:r>
            <a:r>
              <a:rPr lang="mi-NZ" sz="2200"/>
              <a:t> </a:t>
            </a:r>
            <a:r>
              <a:rPr lang="mi-NZ" sz="2200" err="1"/>
              <a:t>of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paper</a:t>
            </a:r>
            <a:r>
              <a:rPr lang="mi-NZ" sz="2200"/>
              <a:t> </a:t>
            </a:r>
            <a:r>
              <a:rPr lang="mi-NZ" sz="2200" err="1"/>
              <a:t>about</a:t>
            </a:r>
            <a:r>
              <a:rPr lang="mi-NZ" sz="2200"/>
              <a:t> </a:t>
            </a:r>
            <a:r>
              <a:rPr lang="mi-NZ" sz="2200" err="1"/>
              <a:t>GenAI</a:t>
            </a:r>
            <a:r>
              <a:rPr lang="mi-NZ" sz="2200"/>
              <a:t> </a:t>
            </a:r>
            <a:r>
              <a:rPr lang="mi-NZ" sz="2200" err="1"/>
              <a:t>use</a:t>
            </a:r>
            <a:endParaRPr lang="mi-NZ" sz="2200"/>
          </a:p>
          <a:p>
            <a:pPr marL="914400" lvl="1" indent="-457200">
              <a:buFont typeface="+mj-lt"/>
              <a:buAutoNum type="arabicPeriod"/>
            </a:pPr>
            <a:r>
              <a:rPr lang="mi-NZ" sz="2200" b="1" err="1"/>
              <a:t>Every</a:t>
            </a:r>
            <a:r>
              <a:rPr lang="mi-NZ" sz="2200"/>
              <a:t> </a:t>
            </a:r>
            <a:r>
              <a:rPr lang="mi-NZ" sz="2200" err="1"/>
              <a:t>forum</a:t>
            </a:r>
            <a:r>
              <a:rPr lang="mi-NZ" sz="2200"/>
              <a:t> </a:t>
            </a:r>
            <a:r>
              <a:rPr lang="mi-NZ" sz="2200" err="1"/>
              <a:t>prompt</a:t>
            </a:r>
            <a:r>
              <a:rPr lang="mi-NZ" sz="2200"/>
              <a:t> </a:t>
            </a:r>
            <a:r>
              <a:rPr lang="mi-NZ" sz="2200" err="1"/>
              <a:t>had</a:t>
            </a:r>
            <a:r>
              <a:rPr lang="mi-NZ" sz="2200"/>
              <a:t> a </a:t>
            </a:r>
            <a:r>
              <a:rPr lang="mi-NZ" sz="2200" err="1"/>
              <a:t>GenAI</a:t>
            </a:r>
            <a:r>
              <a:rPr lang="mi-NZ" sz="2200"/>
              <a:t> </a:t>
            </a:r>
            <a:r>
              <a:rPr lang="mi-NZ" sz="2200" err="1"/>
              <a:t>post</a:t>
            </a:r>
            <a:r>
              <a:rPr lang="mi-NZ" sz="2200"/>
              <a:t> for </a:t>
            </a:r>
            <a:r>
              <a:rPr lang="mi-NZ" sz="2200" err="1"/>
              <a:t>students</a:t>
            </a:r>
            <a:r>
              <a:rPr lang="mi-NZ" sz="2200"/>
              <a:t> </a:t>
            </a:r>
            <a:r>
              <a:rPr lang="mi-NZ" sz="2200" err="1"/>
              <a:t>to</a:t>
            </a:r>
            <a:r>
              <a:rPr lang="mi-NZ" sz="2200"/>
              <a:t> </a:t>
            </a:r>
            <a:r>
              <a:rPr lang="mi-NZ" sz="2200" err="1"/>
              <a:t>discuss</a:t>
            </a:r>
            <a:endParaRPr lang="mi-NZ" sz="2200"/>
          </a:p>
          <a:p>
            <a:pPr marL="914400" lvl="1" indent="-457200">
              <a:buFont typeface="+mj-lt"/>
              <a:buAutoNum type="arabicPeriod"/>
            </a:pPr>
            <a:r>
              <a:rPr lang="mi-NZ" sz="2200" err="1"/>
              <a:t>Students</a:t>
            </a:r>
            <a:r>
              <a:rPr lang="mi-NZ" sz="2200"/>
              <a:t> </a:t>
            </a:r>
            <a:r>
              <a:rPr lang="mi-NZ" sz="2200" err="1"/>
              <a:t>can</a:t>
            </a:r>
            <a:r>
              <a:rPr lang="mi-NZ" sz="2200"/>
              <a:t> </a:t>
            </a:r>
            <a:r>
              <a:rPr lang="mi-NZ" sz="2200" err="1"/>
              <a:t>earn</a:t>
            </a:r>
            <a:r>
              <a:rPr lang="mi-NZ" sz="2200"/>
              <a:t> </a:t>
            </a:r>
            <a:r>
              <a:rPr lang="mi-NZ" sz="2200" err="1"/>
              <a:t>marks</a:t>
            </a:r>
            <a:r>
              <a:rPr lang="mi-NZ" sz="2200"/>
              <a:t> for </a:t>
            </a:r>
            <a:r>
              <a:rPr lang="mi-NZ" sz="2200" err="1"/>
              <a:t>good</a:t>
            </a:r>
            <a:r>
              <a:rPr lang="mi-NZ" sz="2200"/>
              <a:t> </a:t>
            </a:r>
            <a:r>
              <a:rPr lang="mi-NZ" sz="2200" err="1"/>
              <a:t>discussion</a:t>
            </a:r>
            <a:r>
              <a:rPr lang="mi-NZ" sz="2200"/>
              <a:t> </a:t>
            </a:r>
            <a:r>
              <a:rPr lang="mi-NZ" sz="2200" err="1"/>
              <a:t>of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GenAI</a:t>
            </a:r>
            <a:r>
              <a:rPr lang="mi-NZ" sz="2200"/>
              <a:t> </a:t>
            </a:r>
            <a:r>
              <a:rPr lang="mi-NZ" sz="2200" err="1"/>
              <a:t>answers</a:t>
            </a:r>
            <a:endParaRPr lang="mi-NZ" sz="2200"/>
          </a:p>
          <a:p>
            <a:pPr marL="914400" lvl="1" indent="-457200">
              <a:buFont typeface="+mj-lt"/>
              <a:buAutoNum type="arabicPeriod"/>
            </a:pPr>
            <a:r>
              <a:rPr lang="mi-NZ" sz="2200" b="1" err="1"/>
              <a:t>Students</a:t>
            </a:r>
            <a:r>
              <a:rPr lang="mi-NZ" sz="2200" b="1"/>
              <a:t> </a:t>
            </a:r>
            <a:r>
              <a:rPr lang="mi-NZ" sz="2200" b="1" err="1"/>
              <a:t>cannot</a:t>
            </a:r>
            <a:r>
              <a:rPr lang="mi-NZ" sz="2200" b="1"/>
              <a:t> </a:t>
            </a:r>
            <a:r>
              <a:rPr lang="mi-NZ" sz="2200" b="1" err="1"/>
              <a:t>earn</a:t>
            </a:r>
            <a:r>
              <a:rPr lang="mi-NZ" sz="2200" b="1"/>
              <a:t> </a:t>
            </a:r>
            <a:r>
              <a:rPr lang="mi-NZ" sz="2200" b="1" err="1"/>
              <a:t>marks</a:t>
            </a:r>
            <a:r>
              <a:rPr lang="mi-NZ" sz="2200" b="1"/>
              <a:t> for </a:t>
            </a:r>
            <a:r>
              <a:rPr lang="mi-NZ" sz="2200" b="1" i="1" err="1"/>
              <a:t>the</a:t>
            </a:r>
            <a:r>
              <a:rPr lang="mi-NZ" sz="2200" b="1" i="1"/>
              <a:t> </a:t>
            </a:r>
            <a:r>
              <a:rPr lang="mi-NZ" sz="2200" b="1" i="1" err="1"/>
              <a:t>sort</a:t>
            </a:r>
            <a:r>
              <a:rPr lang="mi-NZ" sz="2200" b="1" i="1"/>
              <a:t> </a:t>
            </a:r>
            <a:r>
              <a:rPr lang="mi-NZ" sz="2200" b="1" i="1" err="1"/>
              <a:t>of</a:t>
            </a:r>
            <a:r>
              <a:rPr lang="mi-NZ" sz="2200" b="1" i="1"/>
              <a:t> </a:t>
            </a:r>
            <a:r>
              <a:rPr lang="mi-NZ" sz="2200" b="1" i="1" err="1"/>
              <a:t>thing</a:t>
            </a:r>
            <a:r>
              <a:rPr lang="mi-NZ" sz="2200" b="1" i="1"/>
              <a:t> </a:t>
            </a:r>
            <a:r>
              <a:rPr lang="mi-NZ" sz="2200" b="1" i="1" err="1"/>
              <a:t>GenAI</a:t>
            </a:r>
            <a:r>
              <a:rPr lang="mi-NZ" sz="2200" b="1" i="1"/>
              <a:t> </a:t>
            </a:r>
            <a:r>
              <a:rPr lang="mi-NZ" sz="2200" b="1" i="1" err="1"/>
              <a:t>writes</a:t>
            </a:r>
            <a:endParaRPr lang="mi-NZ" sz="2200" b="1" i="1"/>
          </a:p>
          <a:p>
            <a:pPr marL="914400" lvl="1" indent="-457200">
              <a:buFont typeface="+mj-lt"/>
              <a:buAutoNum type="arabicPeriod"/>
            </a:pPr>
            <a:endParaRPr lang="mi-NZ" sz="2200" i="1"/>
          </a:p>
          <a:p>
            <a:r>
              <a:rPr lang="mi-NZ" sz="2200" err="1"/>
              <a:t>This</a:t>
            </a:r>
            <a:r>
              <a:rPr lang="mi-NZ" sz="2200"/>
              <a:t> </a:t>
            </a:r>
            <a:r>
              <a:rPr lang="mi-NZ" sz="2200" err="1"/>
              <a:t>last</a:t>
            </a:r>
            <a:r>
              <a:rPr lang="mi-NZ" sz="2200"/>
              <a:t> </a:t>
            </a:r>
            <a:r>
              <a:rPr lang="mi-NZ" sz="2200" err="1"/>
              <a:t>removes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requirement</a:t>
            </a:r>
            <a:r>
              <a:rPr lang="mi-NZ" sz="2200"/>
              <a:t> </a:t>
            </a:r>
            <a:r>
              <a:rPr lang="mi-NZ" sz="2200" err="1"/>
              <a:t>that</a:t>
            </a:r>
            <a:r>
              <a:rPr lang="mi-NZ" sz="2200"/>
              <a:t> I </a:t>
            </a:r>
            <a:r>
              <a:rPr lang="mi-NZ" sz="2200" err="1"/>
              <a:t>be</a:t>
            </a:r>
            <a:r>
              <a:rPr lang="mi-NZ" sz="2200"/>
              <a:t> </a:t>
            </a:r>
            <a:r>
              <a:rPr lang="mi-NZ" sz="2200" err="1"/>
              <a:t>able</a:t>
            </a:r>
            <a:r>
              <a:rPr lang="mi-NZ" sz="2200"/>
              <a:t> </a:t>
            </a:r>
            <a:r>
              <a:rPr lang="mi-NZ" sz="2200" err="1"/>
              <a:t>to</a:t>
            </a:r>
            <a:r>
              <a:rPr lang="mi-NZ" sz="2200"/>
              <a:t> </a:t>
            </a:r>
            <a:r>
              <a:rPr lang="mi-NZ" sz="2200" i="1" err="1"/>
              <a:t>prove</a:t>
            </a:r>
            <a:r>
              <a:rPr lang="mi-NZ" sz="2200"/>
              <a:t> </a:t>
            </a:r>
            <a:r>
              <a:rPr lang="mi-NZ" sz="2200" err="1"/>
              <a:t>the</a:t>
            </a:r>
            <a:r>
              <a:rPr lang="mi-NZ" sz="2200"/>
              <a:t> </a:t>
            </a:r>
            <a:r>
              <a:rPr lang="mi-NZ" sz="2200" err="1"/>
              <a:t>student</a:t>
            </a:r>
            <a:r>
              <a:rPr lang="mi-NZ" sz="2200"/>
              <a:t> </a:t>
            </a:r>
            <a:r>
              <a:rPr lang="mi-NZ" sz="2200" err="1"/>
              <a:t>has</a:t>
            </a:r>
            <a:r>
              <a:rPr lang="mi-NZ" sz="2200"/>
              <a:t> </a:t>
            </a:r>
            <a:r>
              <a:rPr lang="mi-NZ" sz="2200" err="1"/>
              <a:t>used</a:t>
            </a:r>
            <a:r>
              <a:rPr lang="mi-NZ" sz="2200"/>
              <a:t> </a:t>
            </a:r>
            <a:r>
              <a:rPr lang="mi-NZ" sz="2200" err="1"/>
              <a:t>GenAI</a:t>
            </a:r>
            <a:r>
              <a:rPr lang="mi-NZ" sz="2200"/>
              <a:t> </a:t>
            </a:r>
          </a:p>
          <a:p>
            <a:r>
              <a:rPr lang="mi-NZ" sz="2200"/>
              <a:t>"</a:t>
            </a:r>
            <a:r>
              <a:rPr lang="mi-NZ" sz="2200" err="1"/>
              <a:t>GenAI</a:t>
            </a:r>
            <a:r>
              <a:rPr lang="mi-NZ" sz="2200"/>
              <a:t> </a:t>
            </a:r>
            <a:r>
              <a:rPr lang="mi-NZ" sz="2200" err="1"/>
              <a:t>can</a:t>
            </a:r>
            <a:r>
              <a:rPr lang="mi-NZ" sz="2200"/>
              <a:t> </a:t>
            </a:r>
            <a:r>
              <a:rPr lang="mi-NZ" sz="2200" err="1"/>
              <a:t>do</a:t>
            </a:r>
            <a:r>
              <a:rPr lang="mi-NZ" sz="2200"/>
              <a:t> </a:t>
            </a:r>
            <a:r>
              <a:rPr lang="mi-NZ" sz="2200" err="1"/>
              <a:t>this</a:t>
            </a:r>
            <a:r>
              <a:rPr lang="mi-NZ" sz="2200"/>
              <a:t> for </a:t>
            </a:r>
            <a:r>
              <a:rPr lang="mi-NZ" sz="2200" err="1"/>
              <a:t>free</a:t>
            </a:r>
            <a:r>
              <a:rPr lang="mi-NZ" sz="2200"/>
              <a:t>. </a:t>
            </a:r>
            <a:r>
              <a:rPr lang="mi-NZ" sz="2200" b="1" err="1"/>
              <a:t>What</a:t>
            </a:r>
            <a:r>
              <a:rPr lang="mi-NZ" sz="2200" b="1"/>
              <a:t> </a:t>
            </a:r>
            <a:r>
              <a:rPr lang="mi-NZ" sz="2200" b="1" err="1"/>
              <a:t>value</a:t>
            </a:r>
            <a:r>
              <a:rPr lang="mi-NZ" sz="2200" b="1"/>
              <a:t> are </a:t>
            </a:r>
            <a:r>
              <a:rPr lang="mi-NZ" sz="2200" b="1" err="1"/>
              <a:t>you</a:t>
            </a:r>
            <a:r>
              <a:rPr lang="mi-NZ" sz="2200" b="1"/>
              <a:t> </a:t>
            </a:r>
            <a:r>
              <a:rPr lang="mi-NZ" sz="2200" b="1" err="1"/>
              <a:t>adding</a:t>
            </a:r>
            <a:r>
              <a:rPr lang="mi-NZ" sz="2200" b="1"/>
              <a:t>?"</a:t>
            </a:r>
            <a:endParaRPr lang="mi-NZ" sz="2200" b="1" i="1"/>
          </a:p>
        </p:txBody>
      </p:sp>
    </p:spTree>
    <p:extLst>
      <p:ext uri="{BB962C8B-B14F-4D97-AF65-F5344CB8AC3E}">
        <p14:creationId xmlns:p14="http://schemas.microsoft.com/office/powerpoint/2010/main" val="100125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E559D-5CC6-9C0C-B822-730806828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6" y="457201"/>
            <a:ext cx="5814240" cy="1556870"/>
          </a:xfrm>
        </p:spPr>
        <p:txBody>
          <a:bodyPr anchor="b">
            <a:normAutofit/>
          </a:bodyPr>
          <a:lstStyle/>
          <a:p>
            <a:r>
              <a:rPr lang="mi-NZ" sz="4000" err="1"/>
              <a:t>What</a:t>
            </a:r>
            <a:r>
              <a:rPr lang="mi-NZ" sz="4000"/>
              <a:t> I </a:t>
            </a:r>
            <a:r>
              <a:rPr lang="mi-NZ" sz="4000" err="1"/>
              <a:t>did</a:t>
            </a:r>
            <a:r>
              <a:rPr lang="mi-NZ" sz="4000"/>
              <a:t>: </a:t>
            </a:r>
            <a:br>
              <a:rPr lang="mi-NZ" sz="4000"/>
            </a:br>
            <a:r>
              <a:rPr lang="mi-NZ" sz="4000" err="1"/>
              <a:t>Ethics</a:t>
            </a:r>
            <a:r>
              <a:rPr lang="mi-NZ" sz="4000"/>
              <a:t> </a:t>
            </a:r>
            <a:r>
              <a:rPr lang="mi-NZ" sz="4000" err="1"/>
              <a:t>at</a:t>
            </a:r>
            <a:r>
              <a:rPr lang="mi-NZ" sz="4000"/>
              <a:t> </a:t>
            </a:r>
            <a:r>
              <a:rPr lang="mi-NZ" sz="4000" err="1"/>
              <a:t>work</a:t>
            </a:r>
            <a:r>
              <a:rPr lang="mi-NZ" sz="4000"/>
              <a:t> (23G)</a:t>
            </a:r>
            <a:endParaRPr lang="en-NZ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9975-FE05-9B13-24B8-78289F7FD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660" y="2262658"/>
            <a:ext cx="5066616" cy="3116099"/>
          </a:xfrm>
        </p:spPr>
        <p:txBody>
          <a:bodyPr>
            <a:normAutofit lnSpcReduction="10000"/>
          </a:bodyPr>
          <a:lstStyle/>
          <a:p>
            <a:r>
              <a:rPr lang="mi-NZ" sz="2000" err="1"/>
              <a:t>First</a:t>
            </a:r>
            <a:r>
              <a:rPr lang="mi-NZ" sz="2000"/>
              <a:t> </a:t>
            </a:r>
            <a:r>
              <a:rPr lang="mi-NZ" sz="2000" err="1"/>
              <a:t>Moodle</a:t>
            </a:r>
            <a:r>
              <a:rPr lang="mi-NZ" sz="2000"/>
              <a:t> </a:t>
            </a:r>
            <a:r>
              <a:rPr lang="mi-NZ" sz="2000" err="1"/>
              <a:t>lesson</a:t>
            </a:r>
            <a:r>
              <a:rPr lang="mi-NZ" sz="2000"/>
              <a:t> </a:t>
            </a:r>
            <a:r>
              <a:rPr lang="mi-NZ" sz="2000" err="1"/>
              <a:t>raised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problem</a:t>
            </a:r>
            <a:r>
              <a:rPr lang="mi-NZ" sz="2000"/>
              <a:t> </a:t>
            </a:r>
            <a:r>
              <a:rPr lang="mi-NZ" sz="2000" err="1"/>
              <a:t>of</a:t>
            </a:r>
            <a:r>
              <a:rPr lang="mi-NZ" sz="2000"/>
              <a:t> </a:t>
            </a:r>
            <a:r>
              <a:rPr lang="mi-NZ" sz="2000" err="1"/>
              <a:t>lawyers</a:t>
            </a:r>
            <a:r>
              <a:rPr lang="mi-NZ" sz="2000"/>
              <a:t> </a:t>
            </a:r>
            <a:r>
              <a:rPr lang="mi-NZ" sz="2000" err="1"/>
              <a:t>using</a:t>
            </a:r>
            <a:r>
              <a:rPr lang="mi-NZ" sz="2000"/>
              <a:t> </a:t>
            </a:r>
            <a:r>
              <a:rPr lang="mi-NZ" sz="2000" err="1"/>
              <a:t>GenAI</a:t>
            </a:r>
            <a:endParaRPr lang="mi-NZ" sz="2000"/>
          </a:p>
          <a:p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lesson</a:t>
            </a:r>
            <a:r>
              <a:rPr lang="mi-NZ" sz="2000"/>
              <a:t> </a:t>
            </a:r>
            <a:r>
              <a:rPr lang="mi-NZ" sz="2000" err="1"/>
              <a:t>went</a:t>
            </a:r>
            <a:r>
              <a:rPr lang="mi-NZ" sz="2000"/>
              <a:t> </a:t>
            </a:r>
            <a:r>
              <a:rPr lang="mi-NZ" sz="2000" err="1"/>
              <a:t>through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rules</a:t>
            </a:r>
            <a:r>
              <a:rPr lang="mi-NZ" sz="2000"/>
              <a:t> </a:t>
            </a:r>
            <a:r>
              <a:rPr lang="mi-NZ" sz="2000" err="1"/>
              <a:t>in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paper</a:t>
            </a:r>
            <a:r>
              <a:rPr lang="mi-NZ" sz="2000"/>
              <a:t> </a:t>
            </a:r>
            <a:r>
              <a:rPr lang="mi-NZ" sz="2000" err="1"/>
              <a:t>outline</a:t>
            </a:r>
            <a:endParaRPr lang="mi-NZ" sz="2000"/>
          </a:p>
          <a:p>
            <a:r>
              <a:rPr lang="mi-NZ" sz="2000" err="1"/>
              <a:t>Students</a:t>
            </a:r>
            <a:r>
              <a:rPr lang="mi-NZ" sz="2000"/>
              <a:t> </a:t>
            </a:r>
            <a:r>
              <a:rPr lang="mi-NZ" sz="2000" err="1"/>
              <a:t>sat</a:t>
            </a:r>
            <a:r>
              <a:rPr lang="mi-NZ" sz="2000"/>
              <a:t> a “</a:t>
            </a:r>
            <a:r>
              <a:rPr lang="mi-NZ" sz="2000" err="1"/>
              <a:t>Gateway</a:t>
            </a:r>
            <a:r>
              <a:rPr lang="mi-NZ" sz="2000"/>
              <a:t> </a:t>
            </a:r>
            <a:r>
              <a:rPr lang="mi-NZ" sz="2000" err="1"/>
              <a:t>quiz</a:t>
            </a:r>
            <a:r>
              <a:rPr lang="mi-NZ" sz="2000"/>
              <a:t>” </a:t>
            </a:r>
            <a:r>
              <a:rPr lang="mi-NZ" sz="2000" err="1"/>
              <a:t>on</a:t>
            </a:r>
            <a:r>
              <a:rPr lang="mi-NZ" sz="2000"/>
              <a:t> </a:t>
            </a:r>
            <a:r>
              <a:rPr lang="mi-NZ" sz="2000" err="1"/>
              <a:t>academic</a:t>
            </a:r>
            <a:r>
              <a:rPr lang="mi-NZ" sz="2000"/>
              <a:t> </a:t>
            </a:r>
            <a:r>
              <a:rPr lang="mi-NZ" sz="2000" err="1"/>
              <a:t>integrity</a:t>
            </a:r>
            <a:r>
              <a:rPr lang="mi-NZ" sz="2000"/>
              <a:t> </a:t>
            </a:r>
            <a:r>
              <a:rPr lang="mi-NZ" sz="2000" err="1"/>
              <a:t>matters</a:t>
            </a:r>
            <a:r>
              <a:rPr lang="mi-NZ" sz="2000"/>
              <a:t> </a:t>
            </a:r>
            <a:r>
              <a:rPr lang="mi-NZ" sz="2000" err="1"/>
              <a:t>before</a:t>
            </a:r>
            <a:r>
              <a:rPr lang="mi-NZ" sz="2000"/>
              <a:t> </a:t>
            </a:r>
            <a:r>
              <a:rPr lang="mi-NZ" sz="2000" err="1"/>
              <a:t>accessing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rest</a:t>
            </a:r>
            <a:r>
              <a:rPr lang="mi-NZ" sz="2000"/>
              <a:t> </a:t>
            </a:r>
            <a:r>
              <a:rPr lang="mi-NZ" sz="2000" err="1"/>
              <a:t>of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paper</a:t>
            </a:r>
            <a:endParaRPr lang="mi-NZ" sz="2000"/>
          </a:p>
          <a:p>
            <a:r>
              <a:rPr lang="mi-NZ" sz="2000" err="1"/>
              <a:t>Each</a:t>
            </a:r>
            <a:r>
              <a:rPr lang="mi-NZ" sz="2000"/>
              <a:t> </a:t>
            </a:r>
            <a:r>
              <a:rPr lang="mi-NZ" sz="2000" err="1"/>
              <a:t>forum</a:t>
            </a:r>
            <a:r>
              <a:rPr lang="mi-NZ" sz="2000"/>
              <a:t> </a:t>
            </a:r>
            <a:r>
              <a:rPr lang="mi-NZ" sz="2000" err="1"/>
              <a:t>prompt</a:t>
            </a:r>
            <a:r>
              <a:rPr lang="mi-NZ" sz="2000"/>
              <a:t> </a:t>
            </a:r>
            <a:r>
              <a:rPr lang="mi-NZ" sz="2000" err="1"/>
              <a:t>begins</a:t>
            </a:r>
            <a:r>
              <a:rPr lang="mi-NZ" sz="2000"/>
              <a:t> </a:t>
            </a:r>
            <a:r>
              <a:rPr lang="mi-NZ" sz="2000" err="1"/>
              <a:t>with</a:t>
            </a:r>
            <a:r>
              <a:rPr lang="mi-NZ" sz="2000"/>
              <a:t> </a:t>
            </a:r>
            <a:r>
              <a:rPr lang="mi-NZ" sz="2000" err="1"/>
              <a:t>an</a:t>
            </a:r>
            <a:r>
              <a:rPr lang="mi-NZ" sz="2000"/>
              <a:t> </a:t>
            </a:r>
            <a:r>
              <a:rPr lang="mi-NZ" sz="2000" err="1"/>
              <a:t>example</a:t>
            </a:r>
            <a:r>
              <a:rPr lang="mi-NZ" sz="2000"/>
              <a:t> </a:t>
            </a:r>
            <a:r>
              <a:rPr lang="mi-NZ" sz="2000" err="1"/>
              <a:t>of</a:t>
            </a:r>
            <a:r>
              <a:rPr lang="mi-NZ" sz="2000"/>
              <a:t> </a:t>
            </a:r>
            <a:r>
              <a:rPr lang="mi-NZ" sz="2000" err="1"/>
              <a:t>what</a:t>
            </a:r>
            <a:r>
              <a:rPr lang="mi-NZ" sz="2000"/>
              <a:t> </a:t>
            </a:r>
            <a:r>
              <a:rPr lang="mi-NZ" sz="2000" err="1"/>
              <a:t>GenAI</a:t>
            </a:r>
            <a:r>
              <a:rPr lang="mi-NZ" sz="2000"/>
              <a:t> </a:t>
            </a:r>
            <a:r>
              <a:rPr lang="mi-NZ" sz="2000" err="1"/>
              <a:t>will</a:t>
            </a:r>
            <a:r>
              <a:rPr lang="mi-NZ" sz="2000"/>
              <a:t> </a:t>
            </a:r>
            <a:r>
              <a:rPr lang="mi-NZ" sz="2000" err="1"/>
              <a:t>say</a:t>
            </a:r>
            <a:r>
              <a:rPr lang="mi-NZ" sz="2000"/>
              <a:t> </a:t>
            </a:r>
            <a:r>
              <a:rPr lang="mi-NZ" sz="2000" err="1"/>
              <a:t>in</a:t>
            </a:r>
            <a:r>
              <a:rPr lang="mi-NZ" sz="2000"/>
              <a:t> </a:t>
            </a:r>
            <a:r>
              <a:rPr lang="mi-NZ" sz="2000" err="1"/>
              <a:t>response</a:t>
            </a:r>
            <a:r>
              <a:rPr lang="mi-NZ" sz="2000"/>
              <a:t> </a:t>
            </a:r>
            <a:r>
              <a:rPr lang="mi-NZ" sz="2000" err="1"/>
              <a:t>to</a:t>
            </a:r>
            <a:r>
              <a:rPr lang="mi-NZ" sz="2000"/>
              <a:t> </a:t>
            </a:r>
            <a:r>
              <a:rPr lang="mi-NZ" sz="2000" err="1"/>
              <a:t>the</a:t>
            </a:r>
            <a:r>
              <a:rPr lang="mi-NZ" sz="2000"/>
              <a:t> </a:t>
            </a:r>
            <a:r>
              <a:rPr lang="mi-NZ" sz="2000" err="1"/>
              <a:t>prompt</a:t>
            </a:r>
            <a:endParaRPr lang="mi-NZ" sz="2000"/>
          </a:p>
          <a:p>
            <a:endParaRPr lang="en-NZ" sz="2000"/>
          </a:p>
        </p:txBody>
      </p:sp>
      <p:pic>
        <p:nvPicPr>
          <p:cNvPr id="5" name="Picture 4" descr="A screenshot of a chat&#10;&#10;Description automatically generated">
            <a:extLst>
              <a:ext uri="{FF2B5EF4-FFF2-40B4-BE49-F238E27FC236}">
                <a16:creationId xmlns:a16="http://schemas.microsoft.com/office/drawing/2014/main" id="{426BC9DF-B816-BD71-B062-B4F35704E3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1" b="-2"/>
          <a:stretch/>
        </p:blipFill>
        <p:spPr>
          <a:xfrm>
            <a:off x="6127012" y="1049757"/>
            <a:ext cx="5251246" cy="2385104"/>
          </a:xfrm>
          <a:prstGeom prst="rect">
            <a:avLst/>
          </a:prstGeom>
        </p:spPr>
      </p:pic>
      <p:pic>
        <p:nvPicPr>
          <p:cNvPr id="4" name="Picture 3" descr="A screenshot of a survey&#10;&#10;Description automatically generated">
            <a:extLst>
              <a:ext uri="{FF2B5EF4-FFF2-40B4-BE49-F238E27FC236}">
                <a16:creationId xmlns:a16="http://schemas.microsoft.com/office/drawing/2014/main" id="{2E79B050-FC57-33F9-BDEB-A5A3D602B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906" y="2954525"/>
            <a:ext cx="6096000" cy="31918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6C7872-2E12-BB31-7CAA-B8EDBD9DE792}"/>
              </a:ext>
            </a:extLst>
          </p:cNvPr>
          <p:cNvSpPr txBox="1"/>
          <p:nvPr/>
        </p:nvSpPr>
        <p:spPr>
          <a:xfrm>
            <a:off x="8420986" y="711658"/>
            <a:ext cx="2966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i-NZ" sz="1400" err="1"/>
              <a:t>Question</a:t>
            </a:r>
            <a:r>
              <a:rPr lang="mi-NZ" sz="1400"/>
              <a:t> </a:t>
            </a:r>
            <a:r>
              <a:rPr lang="mi-NZ" sz="1400" err="1"/>
              <a:t>from</a:t>
            </a:r>
            <a:r>
              <a:rPr lang="mi-NZ" sz="1400"/>
              <a:t> </a:t>
            </a:r>
            <a:r>
              <a:rPr lang="mi-NZ" sz="1400" err="1"/>
              <a:t>the</a:t>
            </a:r>
            <a:r>
              <a:rPr lang="mi-NZ" sz="1400"/>
              <a:t> </a:t>
            </a:r>
            <a:r>
              <a:rPr lang="mi-NZ" sz="1400" err="1"/>
              <a:t>lesson</a:t>
            </a:r>
            <a:endParaRPr lang="en-NZ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3CF734-7925-0715-E588-CA368719889C}"/>
              </a:ext>
            </a:extLst>
          </p:cNvPr>
          <p:cNvSpPr txBox="1"/>
          <p:nvPr/>
        </p:nvSpPr>
        <p:spPr>
          <a:xfrm>
            <a:off x="6601165" y="6204380"/>
            <a:ext cx="5015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i-NZ" sz="1400"/>
              <a:t>One </a:t>
            </a:r>
            <a:r>
              <a:rPr lang="mi-NZ" sz="1400" err="1"/>
              <a:t>of</a:t>
            </a:r>
            <a:r>
              <a:rPr lang="mi-NZ" sz="1400"/>
              <a:t> </a:t>
            </a:r>
            <a:r>
              <a:rPr lang="mi-NZ" sz="1400" err="1"/>
              <a:t>two</a:t>
            </a:r>
            <a:r>
              <a:rPr lang="mi-NZ" sz="1400"/>
              <a:t> AI </a:t>
            </a:r>
            <a:r>
              <a:rPr lang="mi-NZ" sz="1400" err="1"/>
              <a:t>questions</a:t>
            </a:r>
            <a:r>
              <a:rPr lang="mi-NZ" sz="1400"/>
              <a:t> </a:t>
            </a:r>
            <a:r>
              <a:rPr lang="mi-NZ" sz="1400" err="1"/>
              <a:t>in</a:t>
            </a:r>
            <a:r>
              <a:rPr lang="mi-NZ" sz="1400"/>
              <a:t> </a:t>
            </a:r>
            <a:r>
              <a:rPr lang="mi-NZ" sz="1400" err="1"/>
              <a:t>the</a:t>
            </a:r>
            <a:r>
              <a:rPr lang="mi-NZ" sz="1400"/>
              <a:t> </a:t>
            </a:r>
            <a:r>
              <a:rPr lang="mi-NZ" sz="1400" err="1"/>
              <a:t>Gateway</a:t>
            </a:r>
            <a:r>
              <a:rPr lang="mi-NZ" sz="1400"/>
              <a:t> </a:t>
            </a:r>
            <a:r>
              <a:rPr lang="mi-NZ" sz="1400" err="1"/>
              <a:t>quiz</a:t>
            </a:r>
            <a:endParaRPr lang="en-NZ" sz="1400"/>
          </a:p>
        </p:txBody>
      </p:sp>
    </p:spTree>
    <p:extLst>
      <p:ext uri="{BB962C8B-B14F-4D97-AF65-F5344CB8AC3E}">
        <p14:creationId xmlns:p14="http://schemas.microsoft.com/office/powerpoint/2010/main" val="215210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2" descr="A screenshot of a chat&#10;&#10;Description automatically generated">
            <a:extLst>
              <a:ext uri="{FF2B5EF4-FFF2-40B4-BE49-F238E27FC236}">
                <a16:creationId xmlns:a16="http://schemas.microsoft.com/office/drawing/2014/main" id="{FF9FDC67-8E46-40DE-25A9-F1C9A66EF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2103" y="4630545"/>
            <a:ext cx="9094392" cy="21020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DD193B45-386D-E770-7BDB-5B177DAB1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37" y="2336502"/>
            <a:ext cx="9141434" cy="21020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F3F68A-5109-7DB6-21E3-5B428998F790}"/>
              </a:ext>
            </a:extLst>
          </p:cNvPr>
          <p:cNvSpPr txBox="1"/>
          <p:nvPr/>
        </p:nvSpPr>
        <p:spPr>
          <a:xfrm>
            <a:off x="8352969" y="6424857"/>
            <a:ext cx="36035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err="1"/>
              <a:t>My</a:t>
            </a:r>
            <a:r>
              <a:rPr lang="mi-NZ" sz="1400"/>
              <a:t> </a:t>
            </a:r>
            <a:r>
              <a:rPr lang="mi-NZ" sz="1400" err="1"/>
              <a:t>general</a:t>
            </a:r>
            <a:r>
              <a:rPr lang="mi-NZ" sz="1400"/>
              <a:t> </a:t>
            </a:r>
            <a:r>
              <a:rPr lang="mi-NZ" sz="1400" err="1"/>
              <a:t>feedback</a:t>
            </a:r>
            <a:r>
              <a:rPr lang="mi-NZ" sz="1400"/>
              <a:t> </a:t>
            </a:r>
            <a:r>
              <a:rPr lang="mi-NZ" sz="1400" err="1"/>
              <a:t>at</a:t>
            </a:r>
            <a:r>
              <a:rPr lang="mi-NZ" sz="1400"/>
              <a:t> </a:t>
            </a:r>
            <a:r>
              <a:rPr lang="mi-NZ" sz="1400" err="1"/>
              <a:t>the</a:t>
            </a:r>
            <a:r>
              <a:rPr lang="mi-NZ" sz="1400"/>
              <a:t> </a:t>
            </a:r>
            <a:r>
              <a:rPr lang="mi-NZ" sz="1400" err="1"/>
              <a:t>end</a:t>
            </a:r>
            <a:r>
              <a:rPr lang="mi-NZ" sz="1400"/>
              <a:t> </a:t>
            </a:r>
            <a:r>
              <a:rPr lang="mi-NZ" sz="1400" err="1"/>
              <a:t>of</a:t>
            </a:r>
            <a:r>
              <a:rPr lang="mi-NZ" sz="1400"/>
              <a:t> </a:t>
            </a:r>
            <a:r>
              <a:rPr lang="mi-NZ" sz="1400" err="1"/>
              <a:t>the</a:t>
            </a:r>
            <a:r>
              <a:rPr lang="mi-NZ" sz="1400"/>
              <a:t> </a:t>
            </a:r>
            <a:r>
              <a:rPr lang="mi-NZ" sz="1400" err="1"/>
              <a:t>week</a:t>
            </a:r>
            <a:endParaRPr lang="en-NZ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6407F8-55FF-5923-DE68-742E79F0F58C}"/>
              </a:ext>
            </a:extLst>
          </p:cNvPr>
          <p:cNvSpPr txBox="1"/>
          <p:nvPr/>
        </p:nvSpPr>
        <p:spPr>
          <a:xfrm>
            <a:off x="5501848" y="3915371"/>
            <a:ext cx="379582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dirty="0" err="1"/>
              <a:t>Feedback</a:t>
            </a:r>
            <a:r>
              <a:rPr lang="mi-NZ" sz="1400" dirty="0"/>
              <a:t> </a:t>
            </a:r>
            <a:r>
              <a:rPr lang="mi-NZ" sz="1400" dirty="0" err="1"/>
              <a:t>to</a:t>
            </a:r>
            <a:r>
              <a:rPr lang="mi-NZ" sz="1400" dirty="0"/>
              <a:t> a </a:t>
            </a:r>
            <a:r>
              <a:rPr lang="mi-NZ" sz="1400" dirty="0" err="1"/>
              <a:t>student</a:t>
            </a:r>
            <a:r>
              <a:rPr lang="mi-NZ" sz="1400" dirty="0"/>
              <a:t> </a:t>
            </a:r>
            <a:r>
              <a:rPr lang="mi-NZ" sz="1400" dirty="0" err="1"/>
              <a:t>who</a:t>
            </a:r>
            <a:r>
              <a:rPr lang="mi-NZ" sz="1400" dirty="0"/>
              <a:t> </a:t>
            </a:r>
            <a:r>
              <a:rPr lang="mi-NZ" sz="1400" dirty="0" err="1"/>
              <a:t>is</a:t>
            </a:r>
            <a:r>
              <a:rPr lang="mi-NZ" sz="1400" dirty="0"/>
              <a:t> </a:t>
            </a:r>
            <a:r>
              <a:rPr lang="mi-NZ" sz="1400" dirty="0" err="1"/>
              <a:t>saying</a:t>
            </a:r>
            <a:r>
              <a:rPr lang="mi-NZ" sz="1400" dirty="0"/>
              <a:t> “</a:t>
            </a:r>
            <a:r>
              <a:rPr lang="mi-NZ" sz="1400" dirty="0" err="1"/>
              <a:t>this</a:t>
            </a:r>
            <a:r>
              <a:rPr lang="mi-NZ" sz="1400" dirty="0"/>
              <a:t> </a:t>
            </a:r>
            <a:r>
              <a:rPr lang="mi-NZ" sz="1400" dirty="0" err="1"/>
              <a:t>is</a:t>
            </a:r>
            <a:r>
              <a:rPr lang="mi-NZ" sz="1400" dirty="0"/>
              <a:t> a </a:t>
            </a:r>
            <a:r>
              <a:rPr lang="mi-NZ" sz="1400" dirty="0" err="1"/>
              <a:t>difficult</a:t>
            </a:r>
            <a:r>
              <a:rPr lang="mi-NZ" sz="1400" dirty="0"/>
              <a:t> </a:t>
            </a:r>
            <a:r>
              <a:rPr lang="mi-NZ" sz="1400" dirty="0" err="1"/>
              <a:t>issue</a:t>
            </a:r>
            <a:r>
              <a:rPr lang="mi-NZ" sz="1400" dirty="0"/>
              <a:t>”</a:t>
            </a:r>
            <a:endParaRPr lang="en-NZ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ED8977-2B7B-88B6-984E-4A2EEDF163D6}"/>
              </a:ext>
            </a:extLst>
          </p:cNvPr>
          <p:cNvSpPr txBox="1"/>
          <p:nvPr/>
        </p:nvSpPr>
        <p:spPr>
          <a:xfrm>
            <a:off x="7409299" y="1500721"/>
            <a:ext cx="459191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i="1" dirty="0"/>
              <a:t>Note – this presentation does not include any examples of student posts where the student is cheating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249D12-AA69-7A21-590C-585B48F8E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48" y="385268"/>
            <a:ext cx="10515600" cy="643996"/>
          </a:xfrm>
        </p:spPr>
        <p:txBody>
          <a:bodyPr>
            <a:normAutofit fontScale="90000"/>
          </a:bodyPr>
          <a:lstStyle/>
          <a:p>
            <a:r>
              <a:rPr lang="en-US" dirty="0"/>
              <a:t>How it works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7765D5-492D-81C8-394C-AFD0569907A1}"/>
              </a:ext>
            </a:extLst>
          </p:cNvPr>
          <p:cNvSpPr txBox="1"/>
          <p:nvPr/>
        </p:nvSpPr>
        <p:spPr>
          <a:xfrm>
            <a:off x="353869" y="1221218"/>
            <a:ext cx="574213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When students use </a:t>
            </a:r>
            <a:r>
              <a:rPr lang="en-US" dirty="0" err="1"/>
              <a:t>GenAI</a:t>
            </a:r>
            <a:r>
              <a:rPr lang="en-US" dirty="0"/>
              <a:t> I can refer them back to the examples I have posted, and point out that this sort of thing is not what they should be doing</a:t>
            </a:r>
          </a:p>
        </p:txBody>
      </p:sp>
    </p:spTree>
    <p:extLst>
      <p:ext uri="{BB962C8B-B14F-4D97-AF65-F5344CB8AC3E}">
        <p14:creationId xmlns:p14="http://schemas.microsoft.com/office/powerpoint/2010/main" val="12475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A99F-05AA-A8B9-A551-5843BD58F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of a ChatGPT "seed"</a:t>
            </a:r>
          </a:p>
        </p:txBody>
      </p:sp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8837A5F4-7DFA-A262-3E7A-9E710FB95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152" y="1454849"/>
            <a:ext cx="5328621" cy="4766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A screenshot of a chat&#10;&#10;Description automatically generated">
            <a:extLst>
              <a:ext uri="{FF2B5EF4-FFF2-40B4-BE49-F238E27FC236}">
                <a16:creationId xmlns:a16="http://schemas.microsoft.com/office/drawing/2014/main" id="{3E6BA4AE-DFFE-8165-7DB0-44DCE91E2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675" y="3162885"/>
            <a:ext cx="533400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BD7C50-129D-E81B-A97D-F0615F8A45B3}"/>
              </a:ext>
            </a:extLst>
          </p:cNvPr>
          <p:cNvSpPr txBox="1"/>
          <p:nvPr/>
        </p:nvSpPr>
        <p:spPr>
          <a:xfrm>
            <a:off x="6165414" y="5569272"/>
            <a:ext cx="503154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Other posts noted that whether it's against the law doesn't resolve whether it's </a:t>
            </a:r>
            <a:r>
              <a:rPr lang="en-US" i="1"/>
              <a:t>wrong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B4BB5A-4B46-3CB5-B3BC-8DA273E89BDB}"/>
              </a:ext>
            </a:extLst>
          </p:cNvPr>
          <p:cNvSpPr txBox="1"/>
          <p:nvPr/>
        </p:nvSpPr>
        <p:spPr>
          <a:xfrm>
            <a:off x="6020332" y="1451888"/>
            <a:ext cx="528187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Students have been assigned reading describing the particulars of the case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896D31-50A3-D9EC-0A9F-34E34029D134}"/>
              </a:ext>
            </a:extLst>
          </p:cNvPr>
          <p:cNvSpPr txBox="1"/>
          <p:nvPr/>
        </p:nvSpPr>
        <p:spPr>
          <a:xfrm>
            <a:off x="6034650" y="2218393"/>
            <a:ext cx="527450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Pointing out that the issue is difficult or controversial is classic </a:t>
            </a:r>
            <a:r>
              <a:rPr lang="en-US" err="1"/>
              <a:t>GenAI</a:t>
            </a:r>
            <a:r>
              <a:rPr lang="en-US"/>
              <a:t>, as the students can spot at this stage of the course:</a:t>
            </a:r>
          </a:p>
        </p:txBody>
      </p:sp>
    </p:spTree>
    <p:extLst>
      <p:ext uri="{BB962C8B-B14F-4D97-AF65-F5344CB8AC3E}">
        <p14:creationId xmlns:p14="http://schemas.microsoft.com/office/powerpoint/2010/main" val="210032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86453712-9180-19FD-47B0-9D41F0CC3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023" y="476518"/>
            <a:ext cx="6754168" cy="15337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B6CFBC-C772-49CE-54B3-66443CFC6ED0}"/>
              </a:ext>
            </a:extLst>
          </p:cNvPr>
          <p:cNvSpPr txBox="1"/>
          <p:nvPr/>
        </p:nvSpPr>
        <p:spPr>
          <a:xfrm>
            <a:off x="5071730" y="6381482"/>
            <a:ext cx="230726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600"/>
              <a:t>A </a:t>
            </a:r>
            <a:r>
              <a:rPr lang="mi-NZ" sz="1600" err="1"/>
              <a:t>reponse</a:t>
            </a:r>
            <a:r>
              <a:rPr lang="mi-NZ" sz="1600"/>
              <a:t> </a:t>
            </a:r>
            <a:r>
              <a:rPr lang="mi-NZ" sz="1600" err="1"/>
              <a:t>to</a:t>
            </a:r>
            <a:r>
              <a:rPr lang="mi-NZ" sz="1600"/>
              <a:t> a </a:t>
            </a:r>
            <a:r>
              <a:rPr lang="mi-NZ" sz="1600" err="1"/>
              <a:t>student</a:t>
            </a:r>
            <a:endParaRPr lang="en-NZ" sz="1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9975-FE05-9B13-24B8-78289F7FD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797"/>
            <a:ext cx="3952741" cy="47731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mi-NZ" sz="2000" dirty="0" err="1"/>
              <a:t>At</a:t>
            </a:r>
            <a:r>
              <a:rPr lang="mi-NZ" sz="2000" dirty="0"/>
              <a:t> </a:t>
            </a:r>
            <a:r>
              <a:rPr lang="mi-NZ" sz="2000" dirty="0" err="1"/>
              <a:t>first</a:t>
            </a:r>
            <a:r>
              <a:rPr lang="mi-NZ" sz="2000" dirty="0"/>
              <a:t>, I </a:t>
            </a:r>
            <a:r>
              <a:rPr lang="mi-NZ" sz="2000" dirty="0" err="1"/>
              <a:t>put</a:t>
            </a:r>
            <a:r>
              <a:rPr lang="mi-NZ" sz="2000" dirty="0"/>
              <a:t> </a:t>
            </a:r>
            <a:r>
              <a:rPr lang="mi-NZ" sz="2000" dirty="0" err="1"/>
              <a:t>forum</a:t>
            </a:r>
            <a:r>
              <a:rPr lang="mi-NZ" sz="2000" dirty="0"/>
              <a:t> </a:t>
            </a:r>
            <a:r>
              <a:rPr lang="mi-NZ" sz="2000" dirty="0" err="1"/>
              <a:t>posts</a:t>
            </a:r>
            <a:r>
              <a:rPr lang="mi-NZ" sz="2000" dirty="0"/>
              <a:t> </a:t>
            </a:r>
            <a:r>
              <a:rPr lang="mi-NZ" sz="2000" dirty="0" err="1"/>
              <a:t>that</a:t>
            </a:r>
            <a:r>
              <a:rPr lang="mi-NZ" sz="2000" dirty="0"/>
              <a:t> “</a:t>
            </a:r>
            <a:r>
              <a:rPr lang="mi-NZ" sz="2000" dirty="0" err="1"/>
              <a:t>smelled</a:t>
            </a:r>
            <a:r>
              <a:rPr lang="mi-NZ" sz="2000" dirty="0"/>
              <a:t>” </a:t>
            </a:r>
            <a:r>
              <a:rPr lang="mi-NZ" sz="2000" dirty="0" err="1"/>
              <a:t>like</a:t>
            </a:r>
            <a:r>
              <a:rPr lang="mi-NZ" sz="2000" dirty="0"/>
              <a:t> AI </a:t>
            </a:r>
            <a:r>
              <a:rPr lang="mi-NZ" sz="2000" dirty="0" err="1"/>
              <a:t>through</a:t>
            </a:r>
            <a:r>
              <a:rPr lang="mi-NZ" sz="2000" dirty="0"/>
              <a:t> </a:t>
            </a:r>
            <a:r>
              <a:rPr lang="mi-NZ" sz="2000" dirty="0" err="1"/>
              <a:t>GPTzero</a:t>
            </a:r>
            <a:endParaRPr lang="mi-NZ" sz="2000" dirty="0"/>
          </a:p>
          <a:p>
            <a:r>
              <a:rPr lang="mi-NZ" sz="2000" dirty="0" err="1"/>
              <a:t>Positive</a:t>
            </a:r>
            <a:r>
              <a:rPr lang="mi-NZ" sz="2000" dirty="0"/>
              <a:t> </a:t>
            </a:r>
            <a:r>
              <a:rPr lang="mi-NZ" sz="2000" dirty="0" err="1"/>
              <a:t>ratings</a:t>
            </a:r>
            <a:r>
              <a:rPr lang="mi-NZ" sz="2000" dirty="0"/>
              <a:t> </a:t>
            </a:r>
            <a:r>
              <a:rPr lang="mi-NZ" sz="2000" dirty="0" err="1"/>
              <a:t>got</a:t>
            </a:r>
            <a:r>
              <a:rPr lang="mi-NZ" sz="2000" dirty="0"/>
              <a:t> 0s and </a:t>
            </a:r>
            <a:r>
              <a:rPr lang="mi-NZ" sz="2000" dirty="0" err="1"/>
              <a:t>an</a:t>
            </a:r>
            <a:r>
              <a:rPr lang="mi-NZ" sz="2000" dirty="0"/>
              <a:t> </a:t>
            </a:r>
            <a:r>
              <a:rPr lang="mi-NZ" sz="2000" dirty="0" err="1"/>
              <a:t>explanation</a:t>
            </a:r>
            <a:endParaRPr lang="mi-NZ" sz="2000" dirty="0"/>
          </a:p>
          <a:p>
            <a:r>
              <a:rPr lang="mi-NZ" sz="2000" dirty="0" err="1"/>
              <a:t>Later</a:t>
            </a:r>
            <a:r>
              <a:rPr lang="mi-NZ" sz="2000" dirty="0"/>
              <a:t> I </a:t>
            </a:r>
            <a:r>
              <a:rPr lang="mi-NZ" sz="2000" dirty="0" err="1"/>
              <a:t>didn't</a:t>
            </a:r>
            <a:r>
              <a:rPr lang="mi-NZ" sz="2000" dirty="0"/>
              <a:t> </a:t>
            </a:r>
            <a:r>
              <a:rPr lang="mi-NZ" sz="2000" dirty="0" err="1"/>
              <a:t>bother</a:t>
            </a:r>
            <a:r>
              <a:rPr lang="mi-NZ" sz="2000" dirty="0"/>
              <a:t> – </a:t>
            </a:r>
            <a:r>
              <a:rPr lang="mi-NZ" sz="2000" dirty="0" err="1"/>
              <a:t>my</a:t>
            </a:r>
            <a:r>
              <a:rPr lang="mi-NZ" sz="2000" dirty="0"/>
              <a:t> </a:t>
            </a:r>
            <a:r>
              <a:rPr lang="mi-NZ" sz="2000" dirty="0" err="1"/>
              <a:t>smell</a:t>
            </a:r>
            <a:r>
              <a:rPr lang="mi-NZ" sz="2000" dirty="0"/>
              <a:t> </a:t>
            </a:r>
            <a:r>
              <a:rPr lang="mi-NZ" sz="2000" dirty="0" err="1"/>
              <a:t>test</a:t>
            </a:r>
            <a:r>
              <a:rPr lang="mi-NZ" sz="2000" dirty="0"/>
              <a:t> </a:t>
            </a:r>
            <a:r>
              <a:rPr lang="mi-NZ" sz="2000" dirty="0" err="1"/>
              <a:t>is</a:t>
            </a:r>
            <a:r>
              <a:rPr lang="mi-NZ" sz="2000" dirty="0"/>
              <a:t> </a:t>
            </a:r>
            <a:r>
              <a:rPr lang="mi-NZ" sz="2000" dirty="0" err="1"/>
              <a:t>pretty</a:t>
            </a:r>
            <a:r>
              <a:rPr lang="mi-NZ" sz="2000" dirty="0"/>
              <a:t> </a:t>
            </a:r>
            <a:r>
              <a:rPr lang="mi-NZ" sz="2000" dirty="0" err="1"/>
              <a:t>good</a:t>
            </a:r>
            <a:endParaRPr lang="mi-NZ" sz="2000" dirty="0"/>
          </a:p>
          <a:p>
            <a:r>
              <a:rPr lang="mi-NZ" sz="2000" dirty="0"/>
              <a:t>And, I </a:t>
            </a:r>
            <a:r>
              <a:rPr lang="mi-NZ" sz="2000" dirty="0" err="1"/>
              <a:t>didn’t</a:t>
            </a:r>
            <a:r>
              <a:rPr lang="mi-NZ" sz="2000" dirty="0"/>
              <a:t> </a:t>
            </a:r>
            <a:r>
              <a:rPr lang="mi-NZ" sz="2000" dirty="0" err="1"/>
              <a:t>have</a:t>
            </a:r>
            <a:r>
              <a:rPr lang="mi-NZ" sz="2000" dirty="0"/>
              <a:t> </a:t>
            </a:r>
            <a:r>
              <a:rPr lang="mi-NZ" sz="2000" dirty="0" err="1"/>
              <a:t>to</a:t>
            </a:r>
            <a:r>
              <a:rPr lang="mi-NZ" sz="2000" dirty="0"/>
              <a:t> </a:t>
            </a:r>
            <a:r>
              <a:rPr lang="mi-NZ" sz="2000" dirty="0" err="1"/>
              <a:t>prove</a:t>
            </a:r>
            <a:r>
              <a:rPr lang="mi-NZ" sz="2000" dirty="0"/>
              <a:t> AI </a:t>
            </a:r>
            <a:r>
              <a:rPr lang="mi-NZ" sz="2000" dirty="0" err="1"/>
              <a:t>use</a:t>
            </a:r>
            <a:r>
              <a:rPr lang="mi-NZ" sz="2000" dirty="0"/>
              <a:t>: </a:t>
            </a:r>
            <a:r>
              <a:rPr lang="mi-NZ" sz="2000" dirty="0" err="1"/>
              <a:t>posts</a:t>
            </a:r>
            <a:r>
              <a:rPr lang="mi-NZ" sz="2000" dirty="0"/>
              <a:t> </a:t>
            </a:r>
            <a:r>
              <a:rPr lang="mi-NZ" sz="2000" dirty="0" err="1"/>
              <a:t>that</a:t>
            </a:r>
            <a:r>
              <a:rPr lang="mi-NZ" sz="2000" dirty="0"/>
              <a:t> are </a:t>
            </a:r>
            <a:r>
              <a:rPr lang="mi-NZ" sz="2000" i="1" dirty="0" err="1"/>
              <a:t>like</a:t>
            </a:r>
            <a:r>
              <a:rPr lang="mi-NZ" sz="2000" dirty="0"/>
              <a:t> </a:t>
            </a:r>
            <a:r>
              <a:rPr lang="mi-NZ" sz="2000" dirty="0" err="1"/>
              <a:t>GenAI</a:t>
            </a:r>
            <a:r>
              <a:rPr lang="mi-NZ" sz="2000" dirty="0"/>
              <a:t> are </a:t>
            </a:r>
            <a:r>
              <a:rPr lang="mi-NZ" sz="2000" dirty="0" err="1"/>
              <a:t>not</a:t>
            </a:r>
            <a:r>
              <a:rPr lang="mi-NZ" sz="2000" dirty="0"/>
              <a:t> </a:t>
            </a:r>
            <a:r>
              <a:rPr lang="mi-NZ" sz="2000" dirty="0" err="1"/>
              <a:t>worth</a:t>
            </a:r>
            <a:r>
              <a:rPr lang="mi-NZ" sz="2000" dirty="0"/>
              <a:t> </a:t>
            </a:r>
            <a:r>
              <a:rPr lang="mi-NZ" sz="2000" dirty="0" err="1"/>
              <a:t>anything</a:t>
            </a:r>
            <a:endParaRPr lang="mi-NZ" sz="2000" dirty="0"/>
          </a:p>
          <a:p>
            <a:endParaRPr lang="en-NZ" sz="1800" dirty="0"/>
          </a:p>
          <a:p>
            <a:pPr marL="0" indent="0">
              <a:buNone/>
            </a:pPr>
            <a:r>
              <a:rPr lang="en-NZ" sz="1800" dirty="0"/>
              <a:t>Here are examples of the sort of feedback I gave: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DF81F453-BCF4-1B04-3840-CD95517195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570" y="4294407"/>
            <a:ext cx="6895621" cy="2087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E51F68C-DFD0-8DAC-47D5-B7274D47B3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94" y="1928718"/>
            <a:ext cx="6744641" cy="3057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0CC648-CC07-7D67-7C81-C0D37F1CC47B}"/>
              </a:ext>
            </a:extLst>
          </p:cNvPr>
          <p:cNvSpPr txBox="1"/>
          <p:nvPr/>
        </p:nvSpPr>
        <p:spPr>
          <a:xfrm>
            <a:off x="7262036" y="168741"/>
            <a:ext cx="212651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/>
              <a:t>A </a:t>
            </a:r>
            <a:r>
              <a:rPr lang="mi-NZ" sz="1400" err="1"/>
              <a:t>response</a:t>
            </a:r>
            <a:r>
              <a:rPr lang="mi-NZ" sz="1400"/>
              <a:t> </a:t>
            </a:r>
            <a:r>
              <a:rPr lang="mi-NZ" sz="1400" err="1"/>
              <a:t>to</a:t>
            </a:r>
            <a:r>
              <a:rPr lang="mi-NZ" sz="1400"/>
              <a:t> a </a:t>
            </a:r>
            <a:r>
              <a:rPr lang="mi-NZ" sz="1400" err="1"/>
              <a:t>student</a:t>
            </a:r>
            <a:endParaRPr lang="en-NZ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8A3A7D-242A-163B-3CA5-707AB507F792}"/>
              </a:ext>
            </a:extLst>
          </p:cNvPr>
          <p:cNvSpPr txBox="1"/>
          <p:nvPr/>
        </p:nvSpPr>
        <p:spPr>
          <a:xfrm>
            <a:off x="9080205" y="2094529"/>
            <a:ext cx="281745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mi-NZ" sz="1400" err="1"/>
              <a:t>Repeat</a:t>
            </a:r>
            <a:r>
              <a:rPr lang="mi-NZ" sz="1400"/>
              <a:t> </a:t>
            </a:r>
            <a:r>
              <a:rPr lang="mi-NZ" sz="1400" err="1"/>
              <a:t>offenders</a:t>
            </a:r>
            <a:r>
              <a:rPr lang="mi-NZ" sz="1400"/>
              <a:t> are </a:t>
            </a:r>
            <a:r>
              <a:rPr lang="mi-NZ" sz="1400" err="1"/>
              <a:t>common</a:t>
            </a:r>
            <a:r>
              <a:rPr lang="mi-NZ" sz="1400"/>
              <a:t>!</a:t>
            </a:r>
            <a:endParaRPr lang="en-NZ" sz="1400"/>
          </a:p>
        </p:txBody>
      </p:sp>
    </p:spTree>
    <p:extLst>
      <p:ext uri="{BB962C8B-B14F-4D97-AF65-F5344CB8AC3E}">
        <p14:creationId xmlns:p14="http://schemas.microsoft.com/office/powerpoint/2010/main" val="356158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1130</Words>
  <Application>Microsoft Office PowerPoint</Application>
  <PresentationFormat>Widescreen</PresentationFormat>
  <Paragraphs>125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Courier New</vt:lpstr>
      <vt:lpstr>office theme</vt:lpstr>
      <vt:lpstr>Re-designing forum discussions to combat GenAI use</vt:lpstr>
      <vt:lpstr>The problem</vt:lpstr>
      <vt:lpstr>An early experiment:  Can students find the mistakes in GenAI posts?</vt:lpstr>
      <vt:lpstr>Summer 23/24: short intensive practical ethics papers</vt:lpstr>
      <vt:lpstr>Summer 23/24 (short, intensive semesters) </vt:lpstr>
      <vt:lpstr>What I did:  Ethics at work (23G)</vt:lpstr>
      <vt:lpstr>How it works</vt:lpstr>
      <vt:lpstr>Example of a ChatGPT "seed"</vt:lpstr>
      <vt:lpstr>PowerPoint Presentation</vt:lpstr>
      <vt:lpstr>Experiment!</vt:lpstr>
      <vt:lpstr>PowerPoint Presentation</vt:lpstr>
      <vt:lpstr>PowerPoint Presentation</vt:lpstr>
      <vt:lpstr>Successes</vt:lpstr>
      <vt:lpstr>Detection</vt:lpstr>
      <vt:lpstr>Disadvantages</vt:lpstr>
      <vt:lpstr>Does this approach prevent AI use?</vt:lpstr>
      <vt:lpstr>Recommendations for this sort of re-design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Gibbons</dc:creator>
  <cp:lastModifiedBy>Stephanie Gibbons</cp:lastModifiedBy>
  <cp:revision>2</cp:revision>
  <dcterms:created xsi:type="dcterms:W3CDTF">2024-09-04T20:53:38Z</dcterms:created>
  <dcterms:modified xsi:type="dcterms:W3CDTF">2024-09-05T23:46:41Z</dcterms:modified>
</cp:coreProperties>
</file>