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6.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8.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9.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10.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11.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1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1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1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1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5"/>
    <p:sldMasterId id="2147483743" r:id="rId6"/>
    <p:sldMasterId id="2147484220" r:id="rId7"/>
    <p:sldMasterId id="2147483746" r:id="rId8"/>
    <p:sldMasterId id="2147483749" r:id="rId9"/>
    <p:sldMasterId id="2147483752" r:id="rId10"/>
    <p:sldMasterId id="2147483906" r:id="rId11"/>
    <p:sldMasterId id="2147484208" r:id="rId12"/>
    <p:sldMasterId id="2147484211" r:id="rId13"/>
    <p:sldMasterId id="2147484214" r:id="rId14"/>
    <p:sldMasterId id="2147484217" r:id="rId15"/>
    <p:sldMasterId id="2147483722" r:id="rId16"/>
    <p:sldMasterId id="2147483909" r:id="rId17"/>
    <p:sldMasterId id="2147483690" r:id="rId18"/>
    <p:sldMasterId id="2147483698" r:id="rId19"/>
    <p:sldMasterId id="2147484182" r:id="rId20"/>
    <p:sldMasterId id="2147484195" r:id="rId21"/>
    <p:sldMasterId id="2147484121" r:id="rId22"/>
  </p:sldMasterIdLst>
  <p:notesMasterIdLst>
    <p:notesMasterId r:id="rId53"/>
  </p:notesMasterIdLst>
  <p:handoutMasterIdLst>
    <p:handoutMasterId r:id="rId54"/>
  </p:handoutMasterIdLst>
  <p:sldIdLst>
    <p:sldId id="280" r:id="rId23"/>
    <p:sldId id="315" r:id="rId24"/>
    <p:sldId id="339" r:id="rId25"/>
    <p:sldId id="340" r:id="rId26"/>
    <p:sldId id="341" r:id="rId27"/>
    <p:sldId id="342" r:id="rId28"/>
    <p:sldId id="343" r:id="rId29"/>
    <p:sldId id="344" r:id="rId30"/>
    <p:sldId id="345" r:id="rId31"/>
    <p:sldId id="365" r:id="rId32"/>
    <p:sldId id="346" r:id="rId33"/>
    <p:sldId id="347" r:id="rId34"/>
    <p:sldId id="348" r:id="rId35"/>
    <p:sldId id="350" r:id="rId36"/>
    <p:sldId id="351" r:id="rId37"/>
    <p:sldId id="352" r:id="rId38"/>
    <p:sldId id="353" r:id="rId39"/>
    <p:sldId id="354" r:id="rId40"/>
    <p:sldId id="366" r:id="rId41"/>
    <p:sldId id="367" r:id="rId42"/>
    <p:sldId id="368" r:id="rId43"/>
    <p:sldId id="369" r:id="rId44"/>
    <p:sldId id="338" r:id="rId45"/>
    <p:sldId id="355" r:id="rId46"/>
    <p:sldId id="356" r:id="rId47"/>
    <p:sldId id="357" r:id="rId48"/>
    <p:sldId id="358" r:id="rId49"/>
    <p:sldId id="359" r:id="rId50"/>
    <p:sldId id="360" r:id="rId51"/>
    <p:sldId id="361" r:id="rId5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251B"/>
    <a:srgbClr val="E418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82" autoAdjust="0"/>
    <p:restoredTop sz="94704" autoAdjust="0"/>
  </p:normalViewPr>
  <p:slideViewPr>
    <p:cSldViewPr snapToGrid="0">
      <p:cViewPr varScale="1">
        <p:scale>
          <a:sx n="77" d="100"/>
          <a:sy n="77" d="100"/>
        </p:scale>
        <p:origin x="1498" y="5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8" d="100"/>
          <a:sy n="98" d="100"/>
        </p:scale>
        <p:origin x="3200" y="8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9.xml"/><Relationship Id="rId18" Type="http://schemas.openxmlformats.org/officeDocument/2006/relationships/slideMaster" Target="slideMasters/slideMaster14.xml"/><Relationship Id="rId26" Type="http://schemas.openxmlformats.org/officeDocument/2006/relationships/slide" Target="slides/slide4.xml"/><Relationship Id="rId39" Type="http://schemas.openxmlformats.org/officeDocument/2006/relationships/slide" Target="slides/slide17.xml"/><Relationship Id="rId21" Type="http://schemas.openxmlformats.org/officeDocument/2006/relationships/slideMaster" Target="slideMasters/slideMaster17.xml"/><Relationship Id="rId34" Type="http://schemas.openxmlformats.org/officeDocument/2006/relationships/slide" Target="slides/slide12.xml"/><Relationship Id="rId42" Type="http://schemas.openxmlformats.org/officeDocument/2006/relationships/slide" Target="slides/slide20.xml"/><Relationship Id="rId47" Type="http://schemas.openxmlformats.org/officeDocument/2006/relationships/slide" Target="slides/slide25.xml"/><Relationship Id="rId50" Type="http://schemas.openxmlformats.org/officeDocument/2006/relationships/slide" Target="slides/slide28.xml"/><Relationship Id="rId55" Type="http://schemas.openxmlformats.org/officeDocument/2006/relationships/presProps" Target="presProps.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Master" Target="slideMasters/slideMaster12.xml"/><Relationship Id="rId29" Type="http://schemas.openxmlformats.org/officeDocument/2006/relationships/slide" Target="slides/slide7.xml"/><Relationship Id="rId11" Type="http://schemas.openxmlformats.org/officeDocument/2006/relationships/slideMaster" Target="slideMasters/slideMaster7.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slide" Target="slides/slide18.xml"/><Relationship Id="rId45" Type="http://schemas.openxmlformats.org/officeDocument/2006/relationships/slide" Target="slides/slide23.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1.xml"/><Relationship Id="rId19" Type="http://schemas.openxmlformats.org/officeDocument/2006/relationships/slideMaster" Target="slideMasters/slideMaster15.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Master" Target="slideMasters/slideMaster10.xml"/><Relationship Id="rId22" Type="http://schemas.openxmlformats.org/officeDocument/2006/relationships/slideMaster" Target="slideMasters/slideMaster18.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slide" Target="slides/slide21.xml"/><Relationship Id="rId48" Type="http://schemas.openxmlformats.org/officeDocument/2006/relationships/slide" Target="slides/slide26.xml"/><Relationship Id="rId56" Type="http://schemas.openxmlformats.org/officeDocument/2006/relationships/viewProps" Target="viewProps.xml"/><Relationship Id="rId8" Type="http://schemas.openxmlformats.org/officeDocument/2006/relationships/slideMaster" Target="slideMasters/slideMaster4.xml"/><Relationship Id="rId51" Type="http://schemas.openxmlformats.org/officeDocument/2006/relationships/slide" Target="slides/slide29.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Master" Target="slideMasters/slideMaster13.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20" Type="http://schemas.openxmlformats.org/officeDocument/2006/relationships/slideMaster" Target="slideMasters/slideMaster16.xml"/><Relationship Id="rId41" Type="http://schemas.openxmlformats.org/officeDocument/2006/relationships/slide" Target="slides/slide19.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Master" Target="slideMasters/slideMaster11.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theme" Target="theme/theme1.xml"/><Relationship Id="rId10" Type="http://schemas.openxmlformats.org/officeDocument/2006/relationships/slideMaster" Target="slideMasters/slideMaster6.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BA3A790-F0E7-4D5D-96D3-50AA714359C3}" type="datetimeFigureOut">
              <a:rPr lang="en-NZ" smtClean="0"/>
              <a:t>11/07/2026</a:t>
            </a:fld>
            <a:endParaRPr lang="en-NZ"/>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FF9DB87-F491-41E2-A2AE-4094EA7C92F5}" type="slidenum">
              <a:rPr lang="en-NZ" smtClean="0"/>
              <a:t>‹#›</a:t>
            </a:fld>
            <a:endParaRPr lang="en-NZ"/>
          </a:p>
        </p:txBody>
      </p:sp>
    </p:spTree>
    <p:extLst>
      <p:ext uri="{BB962C8B-B14F-4D97-AF65-F5344CB8AC3E}">
        <p14:creationId xmlns:p14="http://schemas.microsoft.com/office/powerpoint/2010/main" val="38491034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BF5C513-E85A-40A7-AFD0-35FEFA73FC32}" type="datetimeFigureOut">
              <a:rPr lang="en-NZ" smtClean="0"/>
              <a:t>11/07/2026</a:t>
            </a:fld>
            <a:endParaRPr lang="en-NZ"/>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761F012-6610-44FD-969C-BC6F65B32F53}" type="slidenum">
              <a:rPr lang="en-NZ" smtClean="0"/>
              <a:t>‹#›</a:t>
            </a:fld>
            <a:endParaRPr lang="en-NZ"/>
          </a:p>
        </p:txBody>
      </p:sp>
    </p:spTree>
    <p:extLst>
      <p:ext uri="{BB962C8B-B14F-4D97-AF65-F5344CB8AC3E}">
        <p14:creationId xmlns:p14="http://schemas.microsoft.com/office/powerpoint/2010/main" val="2895602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407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9069478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70781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614792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8472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3133402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04573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6873754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44326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3709164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26502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42260349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082093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51"/>
            <a:ext cx="7886700" cy="2852737"/>
          </a:xfrm>
        </p:spPr>
        <p:txBody>
          <a:bodyPr anchor="b"/>
          <a:lstStyle>
            <a:lvl1pPr>
              <a:defRPr sz="45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31397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44581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4045630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575027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381918"/>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2" y="220583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446942" y="2"/>
            <a:ext cx="8392257" cy="915985"/>
          </a:xfrm>
        </p:spPr>
        <p:txBody>
          <a:bodyPr/>
          <a:lstStyle/>
          <a:p>
            <a:r>
              <a:rPr lang="en-US" dirty="0"/>
              <a:t>Click to edit Master title style</a:t>
            </a:r>
          </a:p>
        </p:txBody>
      </p:sp>
    </p:spTree>
    <p:extLst>
      <p:ext uri="{BB962C8B-B14F-4D97-AF65-F5344CB8AC3E}">
        <p14:creationId xmlns:p14="http://schemas.microsoft.com/office/powerpoint/2010/main" val="1331333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9171739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9503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7482557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705716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51"/>
            <a:ext cx="7886700" cy="2852737"/>
          </a:xfrm>
        </p:spPr>
        <p:txBody>
          <a:bodyPr anchor="b"/>
          <a:lstStyle>
            <a:lvl1pPr>
              <a:defRPr sz="45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31397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6724658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26100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381918"/>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2" y="220583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446942" y="2"/>
            <a:ext cx="8392257" cy="915985"/>
          </a:xfrm>
        </p:spPr>
        <p:txBody>
          <a:bodyPr/>
          <a:lstStyle/>
          <a:p>
            <a:r>
              <a:rPr lang="en-US" dirty="0"/>
              <a:t>Click to edit Master title style</a:t>
            </a:r>
          </a:p>
        </p:txBody>
      </p:sp>
    </p:spTree>
    <p:extLst>
      <p:ext uri="{BB962C8B-B14F-4D97-AF65-F5344CB8AC3E}">
        <p14:creationId xmlns:p14="http://schemas.microsoft.com/office/powerpoint/2010/main" val="1126986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239688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5395577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89410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4430821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466222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51"/>
            <a:ext cx="7886700" cy="2852737"/>
          </a:xfrm>
        </p:spPr>
        <p:txBody>
          <a:bodyPr anchor="b"/>
          <a:lstStyle>
            <a:lvl1pPr>
              <a:defRPr sz="45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313976"/>
            <a:ext cx="7886700" cy="1500187"/>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496050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617517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381918"/>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2" y="220583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446942" y="2"/>
            <a:ext cx="8392257" cy="915985"/>
          </a:xfrm>
        </p:spPr>
        <p:txBody>
          <a:bodyPr/>
          <a:lstStyle/>
          <a:p>
            <a:r>
              <a:rPr lang="en-US" dirty="0"/>
              <a:t>Click to edit Master title style</a:t>
            </a:r>
          </a:p>
        </p:txBody>
      </p:sp>
    </p:spTree>
    <p:extLst>
      <p:ext uri="{BB962C8B-B14F-4D97-AF65-F5344CB8AC3E}">
        <p14:creationId xmlns:p14="http://schemas.microsoft.com/office/powerpoint/2010/main" val="17616058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9851655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69586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1181303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4971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8477668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51"/>
            <a:ext cx="7886700" cy="2852737"/>
          </a:xfrm>
        </p:spPr>
        <p:txBody>
          <a:bodyPr anchor="b"/>
          <a:lstStyle>
            <a:lvl1pPr>
              <a:defRPr sz="45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23888" y="4313976"/>
            <a:ext cx="7886700" cy="1500187"/>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398224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850885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381918"/>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2" y="220583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446942" y="2"/>
            <a:ext cx="8392257" cy="915985"/>
          </a:xfrm>
        </p:spPr>
        <p:txBody>
          <a:bodyPr/>
          <a:lstStyle/>
          <a:p>
            <a:r>
              <a:rPr lang="en-US" dirty="0"/>
              <a:t>Click to edit Master title style</a:t>
            </a:r>
          </a:p>
        </p:txBody>
      </p:sp>
    </p:spTree>
    <p:extLst>
      <p:ext uri="{BB962C8B-B14F-4D97-AF65-F5344CB8AC3E}">
        <p14:creationId xmlns:p14="http://schemas.microsoft.com/office/powerpoint/2010/main" val="25193379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1338509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12688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549762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896014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10812677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376561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099797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7054927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511286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721822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602217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2650129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0419793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875716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7245836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9389041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4263315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602962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6011053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048797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235004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477069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800829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7813007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7992013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2951150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5036448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7123" y="351737"/>
            <a:ext cx="4817853" cy="758195"/>
          </a:xfrm>
        </p:spPr>
        <p:txBody>
          <a:bodyPr anchor="b"/>
          <a:lstStyle>
            <a:lvl1pPr algn="l">
              <a:defRPr sz="2400" b="1" i="0" baseline="0">
                <a:latin typeface="Garamond" panose="02020404030301010803" pitchFamily="18" charset="0"/>
              </a:defRPr>
            </a:lvl1pPr>
          </a:lstStyle>
          <a:p>
            <a:r>
              <a:rPr lang="en-US" dirty="0"/>
              <a:t>Click to edit Master title style</a:t>
            </a:r>
          </a:p>
        </p:txBody>
      </p:sp>
      <p:sp>
        <p:nvSpPr>
          <p:cNvPr id="4" name="Date Placeholder 3"/>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9" name="Text Placeholder 2">
            <a:extLst>
              <a:ext uri="{FF2B5EF4-FFF2-40B4-BE49-F238E27FC236}">
                <a16:creationId xmlns:a16="http://schemas.microsoft.com/office/drawing/2014/main" id="{1F88B756-82F1-A9E1-3180-8B28B4809BEE}"/>
              </a:ext>
            </a:extLst>
          </p:cNvPr>
          <p:cNvSpPr>
            <a:spLocks noGrp="1"/>
          </p:cNvSpPr>
          <p:nvPr>
            <p:ph idx="1" hasCustomPrompt="1"/>
          </p:nvPr>
        </p:nvSpPr>
        <p:spPr>
          <a:xfrm>
            <a:off x="277123" y="1503571"/>
            <a:ext cx="7886700" cy="5002692"/>
          </a:xfrm>
          <a:prstGeom prst="rect">
            <a:avLst/>
          </a:prstGeom>
        </p:spPr>
        <p:txBody>
          <a:bodyPr vert="horz" lIns="91440" tIns="45720" rIns="91440" bIns="45720" rtlCol="0">
            <a:normAutofit/>
          </a:bodyPr>
          <a:lstStyle>
            <a:lvl1pPr>
              <a:defRPr sz="2200" baseline="0"/>
            </a:lvl1pPr>
            <a:lvl2pPr>
              <a:defRPr sz="2000"/>
            </a:lvl2pPr>
            <a:lvl3pPr>
              <a:defRPr sz="20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2546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0023282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925497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3072665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128757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7206264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9182553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2972886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9444168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6564212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24898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35627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2.jpe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3.jpeg"/></Relationships>
</file>

<file path=ppt/slideMasters/_rels/slideMaster12.xml.rels><?xml version="1.0" encoding="UTF-8" standalone="yes"?>
<Relationships xmlns="http://schemas.openxmlformats.org/package/2006/relationships"><Relationship Id="rId8" Type="http://schemas.openxmlformats.org/officeDocument/2006/relationships/theme" Target="../theme/theme12.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10" Type="http://schemas.openxmlformats.org/officeDocument/2006/relationships/image" Target="../media/image15.png"/><Relationship Id="rId4" Type="http://schemas.openxmlformats.org/officeDocument/2006/relationships/slideLayout" Target="../slideLayouts/slideLayout30.xml"/><Relationship Id="rId9" Type="http://schemas.openxmlformats.org/officeDocument/2006/relationships/image" Target="../media/image14.svg"/></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9" Type="http://schemas.openxmlformats.org/officeDocument/2006/relationships/image" Target="../media/image15.png"/></Relationships>
</file>

<file path=ppt/slideMasters/_rels/slideMaster14.xml.rels><?xml version="1.0" encoding="UTF-8" standalone="yes"?>
<Relationships xmlns="http://schemas.openxmlformats.org/package/2006/relationships"><Relationship Id="rId8" Type="http://schemas.openxmlformats.org/officeDocument/2006/relationships/theme" Target="../theme/theme14.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10" Type="http://schemas.openxmlformats.org/officeDocument/2006/relationships/image" Target="../media/image3.png"/><Relationship Id="rId4" Type="http://schemas.openxmlformats.org/officeDocument/2006/relationships/slideLayout" Target="../slideLayouts/slideLayout44.xml"/><Relationship Id="rId9" Type="http://schemas.openxmlformats.org/officeDocument/2006/relationships/image" Target="../media/image2.png"/></Relationships>
</file>

<file path=ppt/slideMasters/_rels/slideMaster15.xml.rels><?xml version="1.0" encoding="UTF-8" standalone="yes"?>
<Relationships xmlns="http://schemas.openxmlformats.org/package/2006/relationships"><Relationship Id="rId8" Type="http://schemas.openxmlformats.org/officeDocument/2006/relationships/theme" Target="../theme/theme1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5" Type="http://schemas.openxmlformats.org/officeDocument/2006/relationships/slideLayout" Target="../slideLayouts/slideLayout52.xml"/><Relationship Id="rId10" Type="http://schemas.openxmlformats.org/officeDocument/2006/relationships/image" Target="../media/image3.png"/><Relationship Id="rId4" Type="http://schemas.openxmlformats.org/officeDocument/2006/relationships/slideLayout" Target="../slideLayouts/slideLayout51.xml"/><Relationship Id="rId9" Type="http://schemas.openxmlformats.org/officeDocument/2006/relationships/image" Target="../media/image2.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theme" Target="../theme/theme16.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6" Type="http://schemas.openxmlformats.org/officeDocument/2006/relationships/image" Target="../media/image3.png"/><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image" Target="../media/image2.png"/><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image" Target="../media/image16.jp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heme" Target="../theme/theme17.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6" Type="http://schemas.openxmlformats.org/officeDocument/2006/relationships/image" Target="../media/image3.png"/><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image" Target="../media/image2.png"/><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17.jp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image" Target="../media/image14.svg"/><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1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image" Target="../media/image15.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6.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7.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8.jpe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9.jpe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0.jpe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building next to a body of water&#10;&#10;Description automatically generated">
            <a:extLst>
              <a:ext uri="{FF2B5EF4-FFF2-40B4-BE49-F238E27FC236}">
                <a16:creationId xmlns:a16="http://schemas.microsoft.com/office/drawing/2014/main" id="{1E93FCB3-26F5-B27E-1DA1-13F7A5D8AD3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9" name="Picture 8">
            <a:extLst>
              <a:ext uri="{FF2B5EF4-FFF2-40B4-BE49-F238E27FC236}">
                <a16:creationId xmlns:a16="http://schemas.microsoft.com/office/drawing/2014/main" id="{A5591BF7-BA9C-46E1-9BDD-DAF28A6685E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0" name="Title Placeholder 1">
            <a:extLst>
              <a:ext uri="{FF2B5EF4-FFF2-40B4-BE49-F238E27FC236}">
                <a16:creationId xmlns:a16="http://schemas.microsoft.com/office/drawing/2014/main" id="{04D53E3D-F3F8-45DC-B6D4-8A75305276EF}"/>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3" name="Picture 2">
            <a:extLst>
              <a:ext uri="{FF2B5EF4-FFF2-40B4-BE49-F238E27FC236}">
                <a16:creationId xmlns:a16="http://schemas.microsoft.com/office/drawing/2014/main" id="{2FCB9FCA-8EA9-403C-A05F-F719C868F4C1}"/>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1857513953"/>
      </p:ext>
    </p:extLst>
  </p:cSld>
  <p:clrMap bg1="lt1" tx1="dk1" bg2="lt2" tx2="dk2" accent1="accent1" accent2="accent2" accent3="accent3" accent4="accent4" accent5="accent5" accent6="accent6" hlink="hlink" folHlink="folHlink"/>
  <p:sldLayoutIdLst>
    <p:sldLayoutId id="2147483738" r:id="rId1"/>
    <p:sldLayoutId id="2147483739" r:id="rId2"/>
    <p:sldLayoutId id="2147484081" r:id="rId3"/>
    <p:sldLayoutId id="2147484094" r:id="rId4"/>
    <p:sldLayoutId id="2147484107" r:id="rId5"/>
    <p:sldLayoutId id="2147484120" r:id="rId6"/>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Two women sitting on a bench&#10;&#10;Description automatically generated">
            <a:extLst>
              <a:ext uri="{FF2B5EF4-FFF2-40B4-BE49-F238E27FC236}">
                <a16:creationId xmlns:a16="http://schemas.microsoft.com/office/drawing/2014/main" id="{D2F14676-D5A9-60D5-2661-3A0934F7D36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7" name="Picture 6">
            <a:extLst>
              <a:ext uri="{FF2B5EF4-FFF2-40B4-BE49-F238E27FC236}">
                <a16:creationId xmlns:a16="http://schemas.microsoft.com/office/drawing/2014/main" id="{1EA800AF-1A7A-489F-94F2-067F5D56DC3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2" name="Title Placeholder 1">
            <a:extLst>
              <a:ext uri="{FF2B5EF4-FFF2-40B4-BE49-F238E27FC236}">
                <a16:creationId xmlns:a16="http://schemas.microsoft.com/office/drawing/2014/main" id="{16D485B3-CAA3-47A5-BDF7-39C8AA97AE0C}"/>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8" name="Picture 7">
            <a:extLst>
              <a:ext uri="{FF2B5EF4-FFF2-40B4-BE49-F238E27FC236}">
                <a16:creationId xmlns:a16="http://schemas.microsoft.com/office/drawing/2014/main" id="{20E9761A-C2C7-4C6B-9E08-157CBE2D5AC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135968697"/>
      </p:ext>
    </p:extLst>
  </p:cSld>
  <p:clrMap bg1="lt1" tx1="dk1" bg2="lt2" tx2="dk2" accent1="accent1" accent2="accent2" accent3="accent3" accent4="accent4" accent5="accent5" accent6="accent6" hlink="hlink" folHlink="folHlink"/>
  <p:sldLayoutIdLst>
    <p:sldLayoutId id="2147484215" r:id="rId1"/>
    <p:sldLayoutId id="2147484216"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erson and person walking together&#10;&#10;Description automatically generated">
            <a:extLst>
              <a:ext uri="{FF2B5EF4-FFF2-40B4-BE49-F238E27FC236}">
                <a16:creationId xmlns:a16="http://schemas.microsoft.com/office/drawing/2014/main" id="{6EDFB110-C5FB-96A7-396D-2909A15C96B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7" name="Picture 6">
            <a:extLst>
              <a:ext uri="{FF2B5EF4-FFF2-40B4-BE49-F238E27FC236}">
                <a16:creationId xmlns:a16="http://schemas.microsoft.com/office/drawing/2014/main" id="{1EA800AF-1A7A-489F-94F2-067F5D56DC3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2" name="Title Placeholder 1">
            <a:extLst>
              <a:ext uri="{FF2B5EF4-FFF2-40B4-BE49-F238E27FC236}">
                <a16:creationId xmlns:a16="http://schemas.microsoft.com/office/drawing/2014/main" id="{16D485B3-CAA3-47A5-BDF7-39C8AA97AE0C}"/>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8" name="Picture 7">
            <a:extLst>
              <a:ext uri="{FF2B5EF4-FFF2-40B4-BE49-F238E27FC236}">
                <a16:creationId xmlns:a16="http://schemas.microsoft.com/office/drawing/2014/main" id="{20E9761A-C2C7-4C6B-9E08-157CBE2D5AC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106537037"/>
      </p:ext>
    </p:extLst>
  </p:cSld>
  <p:clrMap bg1="lt1" tx1="dk1" bg2="lt2" tx2="dk2" accent1="accent1" accent2="accent2" accent3="accent3" accent4="accent4" accent5="accent5" accent6="accent6" hlink="hlink" folHlink="folHlink"/>
  <p:sldLayoutIdLst>
    <p:sldLayoutId id="2147484218" r:id="rId1"/>
    <p:sldLayoutId id="2147484219"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6943" y="1"/>
            <a:ext cx="5848350" cy="100232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Graphic 4">
            <a:extLst>
              <a:ext uri="{FF2B5EF4-FFF2-40B4-BE49-F238E27FC236}">
                <a16:creationId xmlns:a16="http://schemas.microsoft.com/office/drawing/2014/main" id="{D4991A1C-0CD6-4CAE-A9F1-EB4E30FA0C5C}"/>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6931409" y="199641"/>
            <a:ext cx="1901349" cy="571459"/>
          </a:xfrm>
          <a:prstGeom prst="rect">
            <a:avLst/>
          </a:prstGeom>
        </p:spPr>
      </p:pic>
      <p:pic>
        <p:nvPicPr>
          <p:cNvPr id="7" name="Picture 6">
            <a:extLst>
              <a:ext uri="{FF2B5EF4-FFF2-40B4-BE49-F238E27FC236}">
                <a16:creationId xmlns:a16="http://schemas.microsoft.com/office/drawing/2014/main" id="{5F96AC8B-BA4B-40BE-8AB0-D4F6AA2D92D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529263"/>
            <a:ext cx="9144000" cy="328739"/>
          </a:xfrm>
          <a:prstGeom prst="rect">
            <a:avLst/>
          </a:prstGeom>
        </p:spPr>
      </p:pic>
    </p:spTree>
    <p:extLst>
      <p:ext uri="{BB962C8B-B14F-4D97-AF65-F5344CB8AC3E}">
        <p14:creationId xmlns:p14="http://schemas.microsoft.com/office/powerpoint/2010/main" val="2202312295"/>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Lst>
  <p:txStyles>
    <p:titleStyle>
      <a:lvl1pPr algn="l" defTabSz="685800" rtl="0" eaLnBrk="1" latinLnBrk="0" hangingPunct="1">
        <a:lnSpc>
          <a:spcPct val="90000"/>
        </a:lnSpc>
        <a:spcBef>
          <a:spcPct val="0"/>
        </a:spcBef>
        <a:buNone/>
        <a:defRPr sz="2400" b="1" i="0" kern="1200">
          <a:solidFill>
            <a:schemeClr val="tx1"/>
          </a:solidFill>
          <a:latin typeface="Arial" charset="0"/>
          <a:ea typeface="Arial" charset="0"/>
          <a:cs typeface="Arial"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6943" y="1"/>
            <a:ext cx="5848350" cy="100232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5F96AC8B-BA4B-40BE-8AB0-D4F6AA2D92D6}"/>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6529263"/>
            <a:ext cx="9144000" cy="328739"/>
          </a:xfrm>
          <a:prstGeom prst="rect">
            <a:avLst/>
          </a:prstGeom>
        </p:spPr>
      </p:pic>
    </p:spTree>
    <p:extLst>
      <p:ext uri="{BB962C8B-B14F-4D97-AF65-F5344CB8AC3E}">
        <p14:creationId xmlns:p14="http://schemas.microsoft.com/office/powerpoint/2010/main" val="3513382612"/>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Lst>
  <p:txStyles>
    <p:titleStyle>
      <a:lvl1pPr algn="l" defTabSz="685800" rtl="0" eaLnBrk="1" latinLnBrk="0" hangingPunct="1">
        <a:lnSpc>
          <a:spcPct val="90000"/>
        </a:lnSpc>
        <a:spcBef>
          <a:spcPct val="0"/>
        </a:spcBef>
        <a:buNone/>
        <a:defRPr sz="2400" b="1" i="0" kern="1200">
          <a:solidFill>
            <a:schemeClr val="tx1"/>
          </a:solidFill>
          <a:latin typeface="Arial" charset="0"/>
          <a:ea typeface="Arial" charset="0"/>
          <a:cs typeface="Arial"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11F34D9-F1EE-4657-BC55-909FC3C0CBD5}"/>
              </a:ext>
            </a:extLst>
          </p:cNvPr>
          <p:cNvSpPr/>
          <p:nvPr userDrawn="1"/>
        </p:nvSpPr>
        <p:spPr>
          <a:xfrm>
            <a:off x="0" y="3"/>
            <a:ext cx="9144000" cy="6857999"/>
          </a:xfrm>
          <a:prstGeom prst="rect">
            <a:avLst/>
          </a:prstGeom>
          <a:solidFill>
            <a:srgbClr val="E125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350">
              <a:ln>
                <a:noFill/>
              </a:ln>
            </a:endParaRPr>
          </a:p>
        </p:txBody>
      </p:sp>
      <p:sp>
        <p:nvSpPr>
          <p:cNvPr id="2" name="Title Placeholder 1"/>
          <p:cNvSpPr>
            <a:spLocks noGrp="1"/>
          </p:cNvSpPr>
          <p:nvPr>
            <p:ph type="title"/>
          </p:nvPr>
        </p:nvSpPr>
        <p:spPr>
          <a:xfrm>
            <a:off x="446943" y="1"/>
            <a:ext cx="5848350" cy="100232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C459804A-D15A-431C-B3D1-6BCBBCDB73D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pic>
        <p:nvPicPr>
          <p:cNvPr id="9" name="Picture 8">
            <a:extLst>
              <a:ext uri="{FF2B5EF4-FFF2-40B4-BE49-F238E27FC236}">
                <a16:creationId xmlns:a16="http://schemas.microsoft.com/office/drawing/2014/main" id="{9F56F26F-6FA6-422E-8269-73A8430434D2}"/>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211702711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Lst>
  <p:txStyles>
    <p:titleStyle>
      <a:lvl1pPr algn="l" defTabSz="685800" rtl="0" eaLnBrk="1" latinLnBrk="0" hangingPunct="1">
        <a:lnSpc>
          <a:spcPct val="90000"/>
        </a:lnSpc>
        <a:spcBef>
          <a:spcPct val="0"/>
        </a:spcBef>
        <a:buNone/>
        <a:defRPr sz="2400" b="1" i="0" kern="1200">
          <a:solidFill>
            <a:schemeClr val="bg1"/>
          </a:solidFill>
          <a:latin typeface="Arial" charset="0"/>
          <a:ea typeface="Arial" charset="0"/>
          <a:cs typeface="Arial"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447B536-E58A-4A36-880A-161913BBD539}"/>
              </a:ext>
            </a:extLst>
          </p:cNvPr>
          <p:cNvSpPr/>
          <p:nvPr userDrawn="1"/>
        </p:nvSpPr>
        <p:spPr>
          <a:xfrm>
            <a:off x="0" y="3"/>
            <a:ext cx="9144000"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350">
              <a:ln>
                <a:noFill/>
              </a:ln>
            </a:endParaRPr>
          </a:p>
        </p:txBody>
      </p:sp>
      <p:sp>
        <p:nvSpPr>
          <p:cNvPr id="2" name="Title Placeholder 1"/>
          <p:cNvSpPr>
            <a:spLocks noGrp="1"/>
          </p:cNvSpPr>
          <p:nvPr>
            <p:ph type="title"/>
          </p:nvPr>
        </p:nvSpPr>
        <p:spPr>
          <a:xfrm>
            <a:off x="446944" y="2"/>
            <a:ext cx="5936273" cy="1008185"/>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0727C27B-33C9-4531-B407-C5E616C03B5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pic>
        <p:nvPicPr>
          <p:cNvPr id="7" name="Picture 6">
            <a:extLst>
              <a:ext uri="{FF2B5EF4-FFF2-40B4-BE49-F238E27FC236}">
                <a16:creationId xmlns:a16="http://schemas.microsoft.com/office/drawing/2014/main" id="{4E47B861-869A-4AE9-A8C0-543702AD84CF}"/>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369551928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Lst>
  <p:txStyles>
    <p:titleStyle>
      <a:lvl1pPr algn="l" defTabSz="685800" rtl="0" eaLnBrk="1" latinLnBrk="0" hangingPunct="1">
        <a:lnSpc>
          <a:spcPct val="90000"/>
        </a:lnSpc>
        <a:spcBef>
          <a:spcPct val="0"/>
        </a:spcBef>
        <a:buNone/>
        <a:defRPr sz="2400" b="1" i="0" kern="1200">
          <a:solidFill>
            <a:schemeClr val="bg1"/>
          </a:solidFill>
          <a:latin typeface="Arial" charset="0"/>
          <a:ea typeface="Arial" charset="0"/>
          <a:cs typeface="Arial"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7/11/2026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EF5AC0F2-3079-6A36-7EBE-736193D16DC5}"/>
              </a:ext>
            </a:extLst>
          </p:cNvPr>
          <p:cNvPicPr>
            <a:picLocks noChangeAspect="1"/>
          </p:cNvPicPr>
          <p:nvPr userDrawn="1"/>
        </p:nvPicPr>
        <p:blipFill>
          <a:blip r:embed="rId14">
            <a:extLst>
              <a:ext uri="{28A0092B-C50C-407E-A947-70E740481C1C}">
                <a14:useLocalDpi xmlns:a14="http://schemas.microsoft.com/office/drawing/2010/main" val="0"/>
              </a:ext>
            </a:extLst>
          </a:blip>
          <a:srcRect l="71" r="71"/>
          <a:stretch/>
        </p:blipFill>
        <p:spPr>
          <a:xfrm>
            <a:off x="0" y="0"/>
            <a:ext cx="9144000" cy="6868800"/>
          </a:xfrm>
          <a:prstGeom prst="rect">
            <a:avLst/>
          </a:prstGeom>
        </p:spPr>
      </p:pic>
      <p:pic>
        <p:nvPicPr>
          <p:cNvPr id="8" name="Picture 7">
            <a:extLst>
              <a:ext uri="{FF2B5EF4-FFF2-40B4-BE49-F238E27FC236}">
                <a16:creationId xmlns:a16="http://schemas.microsoft.com/office/drawing/2014/main" id="{111B1E7C-7B4F-2E15-1DD1-56EC27A1886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pic>
        <p:nvPicPr>
          <p:cNvPr id="9" name="Picture 8">
            <a:extLst>
              <a:ext uri="{FF2B5EF4-FFF2-40B4-BE49-F238E27FC236}">
                <a16:creationId xmlns:a16="http://schemas.microsoft.com/office/drawing/2014/main" id="{D7CB2986-BB39-6845-3798-1EAEEF8CC616}"/>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2745479905"/>
      </p:ext>
    </p:extLst>
  </p:cSld>
  <p:clrMap bg1="lt1" tx1="dk1" bg2="lt2" tx2="dk2" accent1="accent1" accent2="accent2" accent3="accent3" accent4="accent4" accent5="accent5" accent6="accent6" hlink="hlink" folHlink="folHlink"/>
  <p:sldLayoutIdLst>
    <p:sldLayoutId id="2147484183" r:id="rId1"/>
    <p:sldLayoutId id="2147484184" r:id="rId2"/>
    <p:sldLayoutId id="2147484185" r:id="rId3"/>
    <p:sldLayoutId id="2147484186" r:id="rId4"/>
    <p:sldLayoutId id="2147484187" r:id="rId5"/>
    <p:sldLayoutId id="2147484188" r:id="rId6"/>
    <p:sldLayoutId id="2147484189" r:id="rId7"/>
    <p:sldLayoutId id="2147484190" r:id="rId8"/>
    <p:sldLayoutId id="2147484191" r:id="rId9"/>
    <p:sldLayoutId id="2147484192" r:id="rId10"/>
    <p:sldLayoutId id="2147484193" r:id="rId11"/>
    <p:sldLayoutId id="214748419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7/11/2026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EF5AC0F2-3079-6A36-7EBE-736193D16DC5}"/>
              </a:ext>
            </a:extLst>
          </p:cNvPr>
          <p:cNvPicPr>
            <a:picLocks noChangeAspect="1"/>
          </p:cNvPicPr>
          <p:nvPr userDrawn="1"/>
        </p:nvPicPr>
        <p:blipFill>
          <a:blip r:embed="rId14">
            <a:extLst>
              <a:ext uri="{28A0092B-C50C-407E-A947-70E740481C1C}">
                <a14:useLocalDpi xmlns:a14="http://schemas.microsoft.com/office/drawing/2010/main" val="0"/>
              </a:ext>
            </a:extLst>
          </a:blip>
          <a:srcRect l="71" r="71"/>
          <a:stretch/>
        </p:blipFill>
        <p:spPr>
          <a:xfrm>
            <a:off x="0" y="0"/>
            <a:ext cx="9144000" cy="6868800"/>
          </a:xfrm>
          <a:prstGeom prst="rect">
            <a:avLst/>
          </a:prstGeom>
        </p:spPr>
      </p:pic>
      <p:pic>
        <p:nvPicPr>
          <p:cNvPr id="8" name="Picture 7">
            <a:extLst>
              <a:ext uri="{FF2B5EF4-FFF2-40B4-BE49-F238E27FC236}">
                <a16:creationId xmlns:a16="http://schemas.microsoft.com/office/drawing/2014/main" id="{111B1E7C-7B4F-2E15-1DD1-56EC27A1886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pic>
        <p:nvPicPr>
          <p:cNvPr id="9" name="Picture 8">
            <a:extLst>
              <a:ext uri="{FF2B5EF4-FFF2-40B4-BE49-F238E27FC236}">
                <a16:creationId xmlns:a16="http://schemas.microsoft.com/office/drawing/2014/main" id="{D7CB2986-BB39-6845-3798-1EAEEF8CC616}"/>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2732822802"/>
      </p:ext>
    </p:extLst>
  </p:cSld>
  <p:clrMap bg1="lt1" tx1="dk1" bg2="lt2" tx2="dk2" accent1="accent1" accent2="accent2" accent3="accent3" accent4="accent4" accent5="accent5" accent6="accent6" hlink="hlink" folHlink="folHlink"/>
  <p:sldLayoutIdLst>
    <p:sldLayoutId id="2147484196" r:id="rId1"/>
    <p:sldLayoutId id="2147484197" r:id="rId2"/>
    <p:sldLayoutId id="2147484198" r:id="rId3"/>
    <p:sldLayoutId id="2147484199" r:id="rId4"/>
    <p:sldLayoutId id="2147484200" r:id="rId5"/>
    <p:sldLayoutId id="2147484201" r:id="rId6"/>
    <p:sldLayoutId id="2147484202" r:id="rId7"/>
    <p:sldLayoutId id="2147484203" r:id="rId8"/>
    <p:sldLayoutId id="2147484204" r:id="rId9"/>
    <p:sldLayoutId id="2147484205" r:id="rId10"/>
    <p:sldLayoutId id="2147484206" r:id="rId11"/>
    <p:sldLayoutId id="214748420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7/11/2026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Graphic 6">
            <a:extLst>
              <a:ext uri="{FF2B5EF4-FFF2-40B4-BE49-F238E27FC236}">
                <a16:creationId xmlns:a16="http://schemas.microsoft.com/office/drawing/2014/main" id="{2DE0575F-D0BD-775B-537B-A0DE0D8DE3A9}"/>
              </a:ext>
            </a:extLst>
          </p:cNvPr>
          <p:cNvPicPr>
            <a:picLocks noChangeAspect="1"/>
          </p:cNvPicPr>
          <p:nvPr userDrawn="1"/>
        </p:nvPicPr>
        <p:blipFill>
          <a:blip>
            <a:extLst>
              <a:ext uri="{96DAC541-7B7A-43D3-8B79-37D633B846F1}">
                <asvg:svgBlip xmlns:asvg="http://schemas.microsoft.com/office/drawing/2016/SVG/main" r:embed="rId13"/>
              </a:ext>
            </a:extLst>
          </a:blip>
          <a:stretch>
            <a:fillRect/>
          </a:stretch>
        </p:blipFill>
        <p:spPr>
          <a:xfrm>
            <a:off x="6931409" y="199641"/>
            <a:ext cx="1901349" cy="571459"/>
          </a:xfrm>
          <a:prstGeom prst="rect">
            <a:avLst/>
          </a:prstGeom>
        </p:spPr>
      </p:pic>
      <p:pic>
        <p:nvPicPr>
          <p:cNvPr id="8" name="Picture 7">
            <a:extLst>
              <a:ext uri="{FF2B5EF4-FFF2-40B4-BE49-F238E27FC236}">
                <a16:creationId xmlns:a16="http://schemas.microsoft.com/office/drawing/2014/main" id="{4D2EA5E8-8B9C-B2FA-7C22-A079BD9C1D2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529263"/>
            <a:ext cx="9144000" cy="328739"/>
          </a:xfrm>
          <a:prstGeom prst="rect">
            <a:avLst/>
          </a:prstGeom>
        </p:spPr>
      </p:pic>
    </p:spTree>
    <p:extLst>
      <p:ext uri="{BB962C8B-B14F-4D97-AF65-F5344CB8AC3E}">
        <p14:creationId xmlns:p14="http://schemas.microsoft.com/office/powerpoint/2010/main" val="4210530966"/>
      </p:ext>
    </p:extLst>
  </p:cSld>
  <p:clrMap bg1="lt1" tx1="dk1" bg2="lt2" tx2="dk2" accent1="accent1" accent2="accent2" accent3="accent3" accent4="accent4" accent5="accent5" accent6="accent6" hlink="hlink" folHlink="folHlink"/>
  <p:sldLayoutIdLst>
    <p:sldLayoutId id="2147484122" r:id="rId1"/>
    <p:sldLayoutId id="2147484123" r:id="rId2"/>
    <p:sldLayoutId id="2147484124" r:id="rId3"/>
    <p:sldLayoutId id="2147484125" r:id="rId4"/>
    <p:sldLayoutId id="2147484126" r:id="rId5"/>
    <p:sldLayoutId id="2147484127" r:id="rId6"/>
    <p:sldLayoutId id="2147484128" r:id="rId7"/>
    <p:sldLayoutId id="2147484129" r:id="rId8"/>
    <p:sldLayoutId id="2147484130" r:id="rId9"/>
    <p:sldLayoutId id="2147484131" r:id="rId10"/>
    <p:sldLayoutId id="2147484132" r:id="rId11"/>
  </p:sldLayoutIdLst>
  <p:txStyles>
    <p:titleStyle>
      <a:lvl1pPr algn="l" defTabSz="914400" rtl="0" eaLnBrk="1" latinLnBrk="0" hangingPunct="1">
        <a:lnSpc>
          <a:spcPct val="90000"/>
        </a:lnSpc>
        <a:spcBef>
          <a:spcPct val="0"/>
        </a:spcBef>
        <a:buNone/>
        <a:defRPr sz="4400" kern="1200" baseline="0">
          <a:solidFill>
            <a:schemeClr val="tx1"/>
          </a:solidFill>
          <a:latin typeface="Garamond" panose="020204040303010108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Garamond" panose="02020404030301010803"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Garamond" panose="02020404030301010803"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Garamond" panose="020204040303010108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Garamond" panose="020204040303010108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Garamond" panose="020204040303010108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ond with a bench and trees in the background&#10;&#10;Description automatically generated">
            <a:extLst>
              <a:ext uri="{FF2B5EF4-FFF2-40B4-BE49-F238E27FC236}">
                <a16:creationId xmlns:a16="http://schemas.microsoft.com/office/drawing/2014/main" id="{0527E736-6EB6-71EE-86E8-AEE87E30183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9" name="Picture 8">
            <a:extLst>
              <a:ext uri="{FF2B5EF4-FFF2-40B4-BE49-F238E27FC236}">
                <a16:creationId xmlns:a16="http://schemas.microsoft.com/office/drawing/2014/main" id="{C7158B31-96EA-4BCD-80CD-643BE3A572D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0" name="Title Placeholder 1">
            <a:extLst>
              <a:ext uri="{FF2B5EF4-FFF2-40B4-BE49-F238E27FC236}">
                <a16:creationId xmlns:a16="http://schemas.microsoft.com/office/drawing/2014/main" id="{1EF74A74-96C1-4854-94B6-3887E90CC3C4}"/>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6" name="Picture 5">
            <a:extLst>
              <a:ext uri="{FF2B5EF4-FFF2-40B4-BE49-F238E27FC236}">
                <a16:creationId xmlns:a16="http://schemas.microsoft.com/office/drawing/2014/main" id="{775C1DDD-33F4-4E3C-ACB4-73B86D652B9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1593335495"/>
      </p:ext>
    </p:extLst>
  </p:cSld>
  <p:clrMap bg1="lt1" tx1="dk1" bg2="lt2" tx2="dk2" accent1="accent1" accent2="accent2" accent3="accent3" accent4="accent4" accent5="accent5" accent6="accent6" hlink="hlink" folHlink="folHlink"/>
  <p:sldLayoutIdLst>
    <p:sldLayoutId id="2147483744" r:id="rId1"/>
    <p:sldLayoutId id="2147483745"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group of people outside a building&#10;&#10;Description automatically generated">
            <a:extLst>
              <a:ext uri="{FF2B5EF4-FFF2-40B4-BE49-F238E27FC236}">
                <a16:creationId xmlns:a16="http://schemas.microsoft.com/office/drawing/2014/main" id="{2A2EF3D2-DBEF-6084-3CC2-F862842874D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9" name="Picture 8">
            <a:extLst>
              <a:ext uri="{FF2B5EF4-FFF2-40B4-BE49-F238E27FC236}">
                <a16:creationId xmlns:a16="http://schemas.microsoft.com/office/drawing/2014/main" id="{C7158B31-96EA-4BCD-80CD-643BE3A572D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0" name="Title Placeholder 1">
            <a:extLst>
              <a:ext uri="{FF2B5EF4-FFF2-40B4-BE49-F238E27FC236}">
                <a16:creationId xmlns:a16="http://schemas.microsoft.com/office/drawing/2014/main" id="{1EF74A74-96C1-4854-94B6-3887E90CC3C4}"/>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6" name="Picture 5">
            <a:extLst>
              <a:ext uri="{FF2B5EF4-FFF2-40B4-BE49-F238E27FC236}">
                <a16:creationId xmlns:a16="http://schemas.microsoft.com/office/drawing/2014/main" id="{775C1DDD-33F4-4E3C-ACB4-73B86D652B9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4024419076"/>
      </p:ext>
    </p:extLst>
  </p:cSld>
  <p:clrMap bg1="lt1" tx1="dk1" bg2="lt2" tx2="dk2" accent1="accent1" accent2="accent2" accent3="accent3" accent4="accent4" accent5="accent5" accent6="accent6" hlink="hlink" folHlink="folHlink"/>
  <p:sldLayoutIdLst>
    <p:sldLayoutId id="2147484221" r:id="rId1"/>
    <p:sldLayoutId id="2147484222"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building with a sign on the front&#10;&#10;Description automatically generated">
            <a:extLst>
              <a:ext uri="{FF2B5EF4-FFF2-40B4-BE49-F238E27FC236}">
                <a16:creationId xmlns:a16="http://schemas.microsoft.com/office/drawing/2014/main" id="{DACA7C52-2EE4-FCD4-D9A7-86E104EF26B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9" name="Picture 8">
            <a:extLst>
              <a:ext uri="{FF2B5EF4-FFF2-40B4-BE49-F238E27FC236}">
                <a16:creationId xmlns:a16="http://schemas.microsoft.com/office/drawing/2014/main" id="{7DBAD11D-7ED7-427F-96F6-8DFB999455B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0" name="Title Placeholder 1">
            <a:extLst>
              <a:ext uri="{FF2B5EF4-FFF2-40B4-BE49-F238E27FC236}">
                <a16:creationId xmlns:a16="http://schemas.microsoft.com/office/drawing/2014/main" id="{C47BB120-176A-4E5D-934D-C863EFE6F58A}"/>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6" name="Picture 5">
            <a:extLst>
              <a:ext uri="{FF2B5EF4-FFF2-40B4-BE49-F238E27FC236}">
                <a16:creationId xmlns:a16="http://schemas.microsoft.com/office/drawing/2014/main" id="{D5D86E0D-AB80-4263-A8E3-15EBF0580C8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137992475"/>
      </p:ext>
    </p:extLst>
  </p:cSld>
  <p:clrMap bg1="lt1" tx1="dk1" bg2="lt2" tx2="dk2" accent1="accent1" accent2="accent2" accent3="accent3" accent4="accent4" accent5="accent5" accent6="accent6" hlink="hlink" folHlink="folHlink"/>
  <p:sldLayoutIdLst>
    <p:sldLayoutId id="2147483747" r:id="rId1"/>
    <p:sldLayoutId id="2147483748"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group of people standing in front of a building&#10;&#10;Description automatically generated">
            <a:extLst>
              <a:ext uri="{FF2B5EF4-FFF2-40B4-BE49-F238E27FC236}">
                <a16:creationId xmlns:a16="http://schemas.microsoft.com/office/drawing/2014/main" id="{348F3FD0-2176-7009-F84E-F360214E6E4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9" name="Picture 8">
            <a:extLst>
              <a:ext uri="{FF2B5EF4-FFF2-40B4-BE49-F238E27FC236}">
                <a16:creationId xmlns:a16="http://schemas.microsoft.com/office/drawing/2014/main" id="{DAB9C955-8A87-4032-96ED-C488DE7C046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0" name="Title Placeholder 1">
            <a:extLst>
              <a:ext uri="{FF2B5EF4-FFF2-40B4-BE49-F238E27FC236}">
                <a16:creationId xmlns:a16="http://schemas.microsoft.com/office/drawing/2014/main" id="{E997CBCB-69B2-447F-8A51-54E85F06AA22}"/>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6" name="Picture 5">
            <a:extLst>
              <a:ext uri="{FF2B5EF4-FFF2-40B4-BE49-F238E27FC236}">
                <a16:creationId xmlns:a16="http://schemas.microsoft.com/office/drawing/2014/main" id="{41367A46-1A81-43BA-9398-D106749617B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1144319019"/>
      </p:ext>
    </p:extLst>
  </p:cSld>
  <p:clrMap bg1="lt1" tx1="dk1" bg2="lt2" tx2="dk2" accent1="accent1" accent2="accent2" accent3="accent3" accent4="accent4" accent5="accent5" accent6="accent6" hlink="hlink" folHlink="folHlink"/>
  <p:sldLayoutIdLst>
    <p:sldLayoutId id="2147483750" r:id="rId1"/>
    <p:sldLayoutId id="2147483751"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group of people sitting on bean bags&#10;&#10;Description automatically generated">
            <a:extLst>
              <a:ext uri="{FF2B5EF4-FFF2-40B4-BE49-F238E27FC236}">
                <a16:creationId xmlns:a16="http://schemas.microsoft.com/office/drawing/2014/main" id="{A5F9A625-208C-719A-11BC-1014737C57D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10" name="Picture 9">
            <a:extLst>
              <a:ext uri="{FF2B5EF4-FFF2-40B4-BE49-F238E27FC236}">
                <a16:creationId xmlns:a16="http://schemas.microsoft.com/office/drawing/2014/main" id="{BB1AE5D3-79A5-4B22-B0DD-4FA137651EE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1" name="Title Placeholder 1">
            <a:extLst>
              <a:ext uri="{FF2B5EF4-FFF2-40B4-BE49-F238E27FC236}">
                <a16:creationId xmlns:a16="http://schemas.microsoft.com/office/drawing/2014/main" id="{E561F2A4-CCB7-486D-AC36-58AE88EB455E}"/>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6" name="Picture 5">
            <a:extLst>
              <a:ext uri="{FF2B5EF4-FFF2-40B4-BE49-F238E27FC236}">
                <a16:creationId xmlns:a16="http://schemas.microsoft.com/office/drawing/2014/main" id="{906BCE86-FF18-4607-8959-9FE12C3A006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97494360"/>
      </p:ext>
    </p:extLst>
  </p:cSld>
  <p:clrMap bg1="lt1" tx1="dk1" bg2="lt2" tx2="dk2" accent1="accent1" accent2="accent2" accent3="accent3" accent4="accent4" accent5="accent5" accent6="accent6" hlink="hlink" folHlink="folHlink"/>
  <p:sldLayoutIdLst>
    <p:sldLayoutId id="2147483753" r:id="rId1"/>
    <p:sldLayoutId id="2147483754"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group of women sitting on a bench&#10;&#10;Description automatically generated">
            <a:extLst>
              <a:ext uri="{FF2B5EF4-FFF2-40B4-BE49-F238E27FC236}">
                <a16:creationId xmlns:a16="http://schemas.microsoft.com/office/drawing/2014/main" id="{22E0B9DA-B439-2613-492A-527B720A074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7" name="Picture 6">
            <a:extLst>
              <a:ext uri="{FF2B5EF4-FFF2-40B4-BE49-F238E27FC236}">
                <a16:creationId xmlns:a16="http://schemas.microsoft.com/office/drawing/2014/main" id="{1EA800AF-1A7A-489F-94F2-067F5D56DC3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2" name="Title Placeholder 1">
            <a:extLst>
              <a:ext uri="{FF2B5EF4-FFF2-40B4-BE49-F238E27FC236}">
                <a16:creationId xmlns:a16="http://schemas.microsoft.com/office/drawing/2014/main" id="{16D485B3-CAA3-47A5-BDF7-39C8AA97AE0C}"/>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8" name="Picture 7">
            <a:extLst>
              <a:ext uri="{FF2B5EF4-FFF2-40B4-BE49-F238E27FC236}">
                <a16:creationId xmlns:a16="http://schemas.microsoft.com/office/drawing/2014/main" id="{20E9761A-C2C7-4C6B-9E08-157CBE2D5AC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2599984652"/>
      </p:ext>
    </p:extLst>
  </p:cSld>
  <p:clrMap bg1="lt1" tx1="dk1" bg2="lt2" tx2="dk2" accent1="accent1" accent2="accent2" accent3="accent3" accent4="accent4" accent5="accent5" accent6="accent6" hlink="hlink" folHlink="folHlink"/>
  <p:sldLayoutIdLst>
    <p:sldLayoutId id="2147483907" r:id="rId1"/>
    <p:sldLayoutId id="2147483908"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building with a large roof&#10;&#10;Description automatically generated">
            <a:extLst>
              <a:ext uri="{FF2B5EF4-FFF2-40B4-BE49-F238E27FC236}">
                <a16:creationId xmlns:a16="http://schemas.microsoft.com/office/drawing/2014/main" id="{C72044D9-4DAC-18FD-FD13-0C60618D6F6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7" name="Picture 6">
            <a:extLst>
              <a:ext uri="{FF2B5EF4-FFF2-40B4-BE49-F238E27FC236}">
                <a16:creationId xmlns:a16="http://schemas.microsoft.com/office/drawing/2014/main" id="{1EA800AF-1A7A-489F-94F2-067F5D56DC3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2" name="Title Placeholder 1">
            <a:extLst>
              <a:ext uri="{FF2B5EF4-FFF2-40B4-BE49-F238E27FC236}">
                <a16:creationId xmlns:a16="http://schemas.microsoft.com/office/drawing/2014/main" id="{16D485B3-CAA3-47A5-BDF7-39C8AA97AE0C}"/>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8" name="Picture 7">
            <a:extLst>
              <a:ext uri="{FF2B5EF4-FFF2-40B4-BE49-F238E27FC236}">
                <a16:creationId xmlns:a16="http://schemas.microsoft.com/office/drawing/2014/main" id="{20E9761A-C2C7-4C6B-9E08-157CBE2D5AC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1675234563"/>
      </p:ext>
    </p:extLst>
  </p:cSld>
  <p:clrMap bg1="lt1" tx1="dk1" bg2="lt2" tx2="dk2" accent1="accent1" accent2="accent2" accent3="accent3" accent4="accent4" accent5="accent5" accent6="accent6" hlink="hlink" folHlink="folHlink"/>
  <p:sldLayoutIdLst>
    <p:sldLayoutId id="2147484209" r:id="rId1"/>
    <p:sldLayoutId id="2147484210"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building with a lawn and grass&#10;&#10;Description automatically generated">
            <a:extLst>
              <a:ext uri="{FF2B5EF4-FFF2-40B4-BE49-F238E27FC236}">
                <a16:creationId xmlns:a16="http://schemas.microsoft.com/office/drawing/2014/main" id="{E5B2DC1E-3B08-47A6-9AE8-D657F9073F2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7" name="Picture 6">
            <a:extLst>
              <a:ext uri="{FF2B5EF4-FFF2-40B4-BE49-F238E27FC236}">
                <a16:creationId xmlns:a16="http://schemas.microsoft.com/office/drawing/2014/main" id="{1EA800AF-1A7A-489F-94F2-067F5D56DC3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2" name="Title Placeholder 1">
            <a:extLst>
              <a:ext uri="{FF2B5EF4-FFF2-40B4-BE49-F238E27FC236}">
                <a16:creationId xmlns:a16="http://schemas.microsoft.com/office/drawing/2014/main" id="{16D485B3-CAA3-47A5-BDF7-39C8AA97AE0C}"/>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8" name="Picture 7">
            <a:extLst>
              <a:ext uri="{FF2B5EF4-FFF2-40B4-BE49-F238E27FC236}">
                <a16:creationId xmlns:a16="http://schemas.microsoft.com/office/drawing/2014/main" id="{20E9761A-C2C7-4C6B-9E08-157CBE2D5AC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323790808"/>
      </p:ext>
    </p:extLst>
  </p:cSld>
  <p:clrMap bg1="lt1" tx1="dk1" bg2="lt2" tx2="dk2" accent1="accent1" accent2="accent2" accent3="accent3" accent4="accent4" accent5="accent5" accent6="accent6" hlink="hlink" folHlink="folHlink"/>
  <p:sldLayoutIdLst>
    <p:sldLayoutId id="2147484212" r:id="rId1"/>
    <p:sldLayoutId id="2147484213"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AD8B7D1-6D8A-4F1D-0EA0-5027304EF06F}"/>
              </a:ext>
            </a:extLst>
          </p:cNvPr>
          <p:cNvSpPr>
            <a:spLocks noGrp="1"/>
          </p:cNvSpPr>
          <p:nvPr>
            <p:ph type="title"/>
          </p:nvPr>
        </p:nvSpPr>
        <p:spPr/>
        <p:txBody>
          <a:bodyPr/>
          <a:lstStyle/>
          <a:p>
            <a:pPr algn="ctr"/>
            <a:r>
              <a:rPr lang="en-US" dirty="0">
                <a:latin typeface="Garamond" panose="02020404030301010803" pitchFamily="18" charset="0"/>
              </a:rPr>
              <a:t>The elusiveness of concordance: political inquiry and the nature of political truth</a:t>
            </a:r>
            <a:endParaRPr lang="en-NZ" dirty="0">
              <a:latin typeface="Garamond" panose="02020404030301010803" pitchFamily="18" charset="0"/>
            </a:endParaRPr>
          </a:p>
        </p:txBody>
      </p:sp>
      <p:sp>
        <p:nvSpPr>
          <p:cNvPr id="7" name="Text Placeholder 6">
            <a:extLst>
              <a:ext uri="{FF2B5EF4-FFF2-40B4-BE49-F238E27FC236}">
                <a16:creationId xmlns:a16="http://schemas.microsoft.com/office/drawing/2014/main" id="{8FA3658D-74BF-2D6C-4D6D-C3634E12CB52}"/>
              </a:ext>
            </a:extLst>
          </p:cNvPr>
          <p:cNvSpPr>
            <a:spLocks noGrp="1"/>
          </p:cNvSpPr>
          <p:nvPr>
            <p:ph type="body" sz="quarter" idx="10"/>
          </p:nvPr>
        </p:nvSpPr>
        <p:spPr/>
        <p:txBody>
          <a:bodyPr/>
          <a:lstStyle/>
          <a:p>
            <a:pPr algn="ctr"/>
            <a:r>
              <a:rPr lang="en-NZ" sz="2000" dirty="0">
                <a:latin typeface="Garamond" panose="02020404030301010803" pitchFamily="18" charset="0"/>
              </a:rPr>
              <a:t>Jeremy Wyatt</a:t>
            </a:r>
          </a:p>
        </p:txBody>
      </p:sp>
    </p:spTree>
    <p:extLst>
      <p:ext uri="{BB962C8B-B14F-4D97-AF65-F5344CB8AC3E}">
        <p14:creationId xmlns:p14="http://schemas.microsoft.com/office/powerpoint/2010/main" val="1282170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4A5C1-A021-6F4F-10CD-07F5BEB4B9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215ACD-5EB4-35DB-89F4-91AF42C65EEE}"/>
              </a:ext>
            </a:extLst>
          </p:cNvPr>
          <p:cNvSpPr>
            <a:spLocks noGrp="1"/>
          </p:cNvSpPr>
          <p:nvPr>
            <p:ph type="ctrTitle"/>
          </p:nvPr>
        </p:nvSpPr>
        <p:spPr>
          <a:xfrm>
            <a:off x="277123" y="484815"/>
            <a:ext cx="6363017" cy="496241"/>
          </a:xfrm>
        </p:spPr>
        <p:txBody>
          <a:bodyPr>
            <a:normAutofit/>
          </a:bodyPr>
          <a:lstStyle/>
          <a:p>
            <a:pPr algn="l"/>
            <a:r>
              <a:rPr lang="en-NZ" dirty="0"/>
              <a:t>The elusiveness of concordance</a:t>
            </a:r>
          </a:p>
        </p:txBody>
      </p:sp>
      <p:sp>
        <p:nvSpPr>
          <p:cNvPr id="3" name="Subtitle 2">
            <a:extLst>
              <a:ext uri="{FF2B5EF4-FFF2-40B4-BE49-F238E27FC236}">
                <a16:creationId xmlns:a16="http://schemas.microsoft.com/office/drawing/2014/main" id="{98E175A6-4DE1-FA66-DD21-A3BEE0F412B4}"/>
              </a:ext>
            </a:extLst>
          </p:cNvPr>
          <p:cNvSpPr>
            <a:spLocks noGrp="1"/>
          </p:cNvSpPr>
          <p:nvPr>
            <p:ph type="subTitle" idx="4294967295"/>
          </p:nvPr>
        </p:nvSpPr>
        <p:spPr>
          <a:xfrm>
            <a:off x="277123" y="1409267"/>
            <a:ext cx="8087489" cy="5096996"/>
          </a:xfrm>
        </p:spPr>
        <p:txBody>
          <a:bodyPr>
            <a:noAutofit/>
          </a:bodyPr>
          <a:lstStyle/>
          <a:p>
            <a:r>
              <a:rPr lang="en-NZ" sz="2200" dirty="0"/>
              <a:t>My argument for the elusiveness of concordance is based on three plausible assumptions</a:t>
            </a:r>
          </a:p>
          <a:p>
            <a:r>
              <a:rPr lang="en-NZ" sz="2200" i="1" dirty="0"/>
              <a:t>Assumption #1</a:t>
            </a:r>
            <a:r>
              <a:rPr lang="en-NZ" sz="2200" dirty="0"/>
              <a:t> concerns the nature of consistency and is based on the fact that truth occupies centre stage in Lynch’s views about logic (see Lynch (2009), Shapiro and Lynch (2021)):</a:t>
            </a:r>
          </a:p>
          <a:p>
            <a:pPr lvl="1"/>
            <a:r>
              <a:rPr lang="en-NZ" sz="2000" dirty="0"/>
              <a:t>(A1) Propositions </a:t>
            </a:r>
            <a:r>
              <a:rPr lang="en-NZ" sz="2000" i="1" dirty="0"/>
              <a:t>p</a:t>
            </a:r>
            <a:r>
              <a:rPr lang="en-NZ" sz="2000" i="1" baseline="-25000" dirty="0"/>
              <a:t>1</a:t>
            </a:r>
            <a:r>
              <a:rPr lang="en-NZ" sz="2000" i="1" dirty="0"/>
              <a:t> </a:t>
            </a:r>
            <a:r>
              <a:rPr lang="en-NZ" sz="2000" dirty="0"/>
              <a:t>and </a:t>
            </a:r>
            <a:r>
              <a:rPr lang="en-NZ" sz="2000" i="1" dirty="0"/>
              <a:t>p</a:t>
            </a:r>
            <a:r>
              <a:rPr lang="en-NZ" sz="2000" i="1" baseline="-25000" dirty="0"/>
              <a:t>2</a:t>
            </a:r>
            <a:r>
              <a:rPr lang="en-NZ" sz="2000" dirty="0"/>
              <a:t> are consistent iff it is possible that both </a:t>
            </a:r>
            <a:r>
              <a:rPr lang="en-NZ" sz="2000" i="1" dirty="0"/>
              <a:t>p</a:t>
            </a:r>
            <a:r>
              <a:rPr lang="en-NZ" sz="2000" i="1" baseline="-25000" dirty="0"/>
              <a:t>1</a:t>
            </a:r>
            <a:r>
              <a:rPr lang="en-NZ" sz="2000" i="1" dirty="0"/>
              <a:t> </a:t>
            </a:r>
            <a:r>
              <a:rPr lang="en-NZ" sz="2000" dirty="0"/>
              <a:t>and </a:t>
            </a:r>
            <a:r>
              <a:rPr lang="en-NZ" sz="2000" i="1" dirty="0"/>
              <a:t>p</a:t>
            </a:r>
            <a:r>
              <a:rPr lang="en-NZ" sz="2000" i="1" baseline="-25000" dirty="0"/>
              <a:t>2</a:t>
            </a:r>
            <a:r>
              <a:rPr lang="en-NZ" sz="2000" dirty="0"/>
              <a:t> are true</a:t>
            </a:r>
          </a:p>
        </p:txBody>
      </p:sp>
    </p:spTree>
    <p:extLst>
      <p:ext uri="{BB962C8B-B14F-4D97-AF65-F5344CB8AC3E}">
        <p14:creationId xmlns:p14="http://schemas.microsoft.com/office/powerpoint/2010/main" val="213150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C4F18-75F8-D3B2-B692-22B5CFF6A9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ADF0BF-FA47-CB6F-0EAE-A074FBB0234A}"/>
              </a:ext>
            </a:extLst>
          </p:cNvPr>
          <p:cNvSpPr>
            <a:spLocks noGrp="1"/>
          </p:cNvSpPr>
          <p:nvPr>
            <p:ph type="ctrTitle"/>
          </p:nvPr>
        </p:nvSpPr>
        <p:spPr>
          <a:xfrm>
            <a:off x="277123" y="484815"/>
            <a:ext cx="6363017" cy="496241"/>
          </a:xfrm>
        </p:spPr>
        <p:txBody>
          <a:bodyPr>
            <a:normAutofit/>
          </a:bodyPr>
          <a:lstStyle/>
          <a:p>
            <a:pPr algn="l"/>
            <a:r>
              <a:rPr lang="en-NZ" dirty="0"/>
              <a:t>The elusiveness of concordance</a:t>
            </a:r>
          </a:p>
        </p:txBody>
      </p:sp>
      <p:sp>
        <p:nvSpPr>
          <p:cNvPr id="3" name="Subtitle 2">
            <a:extLst>
              <a:ext uri="{FF2B5EF4-FFF2-40B4-BE49-F238E27FC236}">
                <a16:creationId xmlns:a16="http://schemas.microsoft.com/office/drawing/2014/main" id="{1E763B6E-1500-474D-75A8-4AB70B2A6BB2}"/>
              </a:ext>
            </a:extLst>
          </p:cNvPr>
          <p:cNvSpPr>
            <a:spLocks noGrp="1"/>
          </p:cNvSpPr>
          <p:nvPr>
            <p:ph type="subTitle" idx="4294967295"/>
          </p:nvPr>
        </p:nvSpPr>
        <p:spPr>
          <a:xfrm>
            <a:off x="277123" y="1409267"/>
            <a:ext cx="8087489" cy="5096996"/>
          </a:xfrm>
        </p:spPr>
        <p:txBody>
          <a:bodyPr>
            <a:noAutofit/>
          </a:bodyPr>
          <a:lstStyle/>
          <a:p>
            <a:r>
              <a:rPr lang="en-NZ" sz="2200" i="1" dirty="0"/>
              <a:t>Assumptions #2 </a:t>
            </a:r>
            <a:r>
              <a:rPr lang="en-NZ" sz="2200" dirty="0"/>
              <a:t>and </a:t>
            </a:r>
            <a:r>
              <a:rPr lang="en-NZ" sz="2200" i="1" dirty="0"/>
              <a:t>#3</a:t>
            </a:r>
            <a:r>
              <a:rPr lang="en-NZ" sz="2200" dirty="0"/>
              <a:t> concern the </a:t>
            </a:r>
            <a:r>
              <a:rPr lang="en-NZ" sz="2200" i="1" dirty="0"/>
              <a:t>reasons</a:t>
            </a:r>
            <a:r>
              <a:rPr lang="en-NZ" sz="2200" dirty="0"/>
              <a:t> that a person </a:t>
            </a:r>
            <a:r>
              <a:rPr lang="en-NZ" sz="2200" i="1" dirty="0"/>
              <a:t>A</a:t>
            </a:r>
            <a:r>
              <a:rPr lang="en-NZ" sz="2200" dirty="0"/>
              <a:t> must consider when trying to directly determine whether a political proposition satisfies the individually necessary and jointly sufficient conditions for concordance</a:t>
            </a:r>
          </a:p>
          <a:p>
            <a:r>
              <a:rPr lang="en-NZ" sz="2200" dirty="0"/>
              <a:t>For instance: suppose that </a:t>
            </a:r>
            <a:r>
              <a:rPr lang="en-NZ" sz="2200" i="1" dirty="0"/>
              <a:t>A</a:t>
            </a:r>
            <a:r>
              <a:rPr lang="en-NZ" sz="2200" dirty="0"/>
              <a:t> wants to know whether </a:t>
            </a:r>
            <a:r>
              <a:rPr lang="en-NZ" sz="2200" i="1" dirty="0"/>
              <a:t>d </a:t>
            </a:r>
            <a:r>
              <a:rPr lang="en-NZ" sz="2200" dirty="0"/>
              <a:t>= the proposition that universities should not implement DEI programs satisfies these conditions</a:t>
            </a:r>
          </a:p>
          <a:p>
            <a:r>
              <a:rPr lang="en-NZ" sz="2200" dirty="0"/>
              <a:t>According to the concordance account, </a:t>
            </a:r>
            <a:r>
              <a:rPr lang="en-NZ" sz="2200" i="1" dirty="0"/>
              <a:t>A</a:t>
            </a:r>
            <a:r>
              <a:rPr lang="en-NZ" sz="2200" dirty="0"/>
              <a:t> will need to draw on the following consideration:</a:t>
            </a:r>
          </a:p>
          <a:p>
            <a:pPr lvl="1"/>
            <a:r>
              <a:rPr lang="en-NZ" sz="2000" dirty="0"/>
              <a:t>(1) </a:t>
            </a:r>
            <a:r>
              <a:rPr lang="en-NZ" sz="2000" i="1" dirty="0"/>
              <a:t>d</a:t>
            </a:r>
            <a:r>
              <a:rPr lang="en-NZ" sz="2000" dirty="0"/>
              <a:t> is concordant only if there is a framework </a:t>
            </a:r>
            <a:r>
              <a:rPr lang="en-NZ" sz="2000" i="1" dirty="0"/>
              <a:t>F </a:t>
            </a:r>
            <a:r>
              <a:rPr lang="en-NZ" sz="2000" dirty="0"/>
              <a:t>of supercoherent reasons </a:t>
            </a:r>
            <a:r>
              <a:rPr lang="en-NZ" sz="2000" i="1" dirty="0"/>
              <a:t>R</a:t>
            </a:r>
            <a:r>
              <a:rPr lang="en-NZ" sz="2000" i="1" baseline="-25000" dirty="0"/>
              <a:t>1</a:t>
            </a:r>
            <a:r>
              <a:rPr lang="en-NZ" sz="2000" i="1" dirty="0"/>
              <a:t>,…, R</a:t>
            </a:r>
            <a:r>
              <a:rPr lang="en-NZ" sz="2000" i="1" baseline="-25000" dirty="0"/>
              <a:t>n</a:t>
            </a:r>
            <a:r>
              <a:rPr lang="en-NZ" sz="2000" dirty="0"/>
              <a:t> to believe </a:t>
            </a:r>
            <a:r>
              <a:rPr lang="en-NZ" sz="2000" i="1" dirty="0"/>
              <a:t>d </a:t>
            </a:r>
            <a:r>
              <a:rPr lang="en-NZ" sz="2000" dirty="0"/>
              <a:t>[Con, biconditional and conjunction elimination]</a:t>
            </a:r>
          </a:p>
        </p:txBody>
      </p:sp>
    </p:spTree>
    <p:extLst>
      <p:ext uri="{BB962C8B-B14F-4D97-AF65-F5344CB8AC3E}">
        <p14:creationId xmlns:p14="http://schemas.microsoft.com/office/powerpoint/2010/main" val="1273828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0E4F1-0180-60F7-08C3-585FDA5D0F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78257C-4AEE-7889-090A-BF1D2DCBCD28}"/>
              </a:ext>
            </a:extLst>
          </p:cNvPr>
          <p:cNvSpPr>
            <a:spLocks noGrp="1"/>
          </p:cNvSpPr>
          <p:nvPr>
            <p:ph type="ctrTitle"/>
          </p:nvPr>
        </p:nvSpPr>
        <p:spPr>
          <a:xfrm>
            <a:off x="277123" y="484815"/>
            <a:ext cx="6363017" cy="496241"/>
          </a:xfrm>
        </p:spPr>
        <p:txBody>
          <a:bodyPr>
            <a:normAutofit/>
          </a:bodyPr>
          <a:lstStyle/>
          <a:p>
            <a:pPr algn="l"/>
            <a:r>
              <a:rPr lang="en-NZ" dirty="0"/>
              <a:t>The elusiveness of concordance</a:t>
            </a:r>
          </a:p>
        </p:txBody>
      </p:sp>
      <p:sp>
        <p:nvSpPr>
          <p:cNvPr id="3" name="Subtitle 2">
            <a:extLst>
              <a:ext uri="{FF2B5EF4-FFF2-40B4-BE49-F238E27FC236}">
                <a16:creationId xmlns:a16="http://schemas.microsoft.com/office/drawing/2014/main" id="{6D3F8FC4-0D08-7FC2-A7CC-224BD1ACCC92}"/>
              </a:ext>
            </a:extLst>
          </p:cNvPr>
          <p:cNvSpPr>
            <a:spLocks noGrp="1"/>
          </p:cNvSpPr>
          <p:nvPr>
            <p:ph type="subTitle" idx="4294967295"/>
          </p:nvPr>
        </p:nvSpPr>
        <p:spPr>
          <a:xfrm>
            <a:off x="277123" y="1409267"/>
            <a:ext cx="8087489" cy="5096996"/>
          </a:xfrm>
        </p:spPr>
        <p:txBody>
          <a:bodyPr>
            <a:noAutofit/>
          </a:bodyPr>
          <a:lstStyle/>
          <a:p>
            <a:r>
              <a:rPr lang="en-NZ" sz="2200" i="1" dirty="0"/>
              <a:t>Assumption #2</a:t>
            </a:r>
            <a:r>
              <a:rPr lang="en-NZ" sz="2200" dirty="0"/>
              <a:t> (cf. Lynch (2025, p. 160)):</a:t>
            </a:r>
          </a:p>
          <a:p>
            <a:pPr lvl="1"/>
            <a:r>
              <a:rPr lang="en-NZ" sz="2000" dirty="0"/>
              <a:t>(A2) </a:t>
            </a:r>
            <a:r>
              <a:rPr lang="en-NZ" sz="2000" i="1" dirty="0"/>
              <a:t>R</a:t>
            </a:r>
            <a:r>
              <a:rPr lang="en-NZ" sz="2000" i="1" baseline="-25000" dirty="0"/>
              <a:t>1</a:t>
            </a:r>
            <a:r>
              <a:rPr lang="en-NZ" sz="2000" i="1" dirty="0"/>
              <a:t>,…, R</a:t>
            </a:r>
            <a:r>
              <a:rPr lang="en-NZ" sz="2000" i="1" baseline="-25000" dirty="0"/>
              <a:t>n</a:t>
            </a:r>
            <a:r>
              <a:rPr lang="en-NZ" sz="2000" dirty="0"/>
              <a:t> include some political reasons</a:t>
            </a:r>
          </a:p>
          <a:p>
            <a:r>
              <a:rPr lang="en-NZ" sz="2200" dirty="0"/>
              <a:t>For instance: one such reason might be that universities should admit students based only on their academic and extracurricular achievements, not e.g. their racial, sexual, or gender identities</a:t>
            </a:r>
          </a:p>
          <a:p>
            <a:endParaRPr lang="en-NZ" sz="2200" dirty="0"/>
          </a:p>
        </p:txBody>
      </p:sp>
    </p:spTree>
    <p:extLst>
      <p:ext uri="{BB962C8B-B14F-4D97-AF65-F5344CB8AC3E}">
        <p14:creationId xmlns:p14="http://schemas.microsoft.com/office/powerpoint/2010/main" val="85049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BFE80-6BAE-864D-096D-C0E7CBEC11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EC22EC-0EE0-3A59-67E8-16F70F616095}"/>
              </a:ext>
            </a:extLst>
          </p:cNvPr>
          <p:cNvSpPr>
            <a:spLocks noGrp="1"/>
          </p:cNvSpPr>
          <p:nvPr>
            <p:ph type="ctrTitle"/>
          </p:nvPr>
        </p:nvSpPr>
        <p:spPr>
          <a:xfrm>
            <a:off x="277123" y="484815"/>
            <a:ext cx="6363017" cy="496241"/>
          </a:xfrm>
        </p:spPr>
        <p:txBody>
          <a:bodyPr>
            <a:normAutofit/>
          </a:bodyPr>
          <a:lstStyle/>
          <a:p>
            <a:pPr algn="l"/>
            <a:r>
              <a:rPr lang="en-NZ" dirty="0"/>
              <a:t>The elusiveness of concordance</a:t>
            </a:r>
          </a:p>
        </p:txBody>
      </p:sp>
      <p:sp>
        <p:nvSpPr>
          <p:cNvPr id="3" name="Subtitle 2">
            <a:extLst>
              <a:ext uri="{FF2B5EF4-FFF2-40B4-BE49-F238E27FC236}">
                <a16:creationId xmlns:a16="http://schemas.microsoft.com/office/drawing/2014/main" id="{8760DB3A-DA7A-86E8-E3ED-786FF1AA5B29}"/>
              </a:ext>
            </a:extLst>
          </p:cNvPr>
          <p:cNvSpPr>
            <a:spLocks noGrp="1"/>
          </p:cNvSpPr>
          <p:nvPr>
            <p:ph type="subTitle" idx="4294967295"/>
          </p:nvPr>
        </p:nvSpPr>
        <p:spPr>
          <a:xfrm>
            <a:off x="277123" y="1409267"/>
            <a:ext cx="8087489" cy="5096996"/>
          </a:xfrm>
        </p:spPr>
        <p:txBody>
          <a:bodyPr>
            <a:noAutofit/>
          </a:bodyPr>
          <a:lstStyle/>
          <a:p>
            <a:r>
              <a:rPr lang="en-NZ" sz="2200" dirty="0"/>
              <a:t>Having noted this, we can continue with </a:t>
            </a:r>
            <a:r>
              <a:rPr lang="en-NZ" sz="2200" i="1" dirty="0"/>
              <a:t>A</a:t>
            </a:r>
            <a:r>
              <a:rPr lang="en-NZ" sz="2200" dirty="0"/>
              <a:t>’s investigation into whether </a:t>
            </a:r>
            <a:r>
              <a:rPr lang="en-NZ" sz="2200" i="1" dirty="0"/>
              <a:t>d</a:t>
            </a:r>
            <a:r>
              <a:rPr lang="en-NZ" sz="2200" dirty="0"/>
              <a:t> is concordant, which will proceed as follows:</a:t>
            </a:r>
          </a:p>
          <a:p>
            <a:pPr lvl="1"/>
            <a:r>
              <a:rPr lang="en-NZ" sz="2000" dirty="0"/>
              <a:t>(2) </a:t>
            </a:r>
            <a:r>
              <a:rPr lang="en-NZ" sz="2000" i="1" dirty="0"/>
              <a:t>R</a:t>
            </a:r>
            <a:r>
              <a:rPr lang="en-NZ" sz="2000" i="1" baseline="-25000" dirty="0"/>
              <a:t>1</a:t>
            </a:r>
            <a:r>
              <a:rPr lang="en-NZ" sz="2000" i="1" dirty="0"/>
              <a:t>,…, R</a:t>
            </a:r>
            <a:r>
              <a:rPr lang="en-NZ" sz="2000" i="1" baseline="-25000" dirty="0"/>
              <a:t>n</a:t>
            </a:r>
            <a:r>
              <a:rPr lang="en-NZ" sz="2000" dirty="0"/>
              <a:t> are supercoherent iff there are available coherent reasons </a:t>
            </a:r>
            <a:r>
              <a:rPr lang="en-NZ" sz="2000" i="1" dirty="0"/>
              <a:t>R</a:t>
            </a:r>
            <a:r>
              <a:rPr lang="en-NZ" sz="2000" i="1" baseline="-25000" dirty="0"/>
              <a:t>1</a:t>
            </a:r>
            <a:r>
              <a:rPr lang="en-NZ" sz="2000" i="1" baseline="30000" dirty="0"/>
              <a:t>*</a:t>
            </a:r>
            <a:r>
              <a:rPr lang="en-NZ" sz="2000" i="1" dirty="0"/>
              <a:t>,…, R</a:t>
            </a:r>
            <a:r>
              <a:rPr lang="en-NZ" sz="2000" i="1" baseline="-25000" dirty="0"/>
              <a:t>n</a:t>
            </a:r>
            <a:r>
              <a:rPr lang="en-NZ" sz="2000" i="1" baseline="30000" dirty="0"/>
              <a:t>*</a:t>
            </a:r>
            <a:r>
              <a:rPr lang="en-NZ" sz="2000" i="1" dirty="0"/>
              <a:t> </a:t>
            </a:r>
            <a:r>
              <a:rPr lang="en-NZ" sz="2000" dirty="0"/>
              <a:t>to believe </a:t>
            </a:r>
            <a:r>
              <a:rPr lang="en-NZ" sz="2000" i="1" dirty="0"/>
              <a:t>R</a:t>
            </a:r>
            <a:r>
              <a:rPr lang="en-NZ" sz="2000" i="1" baseline="-25000" dirty="0"/>
              <a:t>1</a:t>
            </a:r>
            <a:r>
              <a:rPr lang="en-NZ" sz="2000" i="1" dirty="0"/>
              <a:t>,…, R</a:t>
            </a:r>
            <a:r>
              <a:rPr lang="en-NZ" sz="2000" i="1" baseline="-25000" dirty="0"/>
              <a:t>n</a:t>
            </a:r>
            <a:r>
              <a:rPr lang="en-NZ" sz="2000" dirty="0"/>
              <a:t> at some stage of inquiry that remain coherent without defeat at all successive stages and improvements of the framework </a:t>
            </a:r>
            <a:r>
              <a:rPr lang="en-NZ" sz="2000" i="1" dirty="0"/>
              <a:t>F</a:t>
            </a:r>
            <a:r>
              <a:rPr lang="en-NZ" sz="2000" i="1" baseline="30000" dirty="0"/>
              <a:t>*</a:t>
            </a:r>
            <a:r>
              <a:rPr lang="en-NZ" sz="2000" dirty="0"/>
              <a:t> with which they cohere [</a:t>
            </a:r>
            <a:r>
              <a:rPr lang="en-NZ" sz="2000" dirty="0" err="1"/>
              <a:t>SuperCoh</a:t>
            </a:r>
            <a:r>
              <a:rPr lang="en-NZ" sz="2000" dirty="0"/>
              <a:t>]</a:t>
            </a:r>
          </a:p>
          <a:p>
            <a:r>
              <a:rPr lang="en-NZ" sz="2200" i="1" dirty="0"/>
              <a:t>Assumption #3</a:t>
            </a:r>
            <a:r>
              <a:rPr lang="en-NZ" sz="2200" dirty="0"/>
              <a:t> is:</a:t>
            </a:r>
          </a:p>
          <a:p>
            <a:pPr lvl="1"/>
            <a:r>
              <a:rPr lang="en-NZ" sz="2000" dirty="0"/>
              <a:t>(A3) </a:t>
            </a:r>
            <a:r>
              <a:rPr lang="en-NZ" sz="2000" i="1" dirty="0"/>
              <a:t>R</a:t>
            </a:r>
            <a:r>
              <a:rPr lang="en-NZ" sz="2000" i="1" baseline="-25000" dirty="0"/>
              <a:t>1</a:t>
            </a:r>
            <a:r>
              <a:rPr lang="en-NZ" sz="2000" i="1" baseline="30000" dirty="0"/>
              <a:t>*</a:t>
            </a:r>
            <a:r>
              <a:rPr lang="en-NZ" sz="2000" i="1" dirty="0"/>
              <a:t>,…, R</a:t>
            </a:r>
            <a:r>
              <a:rPr lang="en-NZ" sz="2000" i="1" baseline="-25000" dirty="0"/>
              <a:t>n</a:t>
            </a:r>
            <a:r>
              <a:rPr lang="en-NZ" sz="2000" i="1" baseline="30000" dirty="0"/>
              <a:t>*</a:t>
            </a:r>
            <a:r>
              <a:rPr lang="en-NZ" sz="2000" i="1" dirty="0"/>
              <a:t> </a:t>
            </a:r>
            <a:r>
              <a:rPr lang="en-NZ" sz="2000" dirty="0"/>
              <a:t>include some political reasons</a:t>
            </a:r>
          </a:p>
          <a:p>
            <a:r>
              <a:rPr lang="en-NZ" sz="2200" dirty="0"/>
              <a:t>For instance, two such reasons might be that:</a:t>
            </a:r>
          </a:p>
          <a:p>
            <a:pPr marL="857250" lvl="1" indent="-400050">
              <a:buFont typeface="+mj-lt"/>
              <a:buAutoNum type="romanLcPeriod"/>
            </a:pPr>
            <a:r>
              <a:rPr lang="en-NZ" sz="2000" dirty="0"/>
              <a:t>The core mission of a university is to further educate motivated, academically capable young people and </a:t>
            </a:r>
          </a:p>
          <a:p>
            <a:pPr marL="857250" lvl="1" indent="-400050">
              <a:buFont typeface="+mj-lt"/>
              <a:buAutoNum type="romanLcPeriod"/>
            </a:pPr>
            <a:r>
              <a:rPr lang="en-NZ" sz="2000" dirty="0"/>
              <a:t>That university admissions officers should only consider whether applicants are likely to contribute to the university’s core mission</a:t>
            </a:r>
          </a:p>
        </p:txBody>
      </p:sp>
    </p:spTree>
    <p:extLst>
      <p:ext uri="{BB962C8B-B14F-4D97-AF65-F5344CB8AC3E}">
        <p14:creationId xmlns:p14="http://schemas.microsoft.com/office/powerpoint/2010/main" val="1893720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515EB-5F61-574A-1B67-DCFE3B49A8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8DEB85-6713-01A2-3A3E-A2994704F808}"/>
              </a:ext>
            </a:extLst>
          </p:cNvPr>
          <p:cNvSpPr>
            <a:spLocks noGrp="1"/>
          </p:cNvSpPr>
          <p:nvPr>
            <p:ph type="ctrTitle"/>
          </p:nvPr>
        </p:nvSpPr>
        <p:spPr>
          <a:xfrm>
            <a:off x="277123" y="484815"/>
            <a:ext cx="6363017" cy="496241"/>
          </a:xfrm>
        </p:spPr>
        <p:txBody>
          <a:bodyPr>
            <a:normAutofit/>
          </a:bodyPr>
          <a:lstStyle/>
          <a:p>
            <a:pPr algn="l"/>
            <a:r>
              <a:rPr lang="en-NZ" dirty="0"/>
              <a:t>The elusiveness of concordance</a:t>
            </a:r>
          </a:p>
        </p:txBody>
      </p:sp>
      <p:sp>
        <p:nvSpPr>
          <p:cNvPr id="3" name="Subtitle 2">
            <a:extLst>
              <a:ext uri="{FF2B5EF4-FFF2-40B4-BE49-F238E27FC236}">
                <a16:creationId xmlns:a16="http://schemas.microsoft.com/office/drawing/2014/main" id="{60BE0D3E-14B1-B6C7-D318-4996DD2A467B}"/>
              </a:ext>
            </a:extLst>
          </p:cNvPr>
          <p:cNvSpPr>
            <a:spLocks noGrp="1"/>
          </p:cNvSpPr>
          <p:nvPr>
            <p:ph type="subTitle" idx="4294967295"/>
          </p:nvPr>
        </p:nvSpPr>
        <p:spPr>
          <a:xfrm>
            <a:off x="277123" y="1409267"/>
            <a:ext cx="8087489" cy="5096996"/>
          </a:xfrm>
        </p:spPr>
        <p:txBody>
          <a:bodyPr>
            <a:noAutofit/>
          </a:bodyPr>
          <a:lstStyle/>
          <a:p>
            <a:r>
              <a:rPr lang="en-NZ" sz="2100" dirty="0"/>
              <a:t>Let’s continue once more with </a:t>
            </a:r>
            <a:r>
              <a:rPr lang="en-NZ" sz="2100" i="1" dirty="0"/>
              <a:t>A</a:t>
            </a:r>
            <a:r>
              <a:rPr lang="en-NZ" sz="2100" dirty="0"/>
              <a:t>’s investigation:</a:t>
            </a:r>
          </a:p>
          <a:p>
            <a:pPr lvl="1"/>
            <a:r>
              <a:rPr lang="en-NZ" sz="1900" dirty="0"/>
              <a:t>(3) </a:t>
            </a:r>
            <a:r>
              <a:rPr lang="en-NZ" sz="1900" i="1" dirty="0"/>
              <a:t>R</a:t>
            </a:r>
            <a:r>
              <a:rPr lang="en-NZ" sz="1900" i="1" baseline="-25000" dirty="0"/>
              <a:t>1</a:t>
            </a:r>
            <a:r>
              <a:rPr lang="en-NZ" sz="1900" i="1" baseline="30000" dirty="0"/>
              <a:t>*</a:t>
            </a:r>
            <a:r>
              <a:rPr lang="en-NZ" sz="1900" i="1" dirty="0"/>
              <a:t>,…, R</a:t>
            </a:r>
            <a:r>
              <a:rPr lang="en-NZ" sz="1900" i="1" baseline="-25000" dirty="0"/>
              <a:t>n</a:t>
            </a:r>
            <a:r>
              <a:rPr lang="en-NZ" sz="1900" i="1" baseline="30000" dirty="0"/>
              <a:t>*</a:t>
            </a:r>
            <a:r>
              <a:rPr lang="en-NZ" sz="1900" i="1" dirty="0"/>
              <a:t> </a:t>
            </a:r>
            <a:r>
              <a:rPr lang="en-NZ" sz="1900" dirty="0"/>
              <a:t>are coherent reasons to believe </a:t>
            </a:r>
            <a:r>
              <a:rPr lang="en-NZ" sz="1900" i="1" dirty="0"/>
              <a:t>R</a:t>
            </a:r>
            <a:r>
              <a:rPr lang="en-NZ" sz="1900" i="1" baseline="-25000" dirty="0"/>
              <a:t>1</a:t>
            </a:r>
            <a:r>
              <a:rPr lang="en-NZ" sz="1900" i="1" dirty="0"/>
              <a:t>,…, R</a:t>
            </a:r>
            <a:r>
              <a:rPr lang="en-NZ" sz="1900" i="1" baseline="-25000" dirty="0"/>
              <a:t>n</a:t>
            </a:r>
            <a:r>
              <a:rPr lang="en-NZ" sz="1900" dirty="0"/>
              <a:t> iff </a:t>
            </a:r>
            <a:r>
              <a:rPr lang="en-NZ" sz="1900" i="1" dirty="0"/>
              <a:t>R</a:t>
            </a:r>
            <a:r>
              <a:rPr lang="en-NZ" sz="1900" i="1" baseline="-25000" dirty="0"/>
              <a:t>1</a:t>
            </a:r>
            <a:r>
              <a:rPr lang="en-NZ" sz="1900" i="1" baseline="30000" dirty="0"/>
              <a:t>*</a:t>
            </a:r>
            <a:r>
              <a:rPr lang="en-NZ" sz="1900" i="1" dirty="0"/>
              <a:t>,…, R</a:t>
            </a:r>
            <a:r>
              <a:rPr lang="en-NZ" sz="1900" i="1" baseline="-25000" dirty="0"/>
              <a:t>n</a:t>
            </a:r>
            <a:r>
              <a:rPr lang="en-NZ" sz="1900" i="1" baseline="30000" dirty="0"/>
              <a:t>*</a:t>
            </a:r>
            <a:r>
              <a:rPr lang="en-NZ" sz="1900" i="1" dirty="0"/>
              <a:t> </a:t>
            </a:r>
            <a:r>
              <a:rPr lang="en-NZ" sz="1900" dirty="0"/>
              <a:t>are considerations in favour of believing </a:t>
            </a:r>
            <a:r>
              <a:rPr lang="en-NZ" sz="1900" i="1" dirty="0"/>
              <a:t>R</a:t>
            </a:r>
            <a:r>
              <a:rPr lang="en-NZ" sz="1900" i="1" baseline="-25000" dirty="0"/>
              <a:t>1</a:t>
            </a:r>
            <a:r>
              <a:rPr lang="en-NZ" sz="1900" i="1" dirty="0"/>
              <a:t>,…, R</a:t>
            </a:r>
            <a:r>
              <a:rPr lang="en-NZ" sz="1900" i="1" baseline="-25000" dirty="0"/>
              <a:t>n</a:t>
            </a:r>
            <a:r>
              <a:rPr lang="en-NZ" sz="1900" dirty="0"/>
              <a:t> and </a:t>
            </a:r>
            <a:r>
              <a:rPr lang="en-NZ" sz="1900" i="1" dirty="0"/>
              <a:t>R</a:t>
            </a:r>
            <a:r>
              <a:rPr lang="en-NZ" sz="1900" i="1" baseline="-25000" dirty="0"/>
              <a:t>1</a:t>
            </a:r>
            <a:r>
              <a:rPr lang="en-NZ" sz="1900" i="1" baseline="30000" dirty="0"/>
              <a:t>*</a:t>
            </a:r>
            <a:r>
              <a:rPr lang="en-NZ" sz="1900" i="1" dirty="0"/>
              <a:t>,…, R</a:t>
            </a:r>
            <a:r>
              <a:rPr lang="en-NZ" sz="1900" i="1" baseline="-25000" dirty="0"/>
              <a:t>n</a:t>
            </a:r>
            <a:r>
              <a:rPr lang="en-NZ" sz="1900" i="1" baseline="30000" dirty="0"/>
              <a:t>*</a:t>
            </a:r>
            <a:r>
              <a:rPr lang="en-NZ" sz="1900" i="1" dirty="0"/>
              <a:t> </a:t>
            </a:r>
            <a:r>
              <a:rPr lang="en-NZ" sz="1900" dirty="0"/>
              <a:t>cohere with some framework </a:t>
            </a:r>
            <a:r>
              <a:rPr lang="en-NZ" sz="1900" i="1" dirty="0"/>
              <a:t>F</a:t>
            </a:r>
            <a:r>
              <a:rPr lang="en-NZ" sz="1900" i="1" baseline="30000" dirty="0"/>
              <a:t>*</a:t>
            </a:r>
            <a:r>
              <a:rPr lang="en-NZ" sz="1900" dirty="0"/>
              <a:t> [Coh</a:t>
            </a:r>
            <a:r>
              <a:rPr lang="en-NZ" sz="1900" baseline="-25000" dirty="0"/>
              <a:t>R</a:t>
            </a:r>
            <a:r>
              <a:rPr lang="en-NZ" sz="1900" dirty="0"/>
              <a:t>]</a:t>
            </a:r>
          </a:p>
          <a:p>
            <a:pPr lvl="1"/>
            <a:r>
              <a:rPr lang="en-NZ" sz="1900" dirty="0"/>
              <a:t>(4) </a:t>
            </a:r>
            <a:r>
              <a:rPr lang="en-NZ" sz="1900" i="1" dirty="0"/>
              <a:t>R</a:t>
            </a:r>
            <a:r>
              <a:rPr lang="en-NZ" sz="1900" i="1" baseline="-25000" dirty="0"/>
              <a:t>1</a:t>
            </a:r>
            <a:r>
              <a:rPr lang="en-NZ" sz="1900" i="1" baseline="30000" dirty="0"/>
              <a:t>*</a:t>
            </a:r>
            <a:r>
              <a:rPr lang="en-NZ" sz="1900" i="1" dirty="0"/>
              <a:t>,…, R</a:t>
            </a:r>
            <a:r>
              <a:rPr lang="en-NZ" sz="1900" i="1" baseline="-25000" dirty="0"/>
              <a:t>n</a:t>
            </a:r>
            <a:r>
              <a:rPr lang="en-NZ" sz="1900" i="1" baseline="30000" dirty="0"/>
              <a:t>*</a:t>
            </a:r>
            <a:r>
              <a:rPr lang="en-NZ" sz="1900" i="1" dirty="0"/>
              <a:t> </a:t>
            </a:r>
            <a:r>
              <a:rPr lang="en-NZ" sz="1900" dirty="0"/>
              <a:t>cohere with some framework </a:t>
            </a:r>
            <a:r>
              <a:rPr lang="en-NZ" sz="1900" i="1" dirty="0"/>
              <a:t>F</a:t>
            </a:r>
            <a:r>
              <a:rPr lang="en-NZ" sz="1900" i="1" baseline="30000" dirty="0"/>
              <a:t>*</a:t>
            </a:r>
            <a:r>
              <a:rPr lang="en-NZ" sz="1900" dirty="0"/>
              <a:t> iff including </a:t>
            </a:r>
            <a:r>
              <a:rPr lang="en-NZ" sz="1900" i="1" dirty="0"/>
              <a:t>R</a:t>
            </a:r>
            <a:r>
              <a:rPr lang="en-NZ" sz="1900" i="1" baseline="-25000" dirty="0"/>
              <a:t>1</a:t>
            </a:r>
            <a:r>
              <a:rPr lang="en-NZ" sz="1900" i="1" baseline="30000" dirty="0"/>
              <a:t>*</a:t>
            </a:r>
            <a:r>
              <a:rPr lang="en-NZ" sz="1900" i="1" dirty="0"/>
              <a:t>,…, R</a:t>
            </a:r>
            <a:r>
              <a:rPr lang="en-NZ" sz="1900" i="1" baseline="-25000" dirty="0"/>
              <a:t>n</a:t>
            </a:r>
            <a:r>
              <a:rPr lang="en-NZ" sz="1900" i="1" baseline="30000" dirty="0"/>
              <a:t>*</a:t>
            </a:r>
            <a:r>
              <a:rPr lang="en-NZ" sz="1900" dirty="0"/>
              <a:t> in </a:t>
            </a:r>
            <a:r>
              <a:rPr lang="en-NZ" sz="1900" i="1" dirty="0"/>
              <a:t>F</a:t>
            </a:r>
            <a:r>
              <a:rPr lang="en-NZ" sz="1900" i="1" baseline="30000" dirty="0"/>
              <a:t>*</a:t>
            </a:r>
            <a:r>
              <a:rPr lang="en-NZ" sz="1900" dirty="0"/>
              <a:t> would, on balance, make </a:t>
            </a:r>
            <a:r>
              <a:rPr lang="en-NZ" sz="1900" i="1" dirty="0"/>
              <a:t>F</a:t>
            </a:r>
            <a:r>
              <a:rPr lang="en-NZ" sz="1900" i="1" baseline="30000" dirty="0"/>
              <a:t>*</a:t>
            </a:r>
            <a:r>
              <a:rPr lang="en-NZ" sz="1900" dirty="0"/>
              <a:t> more coherent [</a:t>
            </a:r>
            <a:r>
              <a:rPr lang="en-NZ" sz="1900" dirty="0" err="1"/>
              <a:t>Coh</a:t>
            </a:r>
            <a:r>
              <a:rPr lang="en-NZ" sz="1900" baseline="-25000" dirty="0" err="1"/>
              <a:t>P</a:t>
            </a:r>
            <a:r>
              <a:rPr lang="en-NZ" sz="1900" dirty="0"/>
              <a:t>]</a:t>
            </a:r>
          </a:p>
          <a:p>
            <a:pPr lvl="1"/>
            <a:r>
              <a:rPr lang="en-NZ" sz="1900" dirty="0"/>
              <a:t>(5) Including </a:t>
            </a:r>
            <a:r>
              <a:rPr lang="en-NZ" sz="1900" i="1" dirty="0"/>
              <a:t>R</a:t>
            </a:r>
            <a:r>
              <a:rPr lang="en-NZ" sz="1900" i="1" baseline="-25000" dirty="0"/>
              <a:t>1</a:t>
            </a:r>
            <a:r>
              <a:rPr lang="en-NZ" sz="1900" i="1" baseline="30000" dirty="0"/>
              <a:t>*</a:t>
            </a:r>
            <a:r>
              <a:rPr lang="en-NZ" sz="1900" i="1" dirty="0"/>
              <a:t>,…, R</a:t>
            </a:r>
            <a:r>
              <a:rPr lang="en-NZ" sz="1900" i="1" baseline="-25000" dirty="0"/>
              <a:t>n</a:t>
            </a:r>
            <a:r>
              <a:rPr lang="en-NZ" sz="1900" i="1" baseline="30000" dirty="0"/>
              <a:t>*</a:t>
            </a:r>
            <a:r>
              <a:rPr lang="en-NZ" sz="1900" dirty="0"/>
              <a:t> in </a:t>
            </a:r>
            <a:r>
              <a:rPr lang="en-NZ" sz="1900" i="1" dirty="0"/>
              <a:t>F</a:t>
            </a:r>
            <a:r>
              <a:rPr lang="en-NZ" sz="1900" i="1" baseline="30000" dirty="0"/>
              <a:t>*</a:t>
            </a:r>
            <a:r>
              <a:rPr lang="en-NZ" sz="1900" dirty="0"/>
              <a:t> would, on balance, make </a:t>
            </a:r>
            <a:r>
              <a:rPr lang="en-NZ" sz="1900" i="1" dirty="0"/>
              <a:t>F</a:t>
            </a:r>
            <a:r>
              <a:rPr lang="en-NZ" sz="1900" i="1" baseline="30000" dirty="0"/>
              <a:t>*</a:t>
            </a:r>
            <a:r>
              <a:rPr lang="en-NZ" sz="1900" dirty="0"/>
              <a:t> more coherent iff including </a:t>
            </a:r>
            <a:r>
              <a:rPr lang="en-NZ" sz="1900" i="1" dirty="0"/>
              <a:t>R</a:t>
            </a:r>
            <a:r>
              <a:rPr lang="en-NZ" sz="1900" i="1" baseline="-25000" dirty="0"/>
              <a:t>1</a:t>
            </a:r>
            <a:r>
              <a:rPr lang="en-NZ" sz="1900" i="1" baseline="30000" dirty="0"/>
              <a:t>*</a:t>
            </a:r>
            <a:r>
              <a:rPr lang="en-NZ" sz="1900" i="1" dirty="0"/>
              <a:t>,…, R</a:t>
            </a:r>
            <a:r>
              <a:rPr lang="en-NZ" sz="1900" i="1" baseline="-25000" dirty="0"/>
              <a:t>n</a:t>
            </a:r>
            <a:r>
              <a:rPr lang="en-NZ" sz="1900" i="1" baseline="30000" dirty="0"/>
              <a:t>*</a:t>
            </a:r>
            <a:r>
              <a:rPr lang="en-NZ" sz="1900" dirty="0"/>
              <a:t> in </a:t>
            </a:r>
            <a:r>
              <a:rPr lang="en-NZ" sz="1900" i="1" dirty="0"/>
              <a:t>F</a:t>
            </a:r>
            <a:r>
              <a:rPr lang="en-NZ" sz="1900" i="1" baseline="30000" dirty="0"/>
              <a:t>*</a:t>
            </a:r>
            <a:r>
              <a:rPr lang="en-NZ" sz="1900" dirty="0"/>
              <a:t> would result in </a:t>
            </a:r>
            <a:r>
              <a:rPr lang="en-NZ" sz="1900" i="1" dirty="0"/>
              <a:t>F</a:t>
            </a:r>
            <a:r>
              <a:rPr lang="en-NZ" sz="1900" i="1" baseline="30000" dirty="0"/>
              <a:t>* </a:t>
            </a:r>
            <a:r>
              <a:rPr lang="en-NZ" sz="1900" dirty="0"/>
              <a:t>exhibiting the coherence-making features, on balance, to a greater degree [Account of coherence]</a:t>
            </a:r>
          </a:p>
          <a:p>
            <a:pPr lvl="1"/>
            <a:r>
              <a:rPr lang="en-NZ" sz="1900" dirty="0"/>
              <a:t>(6) Including </a:t>
            </a:r>
            <a:r>
              <a:rPr lang="en-NZ" sz="1900" i="1" dirty="0"/>
              <a:t>R</a:t>
            </a:r>
            <a:r>
              <a:rPr lang="en-NZ" sz="1900" i="1" baseline="-25000" dirty="0"/>
              <a:t>1</a:t>
            </a:r>
            <a:r>
              <a:rPr lang="en-NZ" sz="1900" i="1" baseline="30000" dirty="0"/>
              <a:t>*</a:t>
            </a:r>
            <a:r>
              <a:rPr lang="en-NZ" sz="1900" i="1" dirty="0"/>
              <a:t>,…, R</a:t>
            </a:r>
            <a:r>
              <a:rPr lang="en-NZ" sz="1900" i="1" baseline="-25000" dirty="0"/>
              <a:t>n</a:t>
            </a:r>
            <a:r>
              <a:rPr lang="en-NZ" sz="1900" i="1" baseline="30000" dirty="0"/>
              <a:t>*</a:t>
            </a:r>
            <a:r>
              <a:rPr lang="en-NZ" sz="1900" dirty="0"/>
              <a:t> in </a:t>
            </a:r>
            <a:r>
              <a:rPr lang="en-NZ" sz="1900" i="1" dirty="0"/>
              <a:t>F</a:t>
            </a:r>
            <a:r>
              <a:rPr lang="en-NZ" sz="1900" i="1" baseline="30000" dirty="0"/>
              <a:t>*</a:t>
            </a:r>
            <a:r>
              <a:rPr lang="en-NZ" sz="1900" dirty="0"/>
              <a:t> would result in </a:t>
            </a:r>
            <a:r>
              <a:rPr lang="en-NZ" sz="1900" i="1" dirty="0"/>
              <a:t>F</a:t>
            </a:r>
            <a:r>
              <a:rPr lang="en-NZ" sz="1900" i="1" baseline="30000" dirty="0"/>
              <a:t>* </a:t>
            </a:r>
            <a:r>
              <a:rPr lang="en-NZ" sz="1900" dirty="0"/>
              <a:t>exhibiting the coherence-making features, on balance, to a greater degree iff including </a:t>
            </a:r>
            <a:r>
              <a:rPr lang="en-NZ" sz="1900" i="1" dirty="0"/>
              <a:t>R</a:t>
            </a:r>
            <a:r>
              <a:rPr lang="en-NZ" sz="1900" i="1" baseline="-25000" dirty="0"/>
              <a:t>1</a:t>
            </a:r>
            <a:r>
              <a:rPr lang="en-NZ" sz="1900" i="1" baseline="30000" dirty="0"/>
              <a:t>*</a:t>
            </a:r>
            <a:r>
              <a:rPr lang="en-NZ" sz="1900" i="1" dirty="0"/>
              <a:t>,…, R</a:t>
            </a:r>
            <a:r>
              <a:rPr lang="en-NZ" sz="1900" i="1" baseline="-25000" dirty="0"/>
              <a:t>n</a:t>
            </a:r>
            <a:r>
              <a:rPr lang="en-NZ" sz="1900" i="1" baseline="30000" dirty="0"/>
              <a:t>*</a:t>
            </a:r>
            <a:r>
              <a:rPr lang="en-NZ" sz="1900" dirty="0"/>
              <a:t> in </a:t>
            </a:r>
            <a:r>
              <a:rPr lang="en-NZ" sz="1900" i="1" dirty="0"/>
              <a:t>F</a:t>
            </a:r>
            <a:r>
              <a:rPr lang="en-NZ" sz="1900" i="1" baseline="30000" dirty="0"/>
              <a:t>*</a:t>
            </a:r>
            <a:r>
              <a:rPr lang="en-NZ" sz="1900" dirty="0"/>
              <a:t> would result in </a:t>
            </a:r>
            <a:r>
              <a:rPr lang="en-NZ" sz="1900" i="1" dirty="0"/>
              <a:t>F</a:t>
            </a:r>
            <a:r>
              <a:rPr lang="en-NZ" sz="1900" i="1" baseline="30000" dirty="0"/>
              <a:t>* </a:t>
            </a:r>
            <a:r>
              <a:rPr lang="en-NZ" sz="1900" dirty="0"/>
              <a:t>exhibiting mutual explanatory support, predictive power, simplicity, completeness, and consistency, on balance, to a greater degree [Account of coherence-making features]</a:t>
            </a:r>
          </a:p>
          <a:p>
            <a:pPr lvl="1"/>
            <a:r>
              <a:rPr lang="en-NZ" sz="1900" dirty="0"/>
              <a:t>(7) Including </a:t>
            </a:r>
            <a:r>
              <a:rPr lang="en-NZ" sz="1900" i="1" dirty="0"/>
              <a:t>R</a:t>
            </a:r>
            <a:r>
              <a:rPr lang="en-NZ" sz="1900" i="1" baseline="-25000" dirty="0"/>
              <a:t>1</a:t>
            </a:r>
            <a:r>
              <a:rPr lang="en-NZ" sz="1900" i="1" baseline="30000" dirty="0"/>
              <a:t>*</a:t>
            </a:r>
            <a:r>
              <a:rPr lang="en-NZ" sz="1900" i="1" dirty="0"/>
              <a:t>,…, R</a:t>
            </a:r>
            <a:r>
              <a:rPr lang="en-NZ" sz="1900" i="1" baseline="-25000" dirty="0"/>
              <a:t>n</a:t>
            </a:r>
            <a:r>
              <a:rPr lang="en-NZ" sz="1900" i="1" baseline="30000" dirty="0"/>
              <a:t>*</a:t>
            </a:r>
            <a:r>
              <a:rPr lang="en-NZ" sz="1900" dirty="0"/>
              <a:t> in </a:t>
            </a:r>
            <a:r>
              <a:rPr lang="en-NZ" sz="1900" i="1" dirty="0"/>
              <a:t>F</a:t>
            </a:r>
            <a:r>
              <a:rPr lang="en-NZ" sz="1900" i="1" baseline="30000" dirty="0"/>
              <a:t>*</a:t>
            </a:r>
            <a:r>
              <a:rPr lang="en-NZ" sz="1900" dirty="0"/>
              <a:t> would make </a:t>
            </a:r>
            <a:r>
              <a:rPr lang="en-NZ" sz="1900" i="1" dirty="0"/>
              <a:t>F</a:t>
            </a:r>
            <a:r>
              <a:rPr lang="en-NZ" sz="1900" i="1" baseline="30000" dirty="0"/>
              <a:t>*</a:t>
            </a:r>
            <a:r>
              <a:rPr lang="en-NZ" sz="1900" dirty="0"/>
              <a:t> exhibit consistency to a greater degree iff including </a:t>
            </a:r>
            <a:r>
              <a:rPr lang="en-NZ" sz="1900" i="1" dirty="0"/>
              <a:t>R</a:t>
            </a:r>
            <a:r>
              <a:rPr lang="en-NZ" sz="1900" i="1" baseline="-25000" dirty="0"/>
              <a:t>1</a:t>
            </a:r>
            <a:r>
              <a:rPr lang="en-NZ" sz="1900" i="1" baseline="30000" dirty="0"/>
              <a:t>*</a:t>
            </a:r>
            <a:r>
              <a:rPr lang="en-NZ" sz="1900" i="1" dirty="0"/>
              <a:t>,…, R</a:t>
            </a:r>
            <a:r>
              <a:rPr lang="en-NZ" sz="1900" i="1" baseline="-25000" dirty="0"/>
              <a:t>n</a:t>
            </a:r>
            <a:r>
              <a:rPr lang="en-NZ" sz="1900" i="1" baseline="30000" dirty="0"/>
              <a:t>*</a:t>
            </a:r>
            <a:r>
              <a:rPr lang="en-NZ" sz="1900" dirty="0"/>
              <a:t> in </a:t>
            </a:r>
            <a:r>
              <a:rPr lang="en-NZ" sz="1900" i="1" dirty="0"/>
              <a:t>F</a:t>
            </a:r>
            <a:r>
              <a:rPr lang="en-NZ" sz="1900" i="1" baseline="30000" dirty="0"/>
              <a:t>*</a:t>
            </a:r>
            <a:r>
              <a:rPr lang="en-NZ" sz="1900" dirty="0"/>
              <a:t> would increase </a:t>
            </a:r>
            <a:r>
              <a:rPr lang="en-NZ" sz="1900" i="1" dirty="0"/>
              <a:t>F</a:t>
            </a:r>
            <a:r>
              <a:rPr lang="en-NZ" sz="1900" i="1" baseline="30000" dirty="0"/>
              <a:t>*</a:t>
            </a:r>
            <a:r>
              <a:rPr lang="en-NZ" sz="1900" dirty="0"/>
              <a:t>’s ratio of pairs of consistent propositions to pairs of inconsistent propositions [Definition of consistency]</a:t>
            </a:r>
          </a:p>
          <a:p>
            <a:pPr lvl="1"/>
            <a:endParaRPr lang="en-NZ" sz="2000" dirty="0"/>
          </a:p>
          <a:p>
            <a:pPr lvl="1"/>
            <a:endParaRPr lang="en-NZ" sz="2000" dirty="0"/>
          </a:p>
          <a:p>
            <a:endParaRPr lang="en-NZ" sz="2200" dirty="0"/>
          </a:p>
        </p:txBody>
      </p:sp>
    </p:spTree>
    <p:extLst>
      <p:ext uri="{BB962C8B-B14F-4D97-AF65-F5344CB8AC3E}">
        <p14:creationId xmlns:p14="http://schemas.microsoft.com/office/powerpoint/2010/main" val="1744394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38EE8-4C3B-BD05-B53A-E8C481C26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D80D32-5BB7-B75D-9C2F-46BECA1B8D44}"/>
              </a:ext>
            </a:extLst>
          </p:cNvPr>
          <p:cNvSpPr>
            <a:spLocks noGrp="1"/>
          </p:cNvSpPr>
          <p:nvPr>
            <p:ph type="ctrTitle"/>
          </p:nvPr>
        </p:nvSpPr>
        <p:spPr>
          <a:xfrm>
            <a:off x="277123" y="484815"/>
            <a:ext cx="6363017" cy="496241"/>
          </a:xfrm>
        </p:spPr>
        <p:txBody>
          <a:bodyPr>
            <a:normAutofit/>
          </a:bodyPr>
          <a:lstStyle/>
          <a:p>
            <a:pPr algn="l"/>
            <a:r>
              <a:rPr lang="en-NZ" dirty="0"/>
              <a:t>The elusiveness of concordance</a:t>
            </a:r>
          </a:p>
        </p:txBody>
      </p:sp>
      <p:sp>
        <p:nvSpPr>
          <p:cNvPr id="3" name="Subtitle 2">
            <a:extLst>
              <a:ext uri="{FF2B5EF4-FFF2-40B4-BE49-F238E27FC236}">
                <a16:creationId xmlns:a16="http://schemas.microsoft.com/office/drawing/2014/main" id="{7B8E4972-2A12-4011-3B24-B5E3B5CCC9E4}"/>
              </a:ext>
            </a:extLst>
          </p:cNvPr>
          <p:cNvSpPr>
            <a:spLocks noGrp="1"/>
          </p:cNvSpPr>
          <p:nvPr>
            <p:ph type="subTitle" idx="4294967295"/>
          </p:nvPr>
        </p:nvSpPr>
        <p:spPr>
          <a:xfrm>
            <a:off x="277123" y="1409267"/>
            <a:ext cx="8087489" cy="5096996"/>
          </a:xfrm>
        </p:spPr>
        <p:txBody>
          <a:bodyPr>
            <a:noAutofit/>
          </a:bodyPr>
          <a:lstStyle/>
          <a:p>
            <a:r>
              <a:rPr lang="en-NZ" sz="2200" dirty="0"/>
              <a:t>In connection with (7): recall (A1) and (A2)</a:t>
            </a:r>
          </a:p>
          <a:p>
            <a:r>
              <a:rPr lang="en-NZ" sz="2200" dirty="0"/>
              <a:t>Given (A1) and (A2): when </a:t>
            </a:r>
            <a:r>
              <a:rPr lang="en-NZ" sz="2200" i="1" dirty="0"/>
              <a:t>A</a:t>
            </a:r>
            <a:r>
              <a:rPr lang="en-NZ" sz="2200" dirty="0"/>
              <a:t> gets to (7), there will be at least one political reason </a:t>
            </a:r>
            <a:r>
              <a:rPr lang="en-NZ" sz="2200" i="1" dirty="0"/>
              <a:t>R</a:t>
            </a:r>
            <a:r>
              <a:rPr lang="en-NZ" sz="2200" i="1" baseline="-25000" dirty="0"/>
              <a:t>i</a:t>
            </a:r>
            <a:r>
              <a:rPr lang="en-NZ" sz="2200" i="1" baseline="30000" dirty="0"/>
              <a:t>* </a:t>
            </a:r>
            <a:r>
              <a:rPr lang="en-NZ" sz="2200" dirty="0"/>
              <a:t>in </a:t>
            </a:r>
            <a:r>
              <a:rPr lang="en-NZ" sz="2200" i="1" dirty="0"/>
              <a:t>R</a:t>
            </a:r>
            <a:r>
              <a:rPr lang="en-NZ" sz="2200" i="1" baseline="-25000" dirty="0"/>
              <a:t>1</a:t>
            </a:r>
            <a:r>
              <a:rPr lang="en-NZ" sz="2200" i="1" baseline="30000" dirty="0"/>
              <a:t>*</a:t>
            </a:r>
            <a:r>
              <a:rPr lang="en-NZ" sz="2200" i="1" dirty="0"/>
              <a:t>,…, R</a:t>
            </a:r>
            <a:r>
              <a:rPr lang="en-NZ" sz="2200" i="1" baseline="-25000" dirty="0"/>
              <a:t>n</a:t>
            </a:r>
            <a:r>
              <a:rPr lang="en-NZ" sz="2200" i="1" baseline="30000" dirty="0"/>
              <a:t>*</a:t>
            </a:r>
            <a:r>
              <a:rPr lang="en-NZ" sz="2200" dirty="0"/>
              <a:t> about which </a:t>
            </a:r>
            <a:r>
              <a:rPr lang="en-NZ" sz="2200" i="1" dirty="0"/>
              <a:t>A</a:t>
            </a:r>
            <a:r>
              <a:rPr lang="en-NZ" sz="2200" dirty="0"/>
              <a:t> must consider whether:</a:t>
            </a:r>
          </a:p>
          <a:p>
            <a:pPr lvl="1"/>
            <a:r>
              <a:rPr lang="en-NZ" sz="2000" dirty="0"/>
              <a:t>(8) For each proposition </a:t>
            </a:r>
            <a:r>
              <a:rPr lang="en-NZ" sz="2000" i="1" dirty="0"/>
              <a:t>p</a:t>
            </a:r>
            <a:r>
              <a:rPr lang="en-NZ" sz="2000" dirty="0"/>
              <a:t> in </a:t>
            </a:r>
            <a:r>
              <a:rPr lang="en-NZ" sz="2000" i="1" dirty="0"/>
              <a:t>F</a:t>
            </a:r>
            <a:r>
              <a:rPr lang="en-NZ" sz="2000" baseline="30000" dirty="0"/>
              <a:t>*</a:t>
            </a:r>
            <a:r>
              <a:rPr lang="en-NZ" sz="2000" dirty="0"/>
              <a:t>, it is possible that (</a:t>
            </a:r>
            <a:r>
              <a:rPr lang="en-NZ" sz="2000" i="1" dirty="0"/>
              <a:t>R</a:t>
            </a:r>
            <a:r>
              <a:rPr lang="en-NZ" sz="2000" i="1" baseline="-25000" dirty="0"/>
              <a:t>i</a:t>
            </a:r>
            <a:r>
              <a:rPr lang="en-NZ" sz="2000" i="1" baseline="30000" dirty="0"/>
              <a:t>* </a:t>
            </a:r>
            <a:r>
              <a:rPr lang="en-NZ" sz="2000" dirty="0"/>
              <a:t>is true and </a:t>
            </a:r>
            <a:r>
              <a:rPr lang="en-NZ" sz="2000" i="1" dirty="0"/>
              <a:t>p</a:t>
            </a:r>
            <a:r>
              <a:rPr lang="en-NZ" sz="2000" dirty="0"/>
              <a:t> is true)</a:t>
            </a:r>
          </a:p>
          <a:p>
            <a:r>
              <a:rPr lang="en-NZ" sz="2200" dirty="0"/>
              <a:t>Since </a:t>
            </a:r>
            <a:r>
              <a:rPr lang="en-NZ" sz="2200" i="1" dirty="0"/>
              <a:t>R</a:t>
            </a:r>
            <a:r>
              <a:rPr lang="en-NZ" sz="2200" i="1" baseline="-25000" dirty="0"/>
              <a:t>i</a:t>
            </a:r>
            <a:r>
              <a:rPr lang="en-NZ" sz="2200" i="1" baseline="30000" dirty="0"/>
              <a:t>* </a:t>
            </a:r>
            <a:r>
              <a:rPr lang="en-NZ" sz="2200" dirty="0"/>
              <a:t>is a political reason: </a:t>
            </a:r>
            <a:r>
              <a:rPr lang="en-NZ" sz="2200" i="1" dirty="0"/>
              <a:t>R</a:t>
            </a:r>
            <a:r>
              <a:rPr lang="en-NZ" sz="2200" i="1" baseline="-25000" dirty="0"/>
              <a:t>i</a:t>
            </a:r>
            <a:r>
              <a:rPr lang="en-NZ" sz="2200" i="1" baseline="30000" dirty="0"/>
              <a:t>* </a:t>
            </a:r>
            <a:r>
              <a:rPr lang="en-NZ" sz="2200" dirty="0"/>
              <a:t>is true iff </a:t>
            </a:r>
            <a:r>
              <a:rPr lang="en-NZ" sz="2200" i="1" dirty="0"/>
              <a:t>R</a:t>
            </a:r>
            <a:r>
              <a:rPr lang="en-NZ" sz="2200" i="1" baseline="-25000" dirty="0"/>
              <a:t>i</a:t>
            </a:r>
            <a:r>
              <a:rPr lang="en-NZ" sz="2200" i="1" baseline="30000" dirty="0"/>
              <a:t>* </a:t>
            </a:r>
            <a:r>
              <a:rPr lang="en-NZ" sz="2200" dirty="0"/>
              <a:t>is concordant</a:t>
            </a:r>
          </a:p>
          <a:p>
            <a:r>
              <a:rPr lang="en-NZ" sz="2200" dirty="0"/>
              <a:t>As a result: when </a:t>
            </a:r>
            <a:r>
              <a:rPr lang="en-NZ" sz="2200" i="1" dirty="0"/>
              <a:t>A</a:t>
            </a:r>
            <a:r>
              <a:rPr lang="en-NZ" sz="2200" dirty="0"/>
              <a:t> gets to (8), </a:t>
            </a:r>
            <a:r>
              <a:rPr lang="en-NZ" sz="2200" i="1" dirty="0"/>
              <a:t>A</a:t>
            </a:r>
            <a:r>
              <a:rPr lang="en-NZ" sz="2200" dirty="0"/>
              <a:t> must consider for each of the relevant propositions </a:t>
            </a:r>
            <a:r>
              <a:rPr lang="en-NZ" sz="2200" i="1" dirty="0"/>
              <a:t>p </a:t>
            </a:r>
            <a:r>
              <a:rPr lang="en-NZ" sz="2200" dirty="0"/>
              <a:t>whether:</a:t>
            </a:r>
          </a:p>
          <a:p>
            <a:pPr lvl="1"/>
            <a:r>
              <a:rPr lang="en-NZ" sz="2000" dirty="0"/>
              <a:t>(9) It is possible that (</a:t>
            </a:r>
            <a:r>
              <a:rPr lang="en-NZ" sz="2000" i="1" dirty="0"/>
              <a:t>R</a:t>
            </a:r>
            <a:r>
              <a:rPr lang="en-NZ" sz="2000" i="1" baseline="-25000" dirty="0"/>
              <a:t>i</a:t>
            </a:r>
            <a:r>
              <a:rPr lang="en-NZ" sz="2000" i="1" baseline="30000" dirty="0"/>
              <a:t>* </a:t>
            </a:r>
            <a:r>
              <a:rPr lang="en-NZ" sz="2000" dirty="0"/>
              <a:t>is concordant and </a:t>
            </a:r>
            <a:r>
              <a:rPr lang="en-NZ" sz="2000" i="1" dirty="0"/>
              <a:t>p</a:t>
            </a:r>
            <a:r>
              <a:rPr lang="en-NZ" sz="2000" dirty="0"/>
              <a:t> is true)</a:t>
            </a:r>
          </a:p>
          <a:p>
            <a:endParaRPr lang="en-NZ" sz="2000" dirty="0"/>
          </a:p>
        </p:txBody>
      </p:sp>
    </p:spTree>
    <p:extLst>
      <p:ext uri="{BB962C8B-B14F-4D97-AF65-F5344CB8AC3E}">
        <p14:creationId xmlns:p14="http://schemas.microsoft.com/office/powerpoint/2010/main" val="1135329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E441A-8819-5CA7-1EA2-59C8E16AF9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BCAFA9-6FCE-FCDB-5BA6-B2D51F4F74EE}"/>
              </a:ext>
            </a:extLst>
          </p:cNvPr>
          <p:cNvSpPr>
            <a:spLocks noGrp="1"/>
          </p:cNvSpPr>
          <p:nvPr>
            <p:ph type="ctrTitle"/>
          </p:nvPr>
        </p:nvSpPr>
        <p:spPr>
          <a:xfrm>
            <a:off x="277123" y="484815"/>
            <a:ext cx="6363017" cy="496241"/>
          </a:xfrm>
        </p:spPr>
        <p:txBody>
          <a:bodyPr>
            <a:normAutofit/>
          </a:bodyPr>
          <a:lstStyle/>
          <a:p>
            <a:pPr algn="l"/>
            <a:r>
              <a:rPr lang="en-NZ" dirty="0"/>
              <a:t>The elusiveness of concordance</a:t>
            </a:r>
          </a:p>
        </p:txBody>
      </p:sp>
      <p:sp>
        <p:nvSpPr>
          <p:cNvPr id="3" name="Subtitle 2">
            <a:extLst>
              <a:ext uri="{FF2B5EF4-FFF2-40B4-BE49-F238E27FC236}">
                <a16:creationId xmlns:a16="http://schemas.microsoft.com/office/drawing/2014/main" id="{FEBBE5C9-67BA-AAC5-5BCF-D7DA10F1BD3C}"/>
              </a:ext>
            </a:extLst>
          </p:cNvPr>
          <p:cNvSpPr>
            <a:spLocks noGrp="1"/>
          </p:cNvSpPr>
          <p:nvPr>
            <p:ph type="subTitle" idx="4294967295"/>
          </p:nvPr>
        </p:nvSpPr>
        <p:spPr>
          <a:xfrm>
            <a:off x="277123" y="1409267"/>
            <a:ext cx="8087489" cy="5096996"/>
          </a:xfrm>
        </p:spPr>
        <p:txBody>
          <a:bodyPr>
            <a:noAutofit/>
          </a:bodyPr>
          <a:lstStyle/>
          <a:p>
            <a:r>
              <a:rPr lang="en-NZ" sz="2200" dirty="0"/>
              <a:t>Moreover, to determine whether the possibility mentioned in (9) is a genuine possibility, </a:t>
            </a:r>
            <a:r>
              <a:rPr lang="en-NZ" sz="2200" i="1" dirty="0"/>
              <a:t>A</a:t>
            </a:r>
            <a:r>
              <a:rPr lang="en-NZ" sz="2200" dirty="0"/>
              <a:t> must consider whether:</a:t>
            </a:r>
          </a:p>
          <a:p>
            <a:pPr lvl="1"/>
            <a:r>
              <a:rPr lang="en-NZ" sz="2000" dirty="0"/>
              <a:t>(10) It is possible that (there is a framework </a:t>
            </a:r>
            <a:r>
              <a:rPr lang="en-NZ" sz="2000" i="1" dirty="0"/>
              <a:t>F</a:t>
            </a:r>
            <a:r>
              <a:rPr lang="en-NZ" sz="2000" baseline="30000" dirty="0"/>
              <a:t>**</a:t>
            </a:r>
            <a:r>
              <a:rPr lang="en-NZ" sz="2000" dirty="0"/>
              <a:t>of supercoherent reasons </a:t>
            </a:r>
            <a:r>
              <a:rPr lang="en-NZ" sz="2000" i="1" dirty="0"/>
              <a:t>R</a:t>
            </a:r>
            <a:r>
              <a:rPr lang="en-NZ" sz="2000" i="1" baseline="-25000" dirty="0"/>
              <a:t>1</a:t>
            </a:r>
            <a:r>
              <a:rPr lang="en-NZ" sz="2000" i="1" baseline="30000" dirty="0"/>
              <a:t>**</a:t>
            </a:r>
            <a:r>
              <a:rPr lang="en-NZ" sz="2000" i="1" dirty="0"/>
              <a:t>,…, R</a:t>
            </a:r>
            <a:r>
              <a:rPr lang="en-NZ" sz="2000" i="1" baseline="-25000" dirty="0"/>
              <a:t>n</a:t>
            </a:r>
            <a:r>
              <a:rPr lang="en-NZ" sz="2000" i="1" baseline="30000" dirty="0"/>
              <a:t>**</a:t>
            </a:r>
            <a:r>
              <a:rPr lang="en-NZ" sz="2000" dirty="0"/>
              <a:t> to believe </a:t>
            </a:r>
            <a:r>
              <a:rPr lang="en-NZ" sz="2000" i="1" dirty="0"/>
              <a:t>R</a:t>
            </a:r>
            <a:r>
              <a:rPr lang="en-NZ" sz="2000" i="1" baseline="-25000" dirty="0"/>
              <a:t>i</a:t>
            </a:r>
            <a:r>
              <a:rPr lang="en-NZ" sz="2000" i="1" baseline="30000" dirty="0"/>
              <a:t>*</a:t>
            </a:r>
            <a:r>
              <a:rPr lang="en-NZ" sz="2000" dirty="0"/>
              <a:t> and </a:t>
            </a:r>
            <a:r>
              <a:rPr lang="en-NZ" sz="2000" i="1" dirty="0"/>
              <a:t>p</a:t>
            </a:r>
            <a:r>
              <a:rPr lang="en-NZ" sz="2000" dirty="0"/>
              <a:t> is true) [Con, biconditional and conjunction elimination]</a:t>
            </a:r>
            <a:endParaRPr lang="en-NZ" sz="2200" dirty="0"/>
          </a:p>
          <a:p>
            <a:r>
              <a:rPr lang="en-NZ" sz="2200" dirty="0"/>
              <a:t>Let </a:t>
            </a:r>
            <a:r>
              <a:rPr lang="en-NZ" sz="2200" i="1" dirty="0"/>
              <a:t>R</a:t>
            </a:r>
            <a:r>
              <a:rPr lang="en-NZ" sz="2200" i="1" baseline="-25000" dirty="0"/>
              <a:t>1</a:t>
            </a:r>
            <a:r>
              <a:rPr lang="en-NZ" sz="2200" i="1" baseline="30000" dirty="0"/>
              <a:t>***</a:t>
            </a:r>
            <a:r>
              <a:rPr lang="en-NZ" sz="2200" i="1" dirty="0"/>
              <a:t>,…, R</a:t>
            </a:r>
            <a:r>
              <a:rPr lang="en-NZ" sz="2200" i="1" baseline="-25000" dirty="0"/>
              <a:t>n</a:t>
            </a:r>
            <a:r>
              <a:rPr lang="en-NZ" sz="2200" i="1" baseline="30000" dirty="0"/>
              <a:t>***</a:t>
            </a:r>
            <a:r>
              <a:rPr lang="en-NZ" sz="2200" dirty="0"/>
              <a:t> be the potentially available and potentially coherent reasons to believe </a:t>
            </a:r>
            <a:r>
              <a:rPr lang="en-NZ" sz="2200" i="1" dirty="0"/>
              <a:t>R</a:t>
            </a:r>
            <a:r>
              <a:rPr lang="en-NZ" sz="2200" i="1" baseline="-25000" dirty="0"/>
              <a:t>1</a:t>
            </a:r>
            <a:r>
              <a:rPr lang="en-NZ" sz="2200" i="1" baseline="30000" dirty="0"/>
              <a:t>**</a:t>
            </a:r>
            <a:r>
              <a:rPr lang="en-NZ" sz="2200" i="1" dirty="0"/>
              <a:t>,…, R</a:t>
            </a:r>
            <a:r>
              <a:rPr lang="en-NZ" sz="2200" i="1" baseline="-25000" dirty="0"/>
              <a:t>n</a:t>
            </a:r>
            <a:r>
              <a:rPr lang="en-NZ" sz="2200" i="1" baseline="30000" dirty="0"/>
              <a:t>**</a:t>
            </a:r>
            <a:r>
              <a:rPr lang="en-NZ" sz="2200" i="1" dirty="0"/>
              <a:t> </a:t>
            </a:r>
            <a:r>
              <a:rPr lang="en-NZ" sz="2200" dirty="0"/>
              <a:t>that potentially cohere with framework </a:t>
            </a:r>
            <a:r>
              <a:rPr lang="en-NZ" sz="2200" i="1" dirty="0"/>
              <a:t>F</a:t>
            </a:r>
            <a:r>
              <a:rPr lang="en-NZ" sz="2200" baseline="30000" dirty="0"/>
              <a:t>***</a:t>
            </a:r>
          </a:p>
          <a:p>
            <a:r>
              <a:rPr lang="en-NZ" sz="2200" dirty="0"/>
              <a:t>Let </a:t>
            </a:r>
            <a:r>
              <a:rPr lang="en-NZ" sz="2200" i="1" dirty="0"/>
              <a:t>R</a:t>
            </a:r>
            <a:r>
              <a:rPr lang="en-NZ" sz="2200" i="1" baseline="-25000" dirty="0"/>
              <a:t>i</a:t>
            </a:r>
            <a:r>
              <a:rPr lang="en-NZ" sz="2200" i="1" baseline="30000" dirty="0"/>
              <a:t>***</a:t>
            </a:r>
            <a:r>
              <a:rPr lang="en-NZ" sz="2200" dirty="0"/>
              <a:t> be the relevant political reason in </a:t>
            </a:r>
            <a:r>
              <a:rPr lang="en-NZ" sz="2200" i="1" dirty="0"/>
              <a:t>R</a:t>
            </a:r>
            <a:r>
              <a:rPr lang="en-NZ" sz="2200" i="1" baseline="-25000" dirty="0"/>
              <a:t>1</a:t>
            </a:r>
            <a:r>
              <a:rPr lang="en-NZ" sz="2200" i="1" baseline="30000" dirty="0"/>
              <a:t>***</a:t>
            </a:r>
            <a:r>
              <a:rPr lang="en-NZ" sz="2200" i="1" dirty="0"/>
              <a:t>,…, R</a:t>
            </a:r>
            <a:r>
              <a:rPr lang="en-NZ" sz="2200" i="1" baseline="-25000" dirty="0"/>
              <a:t>n</a:t>
            </a:r>
            <a:r>
              <a:rPr lang="en-NZ" sz="2200" i="1" baseline="30000" dirty="0"/>
              <a:t>***</a:t>
            </a:r>
          </a:p>
          <a:p>
            <a:r>
              <a:rPr lang="en-NZ" sz="2200" dirty="0"/>
              <a:t>Lastly: let </a:t>
            </a:r>
            <a:r>
              <a:rPr lang="en-NZ" sz="2200" i="1" dirty="0"/>
              <a:t>p′</a:t>
            </a:r>
            <a:r>
              <a:rPr lang="en-NZ" sz="2200" dirty="0"/>
              <a:t> be one of the propositions in </a:t>
            </a:r>
            <a:r>
              <a:rPr lang="en-NZ" sz="2200" i="1" dirty="0"/>
              <a:t>F</a:t>
            </a:r>
            <a:r>
              <a:rPr lang="en-NZ" sz="2200" baseline="30000" dirty="0"/>
              <a:t>***</a:t>
            </a:r>
          </a:p>
          <a:p>
            <a:endParaRPr lang="en-NZ" sz="2200" i="1" baseline="30000" dirty="0"/>
          </a:p>
          <a:p>
            <a:r>
              <a:rPr lang="en-NZ" sz="2200" i="1" dirty="0"/>
              <a:t>A</a:t>
            </a:r>
            <a:r>
              <a:rPr lang="en-NZ" sz="2200" dirty="0"/>
              <a:t> will then eventually be led to the question whether:</a:t>
            </a:r>
          </a:p>
          <a:p>
            <a:pPr lvl="1"/>
            <a:r>
              <a:rPr lang="en-NZ" sz="2000" dirty="0"/>
              <a:t>(11) It is possible that (</a:t>
            </a:r>
            <a:r>
              <a:rPr lang="en-NZ" sz="2000" i="1" dirty="0"/>
              <a:t>R</a:t>
            </a:r>
            <a:r>
              <a:rPr lang="en-NZ" sz="2000" i="1" baseline="-25000" dirty="0"/>
              <a:t>i</a:t>
            </a:r>
            <a:r>
              <a:rPr lang="en-NZ" sz="2000" i="1" baseline="30000" dirty="0"/>
              <a:t>*** </a:t>
            </a:r>
            <a:r>
              <a:rPr lang="en-NZ" sz="2000" dirty="0"/>
              <a:t>is concordant and </a:t>
            </a:r>
            <a:r>
              <a:rPr lang="en-NZ" sz="2000" i="1" dirty="0"/>
              <a:t>p′</a:t>
            </a:r>
            <a:r>
              <a:rPr lang="en-NZ" sz="2000" dirty="0"/>
              <a:t> is true)</a:t>
            </a:r>
          </a:p>
        </p:txBody>
      </p:sp>
    </p:spTree>
    <p:extLst>
      <p:ext uri="{BB962C8B-B14F-4D97-AF65-F5344CB8AC3E}">
        <p14:creationId xmlns:p14="http://schemas.microsoft.com/office/powerpoint/2010/main" val="4142811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BC378-390F-1E4D-BC30-A451A60B2B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AB8A2E-7076-7203-6DC9-FF55325AA104}"/>
              </a:ext>
            </a:extLst>
          </p:cNvPr>
          <p:cNvSpPr>
            <a:spLocks noGrp="1"/>
          </p:cNvSpPr>
          <p:nvPr>
            <p:ph type="ctrTitle"/>
          </p:nvPr>
        </p:nvSpPr>
        <p:spPr>
          <a:xfrm>
            <a:off x="277123" y="484815"/>
            <a:ext cx="6363017" cy="496241"/>
          </a:xfrm>
        </p:spPr>
        <p:txBody>
          <a:bodyPr>
            <a:normAutofit/>
          </a:bodyPr>
          <a:lstStyle/>
          <a:p>
            <a:pPr algn="l"/>
            <a:r>
              <a:rPr lang="en-NZ" dirty="0"/>
              <a:t>The elusiveness of concordance</a:t>
            </a:r>
          </a:p>
        </p:txBody>
      </p:sp>
      <p:sp>
        <p:nvSpPr>
          <p:cNvPr id="3" name="Subtitle 2">
            <a:extLst>
              <a:ext uri="{FF2B5EF4-FFF2-40B4-BE49-F238E27FC236}">
                <a16:creationId xmlns:a16="http://schemas.microsoft.com/office/drawing/2014/main" id="{3FDC43D9-9E8E-540B-146E-06C756D9FB71}"/>
              </a:ext>
            </a:extLst>
          </p:cNvPr>
          <p:cNvSpPr>
            <a:spLocks noGrp="1"/>
          </p:cNvSpPr>
          <p:nvPr>
            <p:ph type="subTitle" idx="4294967295"/>
          </p:nvPr>
        </p:nvSpPr>
        <p:spPr>
          <a:xfrm>
            <a:off x="277123" y="1409267"/>
            <a:ext cx="8087489" cy="5096996"/>
          </a:xfrm>
        </p:spPr>
        <p:txBody>
          <a:bodyPr>
            <a:noAutofit/>
          </a:bodyPr>
          <a:lstStyle/>
          <a:p>
            <a:r>
              <a:rPr lang="en-NZ" sz="2200" dirty="0"/>
              <a:t>This line of inquiry clearly results in an infinite regress</a:t>
            </a:r>
          </a:p>
          <a:p>
            <a:r>
              <a:rPr lang="en-NZ" sz="2200" dirty="0"/>
              <a:t>For that reason: it will never yield an answer to the question whether </a:t>
            </a:r>
            <a:r>
              <a:rPr lang="en-NZ" sz="2200" i="1" dirty="0"/>
              <a:t>d</a:t>
            </a:r>
            <a:r>
              <a:rPr lang="en-NZ" sz="2200" dirty="0"/>
              <a:t> satisfies the individually necessary and jointly sufficient conditions for concordance</a:t>
            </a:r>
          </a:p>
          <a:p>
            <a:r>
              <a:rPr lang="en-NZ" sz="2200" dirty="0"/>
              <a:t>As a result: it is impossible for </a:t>
            </a:r>
            <a:r>
              <a:rPr lang="en-NZ" sz="2200" i="1" dirty="0"/>
              <a:t>A</a:t>
            </a:r>
            <a:r>
              <a:rPr lang="en-NZ" sz="2200" dirty="0"/>
              <a:t> to directly determine whether </a:t>
            </a:r>
            <a:r>
              <a:rPr lang="en-NZ" sz="2200" i="1" dirty="0"/>
              <a:t>d</a:t>
            </a:r>
            <a:r>
              <a:rPr lang="en-NZ" sz="2200" dirty="0"/>
              <a:t> satisfies these conditions</a:t>
            </a:r>
          </a:p>
          <a:p>
            <a:r>
              <a:rPr lang="en-NZ" sz="2200" dirty="0"/>
              <a:t>Moreover: since </a:t>
            </a:r>
            <a:r>
              <a:rPr lang="en-NZ" sz="2200" i="1" dirty="0"/>
              <a:t>d</a:t>
            </a:r>
            <a:r>
              <a:rPr lang="en-NZ" sz="2200" dirty="0"/>
              <a:t> was arbitrary, this result generalises to all political propositions, which shows that concordance is an elusive property</a:t>
            </a:r>
          </a:p>
        </p:txBody>
      </p:sp>
    </p:spTree>
    <p:extLst>
      <p:ext uri="{BB962C8B-B14F-4D97-AF65-F5344CB8AC3E}">
        <p14:creationId xmlns:p14="http://schemas.microsoft.com/office/powerpoint/2010/main" val="395890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80C15-E17D-11A1-B265-66E1CE8083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33B055-84B2-12DE-573B-4E653CDFADA5}"/>
              </a:ext>
            </a:extLst>
          </p:cNvPr>
          <p:cNvSpPr>
            <a:spLocks noGrp="1"/>
          </p:cNvSpPr>
          <p:nvPr>
            <p:ph type="ctrTitle"/>
          </p:nvPr>
        </p:nvSpPr>
        <p:spPr>
          <a:xfrm>
            <a:off x="277123" y="484815"/>
            <a:ext cx="6363017" cy="496241"/>
          </a:xfrm>
        </p:spPr>
        <p:txBody>
          <a:bodyPr>
            <a:normAutofit/>
          </a:bodyPr>
          <a:lstStyle/>
          <a:p>
            <a:pPr algn="l"/>
            <a:r>
              <a:rPr lang="en-NZ" dirty="0"/>
              <a:t>The elusiveness of concordance</a:t>
            </a:r>
          </a:p>
        </p:txBody>
      </p:sp>
      <p:sp>
        <p:nvSpPr>
          <p:cNvPr id="3" name="Subtitle 2">
            <a:extLst>
              <a:ext uri="{FF2B5EF4-FFF2-40B4-BE49-F238E27FC236}">
                <a16:creationId xmlns:a16="http://schemas.microsoft.com/office/drawing/2014/main" id="{74775558-DD5A-9AA4-D248-535930FBB56B}"/>
              </a:ext>
            </a:extLst>
          </p:cNvPr>
          <p:cNvSpPr>
            <a:spLocks noGrp="1"/>
          </p:cNvSpPr>
          <p:nvPr>
            <p:ph type="subTitle" idx="4294967295"/>
          </p:nvPr>
        </p:nvSpPr>
        <p:spPr>
          <a:xfrm>
            <a:off x="277123" y="1409267"/>
            <a:ext cx="8087489" cy="5096996"/>
          </a:xfrm>
        </p:spPr>
        <p:txBody>
          <a:bodyPr>
            <a:noAutofit/>
          </a:bodyPr>
          <a:lstStyle/>
          <a:p>
            <a:r>
              <a:rPr lang="en-NZ" sz="2200" dirty="0"/>
              <a:t>Given that concordance is elusive, it seems that considerations about concordance cannot play a significant role in political inquiry</a:t>
            </a:r>
          </a:p>
          <a:p>
            <a:pPr lvl="1"/>
            <a:r>
              <a:rPr lang="en-NZ" sz="2000" dirty="0"/>
              <a:t>Provided that political propositions can be true or false, one of the central tasks of political inquiry is to separate the political truths from the political falsehoods</a:t>
            </a:r>
          </a:p>
          <a:p>
            <a:pPr lvl="1"/>
            <a:r>
              <a:rPr lang="en-NZ" sz="2000" dirty="0"/>
              <a:t>We’ve seen is that one can make no progress on this task by first determining which political propositions are concordant</a:t>
            </a:r>
          </a:p>
          <a:p>
            <a:pPr lvl="1"/>
            <a:r>
              <a:rPr lang="en-NZ" sz="2000" dirty="0"/>
              <a:t>More generally: given that concordance is elusive, it isn’t clear how considerations regarding concordance could play a significant role in political inquiry</a:t>
            </a:r>
          </a:p>
          <a:p>
            <a:pPr lvl="1"/>
            <a:r>
              <a:rPr lang="en-NZ" sz="2000" dirty="0"/>
              <a:t>In short: when it comes to political inquiry, concordance seems to be an idle wheel</a:t>
            </a:r>
          </a:p>
        </p:txBody>
      </p:sp>
    </p:spTree>
    <p:extLst>
      <p:ext uri="{BB962C8B-B14F-4D97-AF65-F5344CB8AC3E}">
        <p14:creationId xmlns:p14="http://schemas.microsoft.com/office/powerpoint/2010/main" val="27669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50574-7828-4006-C857-00BF6EE3CD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A2C6AA-4427-48A8-AB4C-477C4EAFAE14}"/>
              </a:ext>
            </a:extLst>
          </p:cNvPr>
          <p:cNvSpPr>
            <a:spLocks noGrp="1"/>
          </p:cNvSpPr>
          <p:nvPr>
            <p:ph type="ctrTitle"/>
          </p:nvPr>
        </p:nvSpPr>
        <p:spPr>
          <a:xfrm>
            <a:off x="277123" y="484815"/>
            <a:ext cx="6583945" cy="496241"/>
          </a:xfrm>
        </p:spPr>
        <p:txBody>
          <a:bodyPr>
            <a:normAutofit/>
          </a:bodyPr>
          <a:lstStyle/>
          <a:p>
            <a:pPr algn="l"/>
            <a:r>
              <a:rPr lang="en-NZ" dirty="0"/>
              <a:t>A potential way forward: deflating political truth</a:t>
            </a:r>
          </a:p>
        </p:txBody>
      </p:sp>
      <p:sp>
        <p:nvSpPr>
          <p:cNvPr id="3" name="Subtitle 2">
            <a:extLst>
              <a:ext uri="{FF2B5EF4-FFF2-40B4-BE49-F238E27FC236}">
                <a16:creationId xmlns:a16="http://schemas.microsoft.com/office/drawing/2014/main" id="{B882C2E5-001F-2894-9ECE-656A1CF1E85C}"/>
              </a:ext>
            </a:extLst>
          </p:cNvPr>
          <p:cNvSpPr>
            <a:spLocks noGrp="1"/>
          </p:cNvSpPr>
          <p:nvPr>
            <p:ph type="subTitle" idx="4294967295"/>
          </p:nvPr>
        </p:nvSpPr>
        <p:spPr>
          <a:xfrm>
            <a:off x="277123" y="1409267"/>
            <a:ext cx="8087489" cy="5096996"/>
          </a:xfrm>
        </p:spPr>
        <p:txBody>
          <a:bodyPr>
            <a:noAutofit/>
          </a:bodyPr>
          <a:lstStyle/>
          <a:p>
            <a:r>
              <a:rPr lang="en-NZ" sz="2200" dirty="0"/>
              <a:t>To close: I want to briefly detail a way forward that I take to be promising</a:t>
            </a:r>
          </a:p>
          <a:p>
            <a:r>
              <a:rPr lang="en-NZ" sz="2200" dirty="0"/>
              <a:t>The impetus for my preferred strategy is a version of </a:t>
            </a:r>
            <a:r>
              <a:rPr lang="en-NZ" sz="2200" i="1" dirty="0"/>
              <a:t>methodological deflationism </a:t>
            </a:r>
            <a:r>
              <a:rPr lang="en-NZ" sz="2200" dirty="0"/>
              <a:t>(See Field (1994, p. 263))</a:t>
            </a:r>
            <a:endParaRPr lang="en-NZ" sz="2200" i="1" dirty="0"/>
          </a:p>
          <a:p>
            <a:pPr lvl="1"/>
            <a:r>
              <a:rPr lang="en-NZ" sz="2000" dirty="0"/>
              <a:t>The core claim of </a:t>
            </a:r>
            <a:r>
              <a:rPr lang="en-NZ" sz="2000" i="1" dirty="0"/>
              <a:t>deflationary </a:t>
            </a:r>
            <a:r>
              <a:rPr lang="en-NZ" sz="2000" dirty="0"/>
              <a:t>theories of truth is that truth doesn’t have a complex underlying nature</a:t>
            </a:r>
          </a:p>
          <a:p>
            <a:pPr lvl="1"/>
            <a:r>
              <a:rPr lang="en-NZ" sz="2000" dirty="0"/>
              <a:t>According to methodological deflationism: to keep our theories of truth as simple as they can be, we should carry this deflationary idea as far as we can</a:t>
            </a:r>
          </a:p>
          <a:p>
            <a:endParaRPr lang="en-NZ" sz="2200" dirty="0"/>
          </a:p>
        </p:txBody>
      </p:sp>
    </p:spTree>
    <p:extLst>
      <p:ext uri="{BB962C8B-B14F-4D97-AF65-F5344CB8AC3E}">
        <p14:creationId xmlns:p14="http://schemas.microsoft.com/office/powerpoint/2010/main" val="3269525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08E2F-6F1A-5705-7B88-6A1DFCBCD0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791178-7DC3-5673-784C-340C176757DF}"/>
              </a:ext>
            </a:extLst>
          </p:cNvPr>
          <p:cNvSpPr>
            <a:spLocks noGrp="1"/>
          </p:cNvSpPr>
          <p:nvPr>
            <p:ph type="ctrTitle"/>
          </p:nvPr>
        </p:nvSpPr>
        <p:spPr>
          <a:xfrm>
            <a:off x="277123" y="484815"/>
            <a:ext cx="6363017" cy="496241"/>
          </a:xfrm>
        </p:spPr>
        <p:txBody>
          <a:bodyPr>
            <a:normAutofit/>
          </a:bodyPr>
          <a:lstStyle/>
          <a:p>
            <a:pPr algn="l"/>
            <a:r>
              <a:rPr lang="en-NZ" dirty="0"/>
              <a:t>Lynch’s concordance account of political truth</a:t>
            </a:r>
          </a:p>
        </p:txBody>
      </p:sp>
      <p:sp>
        <p:nvSpPr>
          <p:cNvPr id="3" name="Subtitle 2">
            <a:extLst>
              <a:ext uri="{FF2B5EF4-FFF2-40B4-BE49-F238E27FC236}">
                <a16:creationId xmlns:a16="http://schemas.microsoft.com/office/drawing/2014/main" id="{4BADD931-B53C-97A7-439B-349A8BD46F87}"/>
              </a:ext>
            </a:extLst>
          </p:cNvPr>
          <p:cNvSpPr>
            <a:spLocks noGrp="1"/>
          </p:cNvSpPr>
          <p:nvPr>
            <p:ph type="subTitle" idx="4294967295"/>
          </p:nvPr>
        </p:nvSpPr>
        <p:spPr>
          <a:xfrm>
            <a:off x="277123" y="1409267"/>
            <a:ext cx="8087489" cy="5096996"/>
          </a:xfrm>
        </p:spPr>
        <p:txBody>
          <a:bodyPr>
            <a:noAutofit/>
          </a:bodyPr>
          <a:lstStyle/>
          <a:p>
            <a:r>
              <a:rPr lang="en-NZ" sz="2200" dirty="0"/>
              <a:t>Lynch (2025, p. 6): “Political propositions are true when they are part of a concordant vision of human political and social practices—a vision that holds together internally but also concords with the facts </a:t>
            </a:r>
            <a:r>
              <a:rPr lang="en-NZ" sz="2200" i="1" dirty="0"/>
              <a:t>outside of politics</a:t>
            </a:r>
            <a:r>
              <a:rPr lang="en-NZ" sz="2200" dirty="0"/>
              <a:t>.”</a:t>
            </a:r>
          </a:p>
          <a:p>
            <a:pPr lvl="1"/>
            <a:r>
              <a:rPr lang="en-NZ" sz="2000" i="1" dirty="0"/>
              <a:t>Political propositions</a:t>
            </a:r>
            <a:r>
              <a:rPr lang="en-NZ" sz="2000" dirty="0"/>
              <a:t> are “those we arrive at when explicitly considering what society should do (or do with the aid of state power) in the face of collective problems” (Ibid., p. 28)</a:t>
            </a:r>
          </a:p>
          <a:p>
            <a:pPr lvl="2"/>
            <a:r>
              <a:rPr lang="en-NZ" i="1" dirty="0"/>
              <a:t>Examples: </a:t>
            </a:r>
            <a:r>
              <a:rPr lang="en-NZ" dirty="0"/>
              <a:t>the proposition that universities should not implement DEI programs, the proposition that Western countries should allow large numbers of refugees to reside within their borders</a:t>
            </a:r>
          </a:p>
        </p:txBody>
      </p:sp>
    </p:spTree>
    <p:extLst>
      <p:ext uri="{BB962C8B-B14F-4D97-AF65-F5344CB8AC3E}">
        <p14:creationId xmlns:p14="http://schemas.microsoft.com/office/powerpoint/2010/main" val="2143055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E620-75C0-18D9-5C64-03619FC40A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2407AB-7E60-918A-E23C-BE8AA4A94F13}"/>
              </a:ext>
            </a:extLst>
          </p:cNvPr>
          <p:cNvSpPr>
            <a:spLocks noGrp="1"/>
          </p:cNvSpPr>
          <p:nvPr>
            <p:ph type="ctrTitle"/>
          </p:nvPr>
        </p:nvSpPr>
        <p:spPr>
          <a:xfrm>
            <a:off x="277123" y="484815"/>
            <a:ext cx="6583945" cy="496241"/>
          </a:xfrm>
        </p:spPr>
        <p:txBody>
          <a:bodyPr>
            <a:normAutofit/>
          </a:bodyPr>
          <a:lstStyle/>
          <a:p>
            <a:pPr algn="l"/>
            <a:r>
              <a:rPr lang="en-NZ" dirty="0"/>
              <a:t>A potential way forward: deflating political truth</a:t>
            </a:r>
          </a:p>
        </p:txBody>
      </p:sp>
      <p:sp>
        <p:nvSpPr>
          <p:cNvPr id="3" name="Subtitle 2">
            <a:extLst>
              <a:ext uri="{FF2B5EF4-FFF2-40B4-BE49-F238E27FC236}">
                <a16:creationId xmlns:a16="http://schemas.microsoft.com/office/drawing/2014/main" id="{ABE15889-3D1B-751D-734B-17471296C492}"/>
              </a:ext>
            </a:extLst>
          </p:cNvPr>
          <p:cNvSpPr>
            <a:spLocks noGrp="1"/>
          </p:cNvSpPr>
          <p:nvPr>
            <p:ph type="subTitle" idx="4294967295"/>
          </p:nvPr>
        </p:nvSpPr>
        <p:spPr>
          <a:xfrm>
            <a:off x="277123" y="1409267"/>
            <a:ext cx="8087489" cy="2450851"/>
          </a:xfrm>
        </p:spPr>
        <p:txBody>
          <a:bodyPr>
            <a:noAutofit/>
          </a:bodyPr>
          <a:lstStyle/>
          <a:p>
            <a:r>
              <a:rPr lang="en-NZ" sz="2200" dirty="0"/>
              <a:t>My suggestion: a deflationary view of political truth may be more compelling than Lynch recognises</a:t>
            </a:r>
          </a:p>
          <a:p>
            <a:r>
              <a:rPr lang="en-NZ" sz="2200" dirty="0"/>
              <a:t>In short: this deflationary view has it that Horwich (1998)’s </a:t>
            </a:r>
            <a:r>
              <a:rPr lang="en-NZ" sz="2200" i="1" dirty="0"/>
              <a:t>Equivalence Schema</a:t>
            </a:r>
            <a:r>
              <a:rPr lang="en-NZ" sz="2200" dirty="0"/>
              <a:t> tells us all that we need to know about the truth-conditions of political propositions:</a:t>
            </a:r>
          </a:p>
          <a:p>
            <a:pPr lvl="1"/>
            <a:r>
              <a:rPr lang="en-NZ" sz="2000" dirty="0"/>
              <a:t>(ES) The proposition that p is true iff p</a:t>
            </a:r>
          </a:p>
          <a:p>
            <a:endParaRPr lang="en-NZ" sz="2200" dirty="0"/>
          </a:p>
        </p:txBody>
      </p:sp>
      <p:pic>
        <p:nvPicPr>
          <p:cNvPr id="5" name="Picture 2" descr="Deflationism and Wittgenstein - 3:16">
            <a:extLst>
              <a:ext uri="{FF2B5EF4-FFF2-40B4-BE49-F238E27FC236}">
                <a16:creationId xmlns:a16="http://schemas.microsoft.com/office/drawing/2014/main" id="{9B978205-D5AD-EAA4-4666-5CED21BC66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6252" y="4545900"/>
            <a:ext cx="2767748" cy="1981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632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92CAF-D9F4-6B33-19FD-AD4D942D4A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0C2365-0854-6F35-6A78-B2CCDB317658}"/>
              </a:ext>
            </a:extLst>
          </p:cNvPr>
          <p:cNvSpPr>
            <a:spLocks noGrp="1"/>
          </p:cNvSpPr>
          <p:nvPr>
            <p:ph type="ctrTitle"/>
          </p:nvPr>
        </p:nvSpPr>
        <p:spPr>
          <a:xfrm>
            <a:off x="277123" y="484815"/>
            <a:ext cx="6583945" cy="496241"/>
          </a:xfrm>
        </p:spPr>
        <p:txBody>
          <a:bodyPr>
            <a:normAutofit/>
          </a:bodyPr>
          <a:lstStyle/>
          <a:p>
            <a:pPr algn="l"/>
            <a:r>
              <a:rPr lang="en-NZ" dirty="0"/>
              <a:t>A potential way forward: deflating political truth</a:t>
            </a:r>
          </a:p>
        </p:txBody>
      </p:sp>
      <p:sp>
        <p:nvSpPr>
          <p:cNvPr id="3" name="Subtitle 2">
            <a:extLst>
              <a:ext uri="{FF2B5EF4-FFF2-40B4-BE49-F238E27FC236}">
                <a16:creationId xmlns:a16="http://schemas.microsoft.com/office/drawing/2014/main" id="{C8B9A503-5412-1B82-F8D3-DD40D78F26E4}"/>
              </a:ext>
            </a:extLst>
          </p:cNvPr>
          <p:cNvSpPr>
            <a:spLocks noGrp="1"/>
          </p:cNvSpPr>
          <p:nvPr>
            <p:ph type="subTitle" idx="4294967295"/>
          </p:nvPr>
        </p:nvSpPr>
        <p:spPr>
          <a:xfrm>
            <a:off x="277123" y="1409267"/>
            <a:ext cx="8087489" cy="5096996"/>
          </a:xfrm>
        </p:spPr>
        <p:txBody>
          <a:bodyPr>
            <a:noAutofit/>
          </a:bodyPr>
          <a:lstStyle/>
          <a:p>
            <a:r>
              <a:rPr lang="en-NZ" sz="2200" dirty="0"/>
              <a:t>Lynch rejects </a:t>
            </a:r>
            <a:r>
              <a:rPr lang="en-NZ" sz="2200" dirty="0" err="1"/>
              <a:t>Horwichian</a:t>
            </a:r>
            <a:r>
              <a:rPr lang="en-NZ" sz="2200" dirty="0"/>
              <a:t> deflationism about political truth, but I don’t think that he has strong reasons for doing so</a:t>
            </a:r>
          </a:p>
          <a:p>
            <a:pPr lvl="1"/>
            <a:r>
              <a:rPr lang="en-NZ" sz="2000" dirty="0"/>
              <a:t>He reaches a rapprochement with Horwich regarding truth’s normativity, and he also grants that the property </a:t>
            </a:r>
            <a:r>
              <a:rPr lang="en-NZ" sz="2000" i="1" dirty="0"/>
              <a:t>truth</a:t>
            </a:r>
            <a:r>
              <a:rPr lang="en-NZ" sz="2000" dirty="0"/>
              <a:t> is “rather uncomplicated” (Lynch 2025, p. 154)  </a:t>
            </a:r>
          </a:p>
          <a:p>
            <a:pPr lvl="1"/>
            <a:r>
              <a:rPr lang="en-NZ" sz="2000" dirty="0"/>
              <a:t>Moreover: Horwichian deflationism about political truth doesn’t saddle us with elusive properties that play no role in political inquiry</a:t>
            </a:r>
          </a:p>
          <a:p>
            <a:pPr lvl="2"/>
            <a:r>
              <a:rPr lang="en-NZ" dirty="0"/>
              <a:t>Instead: deflationism tells us that if e.g. one wants to know whether the proposition </a:t>
            </a:r>
            <a:r>
              <a:rPr lang="en-NZ" i="1" dirty="0"/>
              <a:t>d </a:t>
            </a:r>
            <a:r>
              <a:rPr lang="en-NZ" dirty="0"/>
              <a:t>is true, one should aim to determine whether universities should implement DEI programs</a:t>
            </a:r>
          </a:p>
          <a:p>
            <a:pPr lvl="2"/>
            <a:r>
              <a:rPr lang="en-NZ" dirty="0"/>
              <a:t>If they should, then </a:t>
            </a:r>
            <a:r>
              <a:rPr lang="en-NZ" i="1" dirty="0"/>
              <a:t>d</a:t>
            </a:r>
            <a:r>
              <a:rPr lang="en-NZ" dirty="0"/>
              <a:t> is false, and if they shouldn’t, then </a:t>
            </a:r>
            <a:r>
              <a:rPr lang="en-NZ" i="1" dirty="0"/>
              <a:t>d </a:t>
            </a:r>
            <a:r>
              <a:rPr lang="en-NZ" dirty="0"/>
              <a:t>is true  </a:t>
            </a:r>
          </a:p>
          <a:p>
            <a:pPr lvl="2"/>
            <a:r>
              <a:rPr lang="en-NZ" dirty="0"/>
              <a:t>The epistemic project here is not simple, but it is focused on issues that look more tractable than whether a political proposition exemplifies an elusive property</a:t>
            </a:r>
          </a:p>
          <a:p>
            <a:endParaRPr lang="en-NZ" sz="2200" dirty="0"/>
          </a:p>
        </p:txBody>
      </p:sp>
    </p:spTree>
    <p:extLst>
      <p:ext uri="{BB962C8B-B14F-4D97-AF65-F5344CB8AC3E}">
        <p14:creationId xmlns:p14="http://schemas.microsoft.com/office/powerpoint/2010/main" val="329309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1A267-3E5D-FFC1-CD6F-9314BA6A32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EE9BB4-6827-5DA0-BB60-F600D960F98A}"/>
              </a:ext>
            </a:extLst>
          </p:cNvPr>
          <p:cNvSpPr>
            <a:spLocks noGrp="1"/>
          </p:cNvSpPr>
          <p:nvPr>
            <p:ph type="ctrTitle"/>
          </p:nvPr>
        </p:nvSpPr>
        <p:spPr>
          <a:xfrm>
            <a:off x="277123" y="484815"/>
            <a:ext cx="6583945" cy="496241"/>
          </a:xfrm>
        </p:spPr>
        <p:txBody>
          <a:bodyPr>
            <a:normAutofit/>
          </a:bodyPr>
          <a:lstStyle/>
          <a:p>
            <a:pPr algn="l"/>
            <a:r>
              <a:rPr lang="en-NZ" dirty="0"/>
              <a:t>A potential way forward: deflating political truth</a:t>
            </a:r>
          </a:p>
        </p:txBody>
      </p:sp>
      <p:sp>
        <p:nvSpPr>
          <p:cNvPr id="3" name="Subtitle 2">
            <a:extLst>
              <a:ext uri="{FF2B5EF4-FFF2-40B4-BE49-F238E27FC236}">
                <a16:creationId xmlns:a16="http://schemas.microsoft.com/office/drawing/2014/main" id="{244C429C-740F-5E6B-0195-00006795C38A}"/>
              </a:ext>
            </a:extLst>
          </p:cNvPr>
          <p:cNvSpPr>
            <a:spLocks noGrp="1"/>
          </p:cNvSpPr>
          <p:nvPr>
            <p:ph type="subTitle" idx="4294967295"/>
          </p:nvPr>
        </p:nvSpPr>
        <p:spPr>
          <a:xfrm>
            <a:off x="277123" y="1409267"/>
            <a:ext cx="8087489" cy="5096996"/>
          </a:xfrm>
        </p:spPr>
        <p:txBody>
          <a:bodyPr>
            <a:noAutofit/>
          </a:bodyPr>
          <a:lstStyle/>
          <a:p>
            <a:r>
              <a:rPr lang="en-NZ" sz="2200" dirty="0"/>
              <a:t>Lynch does take the concordance account to have some notable virtues:</a:t>
            </a:r>
          </a:p>
          <a:p>
            <a:pPr lvl="1"/>
            <a:r>
              <a:rPr lang="en-NZ" sz="2000" dirty="0"/>
              <a:t>It is compatible with the fact that political truth is ‘epistemically constrained;’</a:t>
            </a:r>
          </a:p>
          <a:p>
            <a:pPr lvl="1"/>
            <a:r>
              <a:rPr lang="en-NZ" sz="2000" dirty="0"/>
              <a:t>It secures the distinction between a proposition’s being true and its being justified by purely political reasons; and </a:t>
            </a:r>
          </a:p>
          <a:p>
            <a:pPr lvl="1"/>
            <a:r>
              <a:rPr lang="en-NZ" sz="2000" dirty="0"/>
              <a:t>It secures the result that the truth of political propositions is not independent from human political practices</a:t>
            </a:r>
          </a:p>
          <a:p>
            <a:r>
              <a:rPr lang="en-NZ" sz="2200" dirty="0"/>
              <a:t>However: I expect that the deflationary account can do the same</a:t>
            </a:r>
          </a:p>
          <a:p>
            <a:pPr lvl="1"/>
            <a:r>
              <a:rPr lang="en-NZ" sz="2000" dirty="0"/>
              <a:t>As usual: these consequences will flow from (ES) and a suitably detailed theory of the political states of affairs that are mentioned on the right-hand sides of the relevant instances of (ES)  </a:t>
            </a:r>
          </a:p>
          <a:p>
            <a:r>
              <a:rPr lang="en-NZ" sz="2200" dirty="0"/>
              <a:t>In short: the deflationary proposal is that if any metaphysical work is needed when we think about politics, it will be in our theory of political reality, not our theory of political truth</a:t>
            </a:r>
          </a:p>
        </p:txBody>
      </p:sp>
    </p:spTree>
    <p:extLst>
      <p:ext uri="{BB962C8B-B14F-4D97-AF65-F5344CB8AC3E}">
        <p14:creationId xmlns:p14="http://schemas.microsoft.com/office/powerpoint/2010/main" val="2414727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5771D-C1E9-381A-A21A-9E3EB3086CA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9CCA66F-B6A5-0957-4A6B-90CE270FDE37}"/>
              </a:ext>
            </a:extLst>
          </p:cNvPr>
          <p:cNvSpPr>
            <a:spLocks noGrp="1"/>
          </p:cNvSpPr>
          <p:nvPr>
            <p:ph type="subTitle" idx="4294967295"/>
          </p:nvPr>
        </p:nvSpPr>
        <p:spPr>
          <a:xfrm>
            <a:off x="277123" y="1409267"/>
            <a:ext cx="8087489" cy="720242"/>
          </a:xfrm>
        </p:spPr>
        <p:txBody>
          <a:bodyPr>
            <a:noAutofit/>
          </a:bodyPr>
          <a:lstStyle/>
          <a:p>
            <a:pPr marL="0" indent="0" algn="ctr">
              <a:buNone/>
            </a:pPr>
            <a:r>
              <a:rPr lang="en-NZ" dirty="0"/>
              <a:t>Kia ora/thanks!</a:t>
            </a:r>
          </a:p>
        </p:txBody>
      </p:sp>
    </p:spTree>
    <p:extLst>
      <p:ext uri="{BB962C8B-B14F-4D97-AF65-F5344CB8AC3E}">
        <p14:creationId xmlns:p14="http://schemas.microsoft.com/office/powerpoint/2010/main" val="38838048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06025-EC7B-C3F8-8B06-428BE74CEC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D953EF-121E-8F45-B775-AE3B6ECC3F7D}"/>
              </a:ext>
            </a:extLst>
          </p:cNvPr>
          <p:cNvSpPr>
            <a:spLocks noGrp="1"/>
          </p:cNvSpPr>
          <p:nvPr>
            <p:ph type="ctrTitle"/>
          </p:nvPr>
        </p:nvSpPr>
        <p:spPr>
          <a:xfrm>
            <a:off x="277123" y="484815"/>
            <a:ext cx="6363017" cy="496241"/>
          </a:xfrm>
        </p:spPr>
        <p:txBody>
          <a:bodyPr>
            <a:normAutofit/>
          </a:bodyPr>
          <a:lstStyle/>
          <a:p>
            <a:pPr algn="l"/>
            <a:r>
              <a:rPr lang="en-NZ" dirty="0"/>
              <a:t>Some possible responses</a:t>
            </a:r>
          </a:p>
        </p:txBody>
      </p:sp>
      <p:sp>
        <p:nvSpPr>
          <p:cNvPr id="3" name="Subtitle 2">
            <a:extLst>
              <a:ext uri="{FF2B5EF4-FFF2-40B4-BE49-F238E27FC236}">
                <a16:creationId xmlns:a16="http://schemas.microsoft.com/office/drawing/2014/main" id="{3A1FF24E-CB85-B724-F9A7-E37E1D16018D}"/>
              </a:ext>
            </a:extLst>
          </p:cNvPr>
          <p:cNvSpPr>
            <a:spLocks noGrp="1"/>
          </p:cNvSpPr>
          <p:nvPr>
            <p:ph type="subTitle" idx="4294967295"/>
          </p:nvPr>
        </p:nvSpPr>
        <p:spPr>
          <a:xfrm>
            <a:off x="277123" y="1409267"/>
            <a:ext cx="8087489" cy="5096996"/>
          </a:xfrm>
        </p:spPr>
        <p:txBody>
          <a:bodyPr>
            <a:noAutofit/>
          </a:bodyPr>
          <a:lstStyle/>
          <a:p>
            <a:r>
              <a:rPr lang="en-NZ" sz="2200" i="1" dirty="0"/>
              <a:t>Response #1: </a:t>
            </a:r>
            <a:r>
              <a:rPr lang="en-NZ" sz="2200" dirty="0"/>
              <a:t>this argument breaks down at (A3), since there may be cases in which </a:t>
            </a:r>
            <a:r>
              <a:rPr lang="en-NZ" sz="2200" i="1" dirty="0"/>
              <a:t>R</a:t>
            </a:r>
            <a:r>
              <a:rPr lang="en-NZ" sz="2200" i="1" baseline="-25000" dirty="0"/>
              <a:t>1</a:t>
            </a:r>
            <a:r>
              <a:rPr lang="en-NZ" sz="2200" i="1" baseline="30000" dirty="0"/>
              <a:t>*</a:t>
            </a:r>
            <a:r>
              <a:rPr lang="en-NZ" sz="2200" i="1" dirty="0"/>
              <a:t>,…, R</a:t>
            </a:r>
            <a:r>
              <a:rPr lang="en-NZ" sz="2200" i="1" baseline="-25000" dirty="0"/>
              <a:t>n</a:t>
            </a:r>
            <a:r>
              <a:rPr lang="en-NZ" sz="2200" i="1" baseline="30000" dirty="0"/>
              <a:t>*</a:t>
            </a:r>
            <a:r>
              <a:rPr lang="en-NZ" sz="2200" i="1" dirty="0"/>
              <a:t> </a:t>
            </a:r>
            <a:r>
              <a:rPr lang="en-NZ" sz="2200" dirty="0"/>
              <a:t>include </a:t>
            </a:r>
            <a:r>
              <a:rPr lang="en-NZ" sz="2200" i="1" dirty="0"/>
              <a:t>moral</a:t>
            </a:r>
            <a:r>
              <a:rPr lang="en-NZ" sz="2200" dirty="0"/>
              <a:t> reasons but don’t include political reasons</a:t>
            </a:r>
          </a:p>
          <a:p>
            <a:pPr lvl="1"/>
            <a:r>
              <a:rPr lang="en-NZ" sz="2000" dirty="0"/>
              <a:t>Alternatively: even if </a:t>
            </a:r>
            <a:r>
              <a:rPr lang="en-NZ" sz="2000" i="1" dirty="0"/>
              <a:t>R</a:t>
            </a:r>
            <a:r>
              <a:rPr lang="en-NZ" sz="2000" i="1" baseline="-25000" dirty="0"/>
              <a:t>1</a:t>
            </a:r>
            <a:r>
              <a:rPr lang="en-NZ" sz="2000" i="1" baseline="30000" dirty="0"/>
              <a:t>*</a:t>
            </a:r>
            <a:r>
              <a:rPr lang="en-NZ" sz="2000" i="1" dirty="0"/>
              <a:t>,…, R</a:t>
            </a:r>
            <a:r>
              <a:rPr lang="en-NZ" sz="2000" i="1" baseline="-25000" dirty="0"/>
              <a:t>n</a:t>
            </a:r>
            <a:r>
              <a:rPr lang="en-NZ" sz="2000" i="1" baseline="30000" dirty="0"/>
              <a:t>*</a:t>
            </a:r>
            <a:r>
              <a:rPr lang="en-NZ" sz="2000" i="1" dirty="0"/>
              <a:t> </a:t>
            </a:r>
            <a:r>
              <a:rPr lang="en-NZ" sz="2000" dirty="0"/>
              <a:t>include some political reasons, there will be </a:t>
            </a:r>
            <a:r>
              <a:rPr lang="en-NZ" sz="2000" i="1" dirty="0"/>
              <a:t>some</a:t>
            </a:r>
            <a:r>
              <a:rPr lang="en-NZ" sz="2000" dirty="0"/>
              <a:t> stage in </a:t>
            </a:r>
            <a:r>
              <a:rPr lang="en-NZ" sz="2000" i="1" dirty="0"/>
              <a:t>A</a:t>
            </a:r>
            <a:r>
              <a:rPr lang="en-NZ" sz="2000" dirty="0"/>
              <a:t>’s inquiry at which </a:t>
            </a:r>
            <a:r>
              <a:rPr lang="en-NZ" sz="2000" i="1" dirty="0"/>
              <a:t>A</a:t>
            </a:r>
            <a:r>
              <a:rPr lang="en-NZ" sz="2000" dirty="0"/>
              <a:t> needs to consider moral reasons to believe certain political reasons but doesn’t need to consider political reasons to believe the latter</a:t>
            </a:r>
          </a:p>
        </p:txBody>
      </p:sp>
    </p:spTree>
    <p:extLst>
      <p:ext uri="{BB962C8B-B14F-4D97-AF65-F5344CB8AC3E}">
        <p14:creationId xmlns:p14="http://schemas.microsoft.com/office/powerpoint/2010/main" val="3210545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94E0E-932E-5E16-E384-31E90BDCFB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1B3962-2676-394D-C7FE-69A53F5C54CF}"/>
              </a:ext>
            </a:extLst>
          </p:cNvPr>
          <p:cNvSpPr>
            <a:spLocks noGrp="1"/>
          </p:cNvSpPr>
          <p:nvPr>
            <p:ph type="ctrTitle"/>
          </p:nvPr>
        </p:nvSpPr>
        <p:spPr>
          <a:xfrm>
            <a:off x="277123" y="484815"/>
            <a:ext cx="6363017" cy="496241"/>
          </a:xfrm>
        </p:spPr>
        <p:txBody>
          <a:bodyPr>
            <a:normAutofit/>
          </a:bodyPr>
          <a:lstStyle/>
          <a:p>
            <a:pPr algn="l"/>
            <a:r>
              <a:rPr lang="en-NZ" dirty="0"/>
              <a:t>Some possible responses</a:t>
            </a:r>
          </a:p>
        </p:txBody>
      </p:sp>
      <p:sp>
        <p:nvSpPr>
          <p:cNvPr id="3" name="Subtitle 2">
            <a:extLst>
              <a:ext uri="{FF2B5EF4-FFF2-40B4-BE49-F238E27FC236}">
                <a16:creationId xmlns:a16="http://schemas.microsoft.com/office/drawing/2014/main" id="{233F90A6-E31C-17FE-B072-8D0768FB657E}"/>
              </a:ext>
            </a:extLst>
          </p:cNvPr>
          <p:cNvSpPr>
            <a:spLocks noGrp="1"/>
          </p:cNvSpPr>
          <p:nvPr>
            <p:ph type="subTitle" idx="4294967295"/>
          </p:nvPr>
        </p:nvSpPr>
        <p:spPr>
          <a:xfrm>
            <a:off x="277123" y="1409267"/>
            <a:ext cx="8087489" cy="5096996"/>
          </a:xfrm>
        </p:spPr>
        <p:txBody>
          <a:bodyPr>
            <a:noAutofit/>
          </a:bodyPr>
          <a:lstStyle/>
          <a:p>
            <a:r>
              <a:rPr lang="en-NZ" sz="2200" i="1" dirty="0"/>
              <a:t>Reply: </a:t>
            </a:r>
          </a:p>
          <a:p>
            <a:pPr lvl="1"/>
            <a:r>
              <a:rPr lang="en-NZ" sz="2000" dirty="0"/>
              <a:t>This suggestion is plausible enough (though again, see Lynch 2025, p. 160)</a:t>
            </a:r>
          </a:p>
          <a:p>
            <a:pPr lvl="1"/>
            <a:r>
              <a:rPr lang="en-NZ" sz="2000" dirty="0"/>
              <a:t>However: it doesn’t show that concordance is not elusive</a:t>
            </a:r>
          </a:p>
          <a:p>
            <a:pPr lvl="1"/>
            <a:r>
              <a:rPr lang="en-NZ" sz="2000" dirty="0"/>
              <a:t>This is because the moral reasons at issue are moral propositions, and Lynch (2009) also endorses a concordance account of moral truth</a:t>
            </a:r>
          </a:p>
          <a:p>
            <a:pPr lvl="1"/>
            <a:r>
              <a:rPr lang="en-NZ" sz="2000" dirty="0"/>
              <a:t>As a result: if at some stage of </a:t>
            </a:r>
            <a:r>
              <a:rPr lang="en-NZ" sz="2000" i="1" dirty="0"/>
              <a:t>A</a:t>
            </a:r>
            <a:r>
              <a:rPr lang="en-NZ" sz="2000" dirty="0"/>
              <a:t>’s inquiry, </a:t>
            </a:r>
            <a:r>
              <a:rPr lang="en-NZ" sz="2000" i="1" dirty="0"/>
              <a:t>A</a:t>
            </a:r>
            <a:r>
              <a:rPr lang="en-NZ" sz="2000" dirty="0"/>
              <a:t> needs to consider moral reasons to believe certain political reasons, then </a:t>
            </a:r>
            <a:r>
              <a:rPr lang="en-NZ" sz="2000" i="1" dirty="0"/>
              <a:t>A</a:t>
            </a:r>
            <a:r>
              <a:rPr lang="en-NZ" sz="2000" dirty="0"/>
              <a:t> will face a problem similar to the one that we’ve considered</a:t>
            </a:r>
          </a:p>
        </p:txBody>
      </p:sp>
    </p:spTree>
    <p:extLst>
      <p:ext uri="{BB962C8B-B14F-4D97-AF65-F5344CB8AC3E}">
        <p14:creationId xmlns:p14="http://schemas.microsoft.com/office/powerpoint/2010/main" val="1730660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B366D-C265-A92D-A571-128D1B973A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524CB3-6EA6-AD1F-4755-109A16624315}"/>
              </a:ext>
            </a:extLst>
          </p:cNvPr>
          <p:cNvSpPr>
            <a:spLocks noGrp="1"/>
          </p:cNvSpPr>
          <p:nvPr>
            <p:ph type="ctrTitle"/>
          </p:nvPr>
        </p:nvSpPr>
        <p:spPr>
          <a:xfrm>
            <a:off x="277123" y="484815"/>
            <a:ext cx="6363017" cy="496241"/>
          </a:xfrm>
        </p:spPr>
        <p:txBody>
          <a:bodyPr>
            <a:normAutofit/>
          </a:bodyPr>
          <a:lstStyle/>
          <a:p>
            <a:pPr algn="l"/>
            <a:r>
              <a:rPr lang="en-NZ" dirty="0"/>
              <a:t>Some possible responses</a:t>
            </a:r>
          </a:p>
        </p:txBody>
      </p:sp>
      <p:sp>
        <p:nvSpPr>
          <p:cNvPr id="3" name="Subtitle 2">
            <a:extLst>
              <a:ext uri="{FF2B5EF4-FFF2-40B4-BE49-F238E27FC236}">
                <a16:creationId xmlns:a16="http://schemas.microsoft.com/office/drawing/2014/main" id="{80417A0C-4E44-D377-1675-520B752FEE00}"/>
              </a:ext>
            </a:extLst>
          </p:cNvPr>
          <p:cNvSpPr>
            <a:spLocks noGrp="1"/>
          </p:cNvSpPr>
          <p:nvPr>
            <p:ph type="subTitle" idx="4294967295"/>
          </p:nvPr>
        </p:nvSpPr>
        <p:spPr>
          <a:xfrm>
            <a:off x="277123" y="1409267"/>
            <a:ext cx="8087489" cy="5096996"/>
          </a:xfrm>
        </p:spPr>
        <p:txBody>
          <a:bodyPr>
            <a:noAutofit/>
          </a:bodyPr>
          <a:lstStyle/>
          <a:p>
            <a:r>
              <a:rPr lang="en-NZ" sz="2200" i="1" dirty="0"/>
              <a:t>Response #2:</a:t>
            </a:r>
          </a:p>
          <a:p>
            <a:pPr lvl="1"/>
            <a:r>
              <a:rPr lang="en-NZ" sz="2000" i="1" dirty="0"/>
              <a:t>R</a:t>
            </a:r>
            <a:r>
              <a:rPr lang="en-NZ" sz="2000" i="1" baseline="-25000" dirty="0"/>
              <a:t>1</a:t>
            </a:r>
            <a:r>
              <a:rPr lang="en-NZ" sz="2000" i="1" baseline="30000" dirty="0"/>
              <a:t>*</a:t>
            </a:r>
            <a:r>
              <a:rPr lang="en-NZ" sz="2000" i="1" dirty="0"/>
              <a:t>,…, R</a:t>
            </a:r>
            <a:r>
              <a:rPr lang="en-NZ" sz="2000" i="1" baseline="-25000" dirty="0"/>
              <a:t>n</a:t>
            </a:r>
            <a:r>
              <a:rPr lang="en-NZ" sz="2000" i="1" baseline="30000" dirty="0"/>
              <a:t>*</a:t>
            </a:r>
            <a:r>
              <a:rPr lang="en-NZ" sz="2000" dirty="0"/>
              <a:t> could be wholly or partially </a:t>
            </a:r>
            <a:r>
              <a:rPr lang="en-NZ" sz="2000" i="1" dirty="0"/>
              <a:t>identical</a:t>
            </a:r>
            <a:r>
              <a:rPr lang="en-NZ" sz="2000" dirty="0"/>
              <a:t> to </a:t>
            </a:r>
            <a:r>
              <a:rPr lang="en-NZ" sz="2000" i="1" dirty="0"/>
              <a:t>R</a:t>
            </a:r>
            <a:r>
              <a:rPr lang="en-NZ" sz="2000" i="1" baseline="-25000" dirty="0"/>
              <a:t>1</a:t>
            </a:r>
            <a:r>
              <a:rPr lang="en-NZ" sz="2000" i="1" dirty="0"/>
              <a:t>,…, R</a:t>
            </a:r>
            <a:r>
              <a:rPr lang="en-NZ" sz="2000" i="1" baseline="-25000" dirty="0"/>
              <a:t>n</a:t>
            </a:r>
            <a:r>
              <a:rPr lang="en-NZ" sz="2000" dirty="0"/>
              <a:t>, and similarly for </a:t>
            </a:r>
            <a:r>
              <a:rPr lang="en-NZ" sz="2000" i="1" dirty="0"/>
              <a:t>R</a:t>
            </a:r>
            <a:r>
              <a:rPr lang="en-NZ" sz="2000" i="1" baseline="-25000" dirty="0"/>
              <a:t>1</a:t>
            </a:r>
            <a:r>
              <a:rPr lang="en-NZ" sz="2000" i="1" baseline="30000" dirty="0"/>
              <a:t>**</a:t>
            </a:r>
            <a:r>
              <a:rPr lang="en-NZ" sz="2000" i="1" dirty="0"/>
              <a:t>,…, R</a:t>
            </a:r>
            <a:r>
              <a:rPr lang="en-NZ" sz="2000" i="1" baseline="-25000" dirty="0"/>
              <a:t>n</a:t>
            </a:r>
            <a:r>
              <a:rPr lang="en-NZ" sz="2000" i="1" baseline="30000" dirty="0"/>
              <a:t>** </a:t>
            </a:r>
            <a:r>
              <a:rPr lang="en-NZ" sz="2000" dirty="0"/>
              <a:t>and </a:t>
            </a:r>
            <a:r>
              <a:rPr lang="en-NZ" sz="2000" i="1" dirty="0"/>
              <a:t>R</a:t>
            </a:r>
            <a:r>
              <a:rPr lang="en-NZ" sz="2000" i="1" baseline="-25000" dirty="0"/>
              <a:t>1</a:t>
            </a:r>
            <a:r>
              <a:rPr lang="en-NZ" sz="2000" i="1" baseline="30000" dirty="0"/>
              <a:t>*</a:t>
            </a:r>
            <a:r>
              <a:rPr lang="en-NZ" sz="2000" i="1" dirty="0"/>
              <a:t>,…, R</a:t>
            </a:r>
            <a:r>
              <a:rPr lang="en-NZ" sz="2000" i="1" baseline="-25000" dirty="0"/>
              <a:t>n</a:t>
            </a:r>
            <a:r>
              <a:rPr lang="en-NZ" sz="2000" i="1" baseline="30000" dirty="0"/>
              <a:t>*</a:t>
            </a:r>
            <a:r>
              <a:rPr lang="en-NZ" sz="2000" dirty="0"/>
              <a:t> etc.</a:t>
            </a:r>
          </a:p>
          <a:p>
            <a:pPr lvl="1"/>
            <a:r>
              <a:rPr lang="en-NZ" sz="2000" dirty="0"/>
              <a:t>This indicates that </a:t>
            </a:r>
            <a:r>
              <a:rPr lang="en-NZ" sz="2000" i="1" dirty="0"/>
              <a:t>A</a:t>
            </a:r>
            <a:r>
              <a:rPr lang="en-NZ" sz="2000" dirty="0"/>
              <a:t>’s inquiry into whether </a:t>
            </a:r>
            <a:r>
              <a:rPr lang="en-NZ" sz="2000" i="1" dirty="0"/>
              <a:t>d</a:t>
            </a:r>
            <a:r>
              <a:rPr lang="en-NZ" sz="2000" dirty="0"/>
              <a:t> is concordant needn’t spark an infinite regress</a:t>
            </a:r>
            <a:endParaRPr lang="en-NZ" sz="2000" i="1" dirty="0"/>
          </a:p>
        </p:txBody>
      </p:sp>
    </p:spTree>
    <p:extLst>
      <p:ext uri="{BB962C8B-B14F-4D97-AF65-F5344CB8AC3E}">
        <p14:creationId xmlns:p14="http://schemas.microsoft.com/office/powerpoint/2010/main" val="269407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04808-05DC-EA1A-30C8-947AA344CE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694D5C-C6BC-FCE2-0013-77E94699B0B4}"/>
              </a:ext>
            </a:extLst>
          </p:cNvPr>
          <p:cNvSpPr>
            <a:spLocks noGrp="1"/>
          </p:cNvSpPr>
          <p:nvPr>
            <p:ph type="ctrTitle"/>
          </p:nvPr>
        </p:nvSpPr>
        <p:spPr>
          <a:xfrm>
            <a:off x="277123" y="484815"/>
            <a:ext cx="6363017" cy="496241"/>
          </a:xfrm>
        </p:spPr>
        <p:txBody>
          <a:bodyPr>
            <a:normAutofit/>
          </a:bodyPr>
          <a:lstStyle/>
          <a:p>
            <a:pPr algn="l"/>
            <a:r>
              <a:rPr lang="en-NZ" dirty="0"/>
              <a:t>Some possible responses</a:t>
            </a:r>
          </a:p>
        </p:txBody>
      </p:sp>
      <p:sp>
        <p:nvSpPr>
          <p:cNvPr id="3" name="Subtitle 2">
            <a:extLst>
              <a:ext uri="{FF2B5EF4-FFF2-40B4-BE49-F238E27FC236}">
                <a16:creationId xmlns:a16="http://schemas.microsoft.com/office/drawing/2014/main" id="{B545F69F-D61B-B9F3-1C16-A8D3303C4A1B}"/>
              </a:ext>
            </a:extLst>
          </p:cNvPr>
          <p:cNvSpPr>
            <a:spLocks noGrp="1"/>
          </p:cNvSpPr>
          <p:nvPr>
            <p:ph type="subTitle" idx="4294967295"/>
          </p:nvPr>
        </p:nvSpPr>
        <p:spPr>
          <a:xfrm>
            <a:off x="277123" y="1409267"/>
            <a:ext cx="8087489" cy="5096996"/>
          </a:xfrm>
        </p:spPr>
        <p:txBody>
          <a:bodyPr>
            <a:noAutofit/>
          </a:bodyPr>
          <a:lstStyle/>
          <a:p>
            <a:r>
              <a:rPr lang="en-NZ" sz="2200" i="1" dirty="0"/>
              <a:t>Reply: </a:t>
            </a:r>
            <a:r>
              <a:rPr lang="en-NZ" sz="2200" dirty="0"/>
              <a:t>There are two possible cases to consider here, and in both of them, concordance proves to be elusive</a:t>
            </a:r>
          </a:p>
          <a:p>
            <a:r>
              <a:rPr lang="en-NZ" sz="2200" dirty="0"/>
              <a:t>We can construe identity extensionally, so that a set of reasons </a:t>
            </a:r>
            <a:r>
              <a:rPr lang="en-NZ" sz="2200" i="1" dirty="0"/>
              <a:t>S</a:t>
            </a:r>
            <a:r>
              <a:rPr lang="en-NZ" sz="2200" i="1" baseline="-25000" dirty="0"/>
              <a:t>1</a:t>
            </a:r>
            <a:r>
              <a:rPr lang="en-NZ" sz="2200" dirty="0"/>
              <a:t> is </a:t>
            </a:r>
            <a:r>
              <a:rPr lang="en-NZ" sz="2200" i="1" dirty="0"/>
              <a:t>wholly/partially identical</a:t>
            </a:r>
            <a:r>
              <a:rPr lang="en-NZ" sz="2200" dirty="0"/>
              <a:t> to a set of reasons </a:t>
            </a:r>
            <a:r>
              <a:rPr lang="en-NZ" sz="2200" i="1" dirty="0"/>
              <a:t>S</a:t>
            </a:r>
            <a:r>
              <a:rPr lang="en-NZ" sz="2200" i="1" baseline="-25000" dirty="0"/>
              <a:t>2</a:t>
            </a:r>
            <a:r>
              <a:rPr lang="en-NZ" sz="2200" baseline="-25000" dirty="0"/>
              <a:t> </a:t>
            </a:r>
            <a:r>
              <a:rPr lang="en-NZ" sz="2200" dirty="0"/>
              <a:t>iff </a:t>
            </a:r>
            <a:r>
              <a:rPr lang="en-NZ" sz="2200" i="1" dirty="0"/>
              <a:t>S</a:t>
            </a:r>
            <a:r>
              <a:rPr lang="en-NZ" sz="2200" i="1" baseline="-25000" dirty="0"/>
              <a:t>1 </a:t>
            </a:r>
            <a:r>
              <a:rPr lang="en-NZ" sz="2200" dirty="0"/>
              <a:t>and </a:t>
            </a:r>
            <a:r>
              <a:rPr lang="en-NZ" sz="2200" i="1" dirty="0"/>
              <a:t>S</a:t>
            </a:r>
            <a:r>
              <a:rPr lang="en-NZ" sz="2200" i="1" baseline="-25000" dirty="0"/>
              <a:t>2 </a:t>
            </a:r>
            <a:r>
              <a:rPr lang="en-NZ" sz="2200" dirty="0"/>
              <a:t>have all/some but not all of the same members</a:t>
            </a:r>
          </a:p>
          <a:p>
            <a:endParaRPr lang="en-NZ" sz="2200" dirty="0"/>
          </a:p>
          <a:p>
            <a:r>
              <a:rPr lang="en-NZ" sz="2200" dirty="0"/>
              <a:t>Case #1 is the </a:t>
            </a:r>
            <a:r>
              <a:rPr lang="en-NZ" sz="2200" i="1" dirty="0"/>
              <a:t>partial identity case</a:t>
            </a:r>
            <a:r>
              <a:rPr lang="en-NZ" sz="2200" dirty="0"/>
              <a:t>:</a:t>
            </a:r>
          </a:p>
          <a:p>
            <a:pPr lvl="1"/>
            <a:r>
              <a:rPr lang="en-NZ" sz="2000" dirty="0"/>
              <a:t>In this case: </a:t>
            </a:r>
            <a:r>
              <a:rPr lang="en-NZ" sz="2000" i="1" dirty="0"/>
              <a:t>R</a:t>
            </a:r>
            <a:r>
              <a:rPr lang="en-NZ" sz="2000" i="1" baseline="-25000" dirty="0"/>
              <a:t>1</a:t>
            </a:r>
            <a:r>
              <a:rPr lang="en-NZ" sz="2000" i="1" baseline="30000" dirty="0"/>
              <a:t>*</a:t>
            </a:r>
            <a:r>
              <a:rPr lang="en-NZ" sz="2000" i="1" dirty="0"/>
              <a:t>,…, R</a:t>
            </a:r>
            <a:r>
              <a:rPr lang="en-NZ" sz="2000" i="1" baseline="-25000" dirty="0"/>
              <a:t>n</a:t>
            </a:r>
            <a:r>
              <a:rPr lang="en-NZ" sz="2000" i="1" baseline="30000" dirty="0"/>
              <a:t>*</a:t>
            </a:r>
            <a:r>
              <a:rPr lang="en-NZ" sz="2000" dirty="0"/>
              <a:t> are partially identical to </a:t>
            </a:r>
            <a:r>
              <a:rPr lang="en-NZ" sz="2000" i="1" dirty="0"/>
              <a:t>R</a:t>
            </a:r>
            <a:r>
              <a:rPr lang="en-NZ" sz="2000" i="1" baseline="-25000" dirty="0"/>
              <a:t>1</a:t>
            </a:r>
            <a:r>
              <a:rPr lang="en-NZ" sz="2000" i="1" dirty="0"/>
              <a:t>,…, R</a:t>
            </a:r>
            <a:r>
              <a:rPr lang="en-NZ" sz="2000" i="1" baseline="-25000" dirty="0"/>
              <a:t>n</a:t>
            </a:r>
            <a:r>
              <a:rPr lang="en-NZ" sz="2000" dirty="0"/>
              <a:t>, </a:t>
            </a:r>
            <a:r>
              <a:rPr lang="en-NZ" sz="2000" i="1" dirty="0"/>
              <a:t>R</a:t>
            </a:r>
            <a:r>
              <a:rPr lang="en-NZ" sz="2000" i="1" baseline="-25000" dirty="0"/>
              <a:t>1</a:t>
            </a:r>
            <a:r>
              <a:rPr lang="en-NZ" sz="2000" i="1" baseline="30000" dirty="0"/>
              <a:t>**</a:t>
            </a:r>
            <a:r>
              <a:rPr lang="en-NZ" sz="2000" i="1" dirty="0"/>
              <a:t>,…, R</a:t>
            </a:r>
            <a:r>
              <a:rPr lang="en-NZ" sz="2000" i="1" baseline="-25000" dirty="0"/>
              <a:t>n</a:t>
            </a:r>
            <a:r>
              <a:rPr lang="en-NZ" sz="2000" i="1" baseline="30000" dirty="0"/>
              <a:t>** </a:t>
            </a:r>
            <a:r>
              <a:rPr lang="en-NZ" sz="2000" dirty="0"/>
              <a:t>are partially identical to both </a:t>
            </a:r>
            <a:r>
              <a:rPr lang="en-NZ" sz="2000" i="1" dirty="0"/>
              <a:t>R</a:t>
            </a:r>
            <a:r>
              <a:rPr lang="en-NZ" sz="2000" i="1" baseline="-25000" dirty="0"/>
              <a:t>1</a:t>
            </a:r>
            <a:r>
              <a:rPr lang="en-NZ" sz="2000" i="1" baseline="30000" dirty="0"/>
              <a:t>*</a:t>
            </a:r>
            <a:r>
              <a:rPr lang="en-NZ" sz="2000" i="1" dirty="0"/>
              <a:t>,…, R</a:t>
            </a:r>
            <a:r>
              <a:rPr lang="en-NZ" sz="2000" i="1" baseline="-25000" dirty="0"/>
              <a:t>n</a:t>
            </a:r>
            <a:r>
              <a:rPr lang="en-NZ" sz="2000" i="1" baseline="30000" dirty="0"/>
              <a:t>*</a:t>
            </a:r>
            <a:r>
              <a:rPr lang="en-NZ" sz="2000" dirty="0"/>
              <a:t> and </a:t>
            </a:r>
            <a:r>
              <a:rPr lang="en-NZ" sz="2000" i="1" dirty="0"/>
              <a:t>R</a:t>
            </a:r>
            <a:r>
              <a:rPr lang="en-NZ" sz="2000" i="1" baseline="-25000" dirty="0"/>
              <a:t>1</a:t>
            </a:r>
            <a:r>
              <a:rPr lang="en-NZ" sz="2000" i="1" dirty="0"/>
              <a:t>,…, R</a:t>
            </a:r>
            <a:r>
              <a:rPr lang="en-NZ" sz="2000" i="1" baseline="-25000" dirty="0"/>
              <a:t>n</a:t>
            </a:r>
            <a:r>
              <a:rPr lang="en-NZ" sz="2000" dirty="0"/>
              <a:t>, etc.</a:t>
            </a:r>
          </a:p>
          <a:p>
            <a:pPr lvl="1"/>
            <a:r>
              <a:rPr lang="en-NZ" sz="2000" i="1" dirty="0"/>
              <a:t>A </a:t>
            </a:r>
            <a:r>
              <a:rPr lang="en-NZ" sz="2000" dirty="0"/>
              <a:t>gets caught in an infinite regress here because the set of reasons at each level is partially distinct from the sets of reasons at all lower levels</a:t>
            </a:r>
          </a:p>
          <a:p>
            <a:endParaRPr lang="en-NZ" sz="2200" dirty="0"/>
          </a:p>
          <a:p>
            <a:endParaRPr lang="en-NZ" sz="2000" i="1" dirty="0"/>
          </a:p>
        </p:txBody>
      </p:sp>
    </p:spTree>
    <p:extLst>
      <p:ext uri="{BB962C8B-B14F-4D97-AF65-F5344CB8AC3E}">
        <p14:creationId xmlns:p14="http://schemas.microsoft.com/office/powerpoint/2010/main" val="475241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B933B-F723-56B9-8512-1D7685CA11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D1895C-E1AB-44FD-98F8-1A0C1DFDBEEC}"/>
              </a:ext>
            </a:extLst>
          </p:cNvPr>
          <p:cNvSpPr>
            <a:spLocks noGrp="1"/>
          </p:cNvSpPr>
          <p:nvPr>
            <p:ph type="ctrTitle"/>
          </p:nvPr>
        </p:nvSpPr>
        <p:spPr>
          <a:xfrm>
            <a:off x="277123" y="484815"/>
            <a:ext cx="6363017" cy="496241"/>
          </a:xfrm>
        </p:spPr>
        <p:txBody>
          <a:bodyPr>
            <a:normAutofit/>
          </a:bodyPr>
          <a:lstStyle/>
          <a:p>
            <a:pPr algn="l"/>
            <a:r>
              <a:rPr lang="en-NZ" dirty="0"/>
              <a:t>Some possible responses</a:t>
            </a:r>
          </a:p>
        </p:txBody>
      </p:sp>
      <p:sp>
        <p:nvSpPr>
          <p:cNvPr id="3" name="Subtitle 2">
            <a:extLst>
              <a:ext uri="{FF2B5EF4-FFF2-40B4-BE49-F238E27FC236}">
                <a16:creationId xmlns:a16="http://schemas.microsoft.com/office/drawing/2014/main" id="{A02FBB29-1492-6DE3-C77F-2490F81788E9}"/>
              </a:ext>
            </a:extLst>
          </p:cNvPr>
          <p:cNvSpPr>
            <a:spLocks noGrp="1"/>
          </p:cNvSpPr>
          <p:nvPr>
            <p:ph type="subTitle" idx="4294967295"/>
          </p:nvPr>
        </p:nvSpPr>
        <p:spPr>
          <a:xfrm>
            <a:off x="277123" y="1409267"/>
            <a:ext cx="8087489" cy="5096996"/>
          </a:xfrm>
        </p:spPr>
        <p:txBody>
          <a:bodyPr>
            <a:noAutofit/>
          </a:bodyPr>
          <a:lstStyle/>
          <a:p>
            <a:r>
              <a:rPr lang="en-NZ" sz="2200" dirty="0"/>
              <a:t>Case #2 is the </a:t>
            </a:r>
            <a:r>
              <a:rPr lang="en-NZ" sz="2200" i="1" dirty="0"/>
              <a:t>identity case</a:t>
            </a:r>
            <a:r>
              <a:rPr lang="en-NZ" sz="2200" dirty="0"/>
              <a:t>:</a:t>
            </a:r>
          </a:p>
          <a:p>
            <a:pPr lvl="1"/>
            <a:r>
              <a:rPr lang="en-NZ" sz="2000" dirty="0"/>
              <a:t>In this case: the set of reasons at a particular level </a:t>
            </a:r>
            <a:r>
              <a:rPr lang="en-NZ" sz="2000" i="1" dirty="0"/>
              <a:t>v</a:t>
            </a:r>
            <a:r>
              <a:rPr lang="en-NZ" sz="2000" i="1" baseline="-25000" dirty="0"/>
              <a:t>i</a:t>
            </a:r>
            <a:r>
              <a:rPr lang="en-NZ" sz="2000" i="1" dirty="0"/>
              <a:t> </a:t>
            </a:r>
            <a:r>
              <a:rPr lang="en-NZ" sz="2000" dirty="0"/>
              <a:t>is wholly identical to some set of reasons at a lower level </a:t>
            </a:r>
            <a:r>
              <a:rPr lang="en-NZ" sz="2000" i="1" dirty="0" err="1"/>
              <a:t>v</a:t>
            </a:r>
            <a:r>
              <a:rPr lang="en-NZ" sz="2000" i="1" baseline="-25000" dirty="0" err="1"/>
              <a:t>j</a:t>
            </a:r>
            <a:endParaRPr lang="en-NZ" sz="2000" i="1" baseline="-25000" dirty="0"/>
          </a:p>
          <a:p>
            <a:pPr lvl="1"/>
            <a:r>
              <a:rPr lang="en-NZ" sz="2000" dirty="0"/>
              <a:t>For this reason: </a:t>
            </a:r>
            <a:r>
              <a:rPr lang="en-NZ" sz="2000" i="1" dirty="0"/>
              <a:t>A</a:t>
            </a:r>
            <a:r>
              <a:rPr lang="en-NZ" sz="2000" dirty="0"/>
              <a:t> doesn’t get caught in an infinite regress here</a:t>
            </a:r>
          </a:p>
          <a:p>
            <a:pPr lvl="1"/>
            <a:r>
              <a:rPr lang="en-NZ" sz="2000" dirty="0"/>
              <a:t>Nevertheless: </a:t>
            </a:r>
            <a:r>
              <a:rPr lang="en-NZ" sz="2000" i="1" dirty="0"/>
              <a:t>A</a:t>
            </a:r>
            <a:r>
              <a:rPr lang="en-NZ" sz="2000" dirty="0"/>
              <a:t> won’t be able to determine whether </a:t>
            </a:r>
            <a:r>
              <a:rPr lang="en-NZ" sz="2000" i="1" dirty="0"/>
              <a:t>d</a:t>
            </a:r>
            <a:r>
              <a:rPr lang="en-NZ" sz="2000" dirty="0"/>
              <a:t> is concordant</a:t>
            </a:r>
          </a:p>
          <a:p>
            <a:pPr lvl="1"/>
            <a:r>
              <a:rPr lang="en-NZ" sz="2000" dirty="0"/>
              <a:t>This is because: when </a:t>
            </a:r>
            <a:r>
              <a:rPr lang="en-NZ" sz="2000" i="1" dirty="0"/>
              <a:t>A</a:t>
            </a:r>
            <a:r>
              <a:rPr lang="en-NZ" sz="2000" dirty="0"/>
              <a:t> considers whether the reasons at level </a:t>
            </a:r>
            <a:r>
              <a:rPr lang="en-NZ" sz="2000" i="1" dirty="0"/>
              <a:t>v</a:t>
            </a:r>
            <a:r>
              <a:rPr lang="en-NZ" sz="2000" i="1" baseline="-25000" dirty="0"/>
              <a:t>i</a:t>
            </a:r>
            <a:r>
              <a:rPr lang="en-NZ" sz="2000" dirty="0"/>
              <a:t> (say, </a:t>
            </a:r>
            <a:r>
              <a:rPr lang="en-NZ" sz="2000" i="1" dirty="0"/>
              <a:t>R</a:t>
            </a:r>
            <a:r>
              <a:rPr lang="en-NZ" sz="2000" i="1" baseline="-25000" dirty="0"/>
              <a:t>1</a:t>
            </a:r>
            <a:r>
              <a:rPr lang="en-NZ" sz="2000" i="1" baseline="30000" dirty="0"/>
              <a:t>***</a:t>
            </a:r>
            <a:r>
              <a:rPr lang="en-NZ" sz="2000" i="1" dirty="0"/>
              <a:t>,…, R</a:t>
            </a:r>
            <a:r>
              <a:rPr lang="en-NZ" sz="2000" i="1" baseline="-25000" dirty="0"/>
              <a:t>n</a:t>
            </a:r>
            <a:r>
              <a:rPr lang="en-NZ" sz="2000" i="1" baseline="30000" dirty="0"/>
              <a:t>***</a:t>
            </a:r>
            <a:r>
              <a:rPr lang="en-NZ" sz="2000" dirty="0"/>
              <a:t>) are coherent, </a:t>
            </a:r>
            <a:r>
              <a:rPr lang="en-NZ" sz="2000" i="1" dirty="0"/>
              <a:t>A</a:t>
            </a:r>
            <a:r>
              <a:rPr lang="en-NZ" sz="2000" dirty="0"/>
              <a:t> will in effect be returning to the (unanswered) question whether the reasons at level </a:t>
            </a:r>
            <a:r>
              <a:rPr lang="en-NZ" sz="2000" i="1" dirty="0" err="1"/>
              <a:t>v</a:t>
            </a:r>
            <a:r>
              <a:rPr lang="en-NZ" sz="2000" i="1" baseline="-25000" dirty="0" err="1"/>
              <a:t>j</a:t>
            </a:r>
            <a:r>
              <a:rPr lang="en-NZ" sz="2000" dirty="0"/>
              <a:t> (say, </a:t>
            </a:r>
            <a:r>
              <a:rPr lang="en-NZ" sz="2000" i="1" dirty="0"/>
              <a:t>R</a:t>
            </a:r>
            <a:r>
              <a:rPr lang="en-NZ" sz="2000" i="1" baseline="-25000" dirty="0"/>
              <a:t>1</a:t>
            </a:r>
            <a:r>
              <a:rPr lang="en-NZ" sz="2000" i="1" dirty="0"/>
              <a:t>,…, R</a:t>
            </a:r>
            <a:r>
              <a:rPr lang="en-NZ" sz="2000" i="1" baseline="-25000" dirty="0"/>
              <a:t>n</a:t>
            </a:r>
            <a:r>
              <a:rPr lang="en-NZ" sz="2000" dirty="0"/>
              <a:t>) are coherent</a:t>
            </a:r>
          </a:p>
          <a:p>
            <a:pPr lvl="1"/>
            <a:r>
              <a:rPr lang="en-NZ" sz="2000" dirty="0"/>
              <a:t>As a result: </a:t>
            </a:r>
            <a:r>
              <a:rPr lang="en-NZ" sz="2000" i="1" dirty="0"/>
              <a:t>A</a:t>
            </a:r>
            <a:r>
              <a:rPr lang="en-NZ" sz="2000" dirty="0"/>
              <a:t> will have made no progress in their inquiry into whether </a:t>
            </a:r>
            <a:r>
              <a:rPr lang="en-NZ" sz="2000" i="1" dirty="0"/>
              <a:t>d</a:t>
            </a:r>
            <a:r>
              <a:rPr lang="en-NZ" sz="2000" dirty="0"/>
              <a:t> is concordant</a:t>
            </a:r>
          </a:p>
          <a:p>
            <a:endParaRPr lang="en-NZ" sz="2000" dirty="0"/>
          </a:p>
        </p:txBody>
      </p:sp>
    </p:spTree>
    <p:extLst>
      <p:ext uri="{BB962C8B-B14F-4D97-AF65-F5344CB8AC3E}">
        <p14:creationId xmlns:p14="http://schemas.microsoft.com/office/powerpoint/2010/main" val="339626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2039A-81B1-FF52-677E-A4F69CB78C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47F8E0-F8D4-EFA4-B055-2D645B929AC1}"/>
              </a:ext>
            </a:extLst>
          </p:cNvPr>
          <p:cNvSpPr>
            <a:spLocks noGrp="1"/>
          </p:cNvSpPr>
          <p:nvPr>
            <p:ph type="ctrTitle"/>
          </p:nvPr>
        </p:nvSpPr>
        <p:spPr>
          <a:xfrm>
            <a:off x="277123" y="484815"/>
            <a:ext cx="6363017" cy="496241"/>
          </a:xfrm>
        </p:spPr>
        <p:txBody>
          <a:bodyPr>
            <a:normAutofit/>
          </a:bodyPr>
          <a:lstStyle/>
          <a:p>
            <a:pPr algn="l"/>
            <a:r>
              <a:rPr lang="en-NZ" dirty="0"/>
              <a:t>Some possible responses</a:t>
            </a:r>
          </a:p>
        </p:txBody>
      </p:sp>
      <p:sp>
        <p:nvSpPr>
          <p:cNvPr id="3" name="Subtitle 2">
            <a:extLst>
              <a:ext uri="{FF2B5EF4-FFF2-40B4-BE49-F238E27FC236}">
                <a16:creationId xmlns:a16="http://schemas.microsoft.com/office/drawing/2014/main" id="{618B4B52-1E7D-CE6F-8B31-5A478A597301}"/>
              </a:ext>
            </a:extLst>
          </p:cNvPr>
          <p:cNvSpPr>
            <a:spLocks noGrp="1"/>
          </p:cNvSpPr>
          <p:nvPr>
            <p:ph type="subTitle" idx="4294967295"/>
          </p:nvPr>
        </p:nvSpPr>
        <p:spPr>
          <a:xfrm>
            <a:off x="277123" y="1409267"/>
            <a:ext cx="8087489" cy="2463125"/>
          </a:xfrm>
        </p:spPr>
        <p:txBody>
          <a:bodyPr>
            <a:noAutofit/>
          </a:bodyPr>
          <a:lstStyle/>
          <a:p>
            <a:r>
              <a:rPr lang="en-NZ" sz="2200" dirty="0"/>
              <a:t>When thinking about </a:t>
            </a:r>
            <a:r>
              <a:rPr lang="en-NZ" sz="2200" i="1" dirty="0"/>
              <a:t>A</a:t>
            </a:r>
            <a:r>
              <a:rPr lang="en-NZ" sz="2200" dirty="0"/>
              <a:t>’s predicament in the identity case: it is helpful to repurpose a metaphor from Frege’s ‘treadmill argument’ for the indefinability of truth</a:t>
            </a:r>
          </a:p>
          <a:p>
            <a:r>
              <a:rPr lang="en-NZ" sz="2200" dirty="0"/>
              <a:t>In the identity case: “we should be in the position of a man on a treadmill who makes a step forwards and upwards, but the step he treads on keeps giving way and he falls back to where he was before.” Frege (1979, pp. 128-129)</a:t>
            </a:r>
          </a:p>
        </p:txBody>
      </p:sp>
      <p:pic>
        <p:nvPicPr>
          <p:cNvPr id="4" name="Picture 2" descr="Gottlob Frege | German mathematician and philosopher | Britannica">
            <a:extLst>
              <a:ext uri="{FF2B5EF4-FFF2-40B4-BE49-F238E27FC236}">
                <a16:creationId xmlns:a16="http://schemas.microsoft.com/office/drawing/2014/main" id="{ABC0921C-13B2-09B9-705D-FF78584487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0850" y="4269918"/>
            <a:ext cx="1519287" cy="2262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790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57E7E-49C1-AA16-356C-6204141EB0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7B72B4-7E7C-26D7-28D9-C5A22FCB0CF5}"/>
              </a:ext>
            </a:extLst>
          </p:cNvPr>
          <p:cNvSpPr>
            <a:spLocks noGrp="1"/>
          </p:cNvSpPr>
          <p:nvPr>
            <p:ph type="ctrTitle"/>
          </p:nvPr>
        </p:nvSpPr>
        <p:spPr>
          <a:xfrm>
            <a:off x="277123" y="484815"/>
            <a:ext cx="6363017" cy="496241"/>
          </a:xfrm>
        </p:spPr>
        <p:txBody>
          <a:bodyPr>
            <a:normAutofit/>
          </a:bodyPr>
          <a:lstStyle/>
          <a:p>
            <a:pPr algn="l"/>
            <a:r>
              <a:rPr lang="en-NZ" dirty="0"/>
              <a:t>Lynch’s concordance account of political truth</a:t>
            </a:r>
          </a:p>
        </p:txBody>
      </p:sp>
      <p:sp>
        <p:nvSpPr>
          <p:cNvPr id="3" name="Subtitle 2">
            <a:extLst>
              <a:ext uri="{FF2B5EF4-FFF2-40B4-BE49-F238E27FC236}">
                <a16:creationId xmlns:a16="http://schemas.microsoft.com/office/drawing/2014/main" id="{631531A6-1EB1-567D-E431-F46685FE35B2}"/>
              </a:ext>
            </a:extLst>
          </p:cNvPr>
          <p:cNvSpPr>
            <a:spLocks noGrp="1"/>
          </p:cNvSpPr>
          <p:nvPr>
            <p:ph type="subTitle" idx="4294967295"/>
          </p:nvPr>
        </p:nvSpPr>
        <p:spPr>
          <a:xfrm>
            <a:off x="277123" y="1409267"/>
            <a:ext cx="8087489" cy="5096996"/>
          </a:xfrm>
        </p:spPr>
        <p:txBody>
          <a:bodyPr>
            <a:noAutofit/>
          </a:bodyPr>
          <a:lstStyle/>
          <a:p>
            <a:r>
              <a:rPr lang="en-NZ" sz="2200" i="1" dirty="0"/>
              <a:t>My main aim:</a:t>
            </a:r>
            <a:r>
              <a:rPr lang="en-NZ" sz="2200" dirty="0"/>
              <a:t> to explain why concordance is an </a:t>
            </a:r>
            <a:r>
              <a:rPr lang="en-NZ" sz="2200" i="1" dirty="0"/>
              <a:t>elusive </a:t>
            </a:r>
            <a:r>
              <a:rPr lang="en-NZ" sz="2200" dirty="0"/>
              <a:t>property, in the sense that it is impossible to directly determine whether a political proposition satisfies the individually necessary and jointly sufficient conditions for concordance</a:t>
            </a:r>
          </a:p>
          <a:p>
            <a:pPr lvl="1"/>
            <a:r>
              <a:rPr lang="en-NZ" sz="2000" dirty="0"/>
              <a:t>The elusiveness of concordance appears to jeopardise the concordance account of political truth, as it indicates that concordance cannot play a significant role in political inquiry</a:t>
            </a:r>
          </a:p>
        </p:txBody>
      </p:sp>
    </p:spTree>
    <p:extLst>
      <p:ext uri="{BB962C8B-B14F-4D97-AF65-F5344CB8AC3E}">
        <p14:creationId xmlns:p14="http://schemas.microsoft.com/office/powerpoint/2010/main" val="437075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D6E3E-966F-3D26-7C37-05A8C521DD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69AE60-4154-3C45-D6F5-D3B07BED6908}"/>
              </a:ext>
            </a:extLst>
          </p:cNvPr>
          <p:cNvSpPr>
            <a:spLocks noGrp="1"/>
          </p:cNvSpPr>
          <p:nvPr>
            <p:ph type="ctrTitle"/>
          </p:nvPr>
        </p:nvSpPr>
        <p:spPr>
          <a:xfrm>
            <a:off x="277123" y="484815"/>
            <a:ext cx="6583945" cy="496241"/>
          </a:xfrm>
        </p:spPr>
        <p:txBody>
          <a:bodyPr>
            <a:normAutofit/>
          </a:bodyPr>
          <a:lstStyle/>
          <a:p>
            <a:pPr algn="l"/>
            <a:r>
              <a:rPr lang="en-NZ" dirty="0"/>
              <a:t>A potential way forward: deflating political truth</a:t>
            </a:r>
          </a:p>
        </p:txBody>
      </p:sp>
      <p:sp>
        <p:nvSpPr>
          <p:cNvPr id="3" name="Subtitle 2">
            <a:extLst>
              <a:ext uri="{FF2B5EF4-FFF2-40B4-BE49-F238E27FC236}">
                <a16:creationId xmlns:a16="http://schemas.microsoft.com/office/drawing/2014/main" id="{A8A69796-CA2F-4EC4-04DC-D0EC7B374412}"/>
              </a:ext>
            </a:extLst>
          </p:cNvPr>
          <p:cNvSpPr>
            <a:spLocks noGrp="1"/>
          </p:cNvSpPr>
          <p:nvPr>
            <p:ph type="subTitle" idx="4294967295"/>
          </p:nvPr>
        </p:nvSpPr>
        <p:spPr>
          <a:xfrm>
            <a:off x="277123" y="1409267"/>
            <a:ext cx="8087489" cy="5096996"/>
          </a:xfrm>
        </p:spPr>
        <p:txBody>
          <a:bodyPr>
            <a:noAutofit/>
          </a:bodyPr>
          <a:lstStyle/>
          <a:p>
            <a:r>
              <a:rPr lang="en-NZ" sz="2200" dirty="0"/>
              <a:t>To close: I want to briefly detail a way forward that I take to be promising</a:t>
            </a:r>
          </a:p>
          <a:p>
            <a:r>
              <a:rPr lang="en-NZ" sz="2200" dirty="0"/>
              <a:t>The impetus for my preferred strategy is a version of </a:t>
            </a:r>
            <a:r>
              <a:rPr lang="en-NZ" sz="2200" i="1" dirty="0"/>
              <a:t>methodological deflationism </a:t>
            </a:r>
            <a:r>
              <a:rPr lang="en-NZ" sz="2200" dirty="0"/>
              <a:t>(See Field (1994, p. 263))</a:t>
            </a:r>
            <a:endParaRPr lang="en-NZ" sz="2200" i="1" dirty="0"/>
          </a:p>
          <a:p>
            <a:pPr lvl="1"/>
            <a:r>
              <a:rPr lang="en-NZ" sz="2000" dirty="0"/>
              <a:t>The core claim of </a:t>
            </a:r>
            <a:r>
              <a:rPr lang="en-NZ" sz="2000" i="1" dirty="0"/>
              <a:t>deflationary </a:t>
            </a:r>
            <a:r>
              <a:rPr lang="en-NZ" sz="2000" dirty="0"/>
              <a:t>theories of truth is that truth doesn’t have a complex underlying nature</a:t>
            </a:r>
          </a:p>
          <a:p>
            <a:pPr lvl="1"/>
            <a:r>
              <a:rPr lang="en-NZ" sz="2000" dirty="0"/>
              <a:t>According to methodological deflationism: to keep our theories of truth as simple as they can be, we should carry this deflationary idea as far as we can</a:t>
            </a:r>
          </a:p>
          <a:p>
            <a:endParaRPr lang="en-NZ" sz="2200" dirty="0"/>
          </a:p>
        </p:txBody>
      </p:sp>
    </p:spTree>
    <p:extLst>
      <p:ext uri="{BB962C8B-B14F-4D97-AF65-F5344CB8AC3E}">
        <p14:creationId xmlns:p14="http://schemas.microsoft.com/office/powerpoint/2010/main" val="184736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C111D-624F-3FA5-28B0-2D127B5841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48DE41-179B-962C-438D-3E3F609D14F2}"/>
              </a:ext>
            </a:extLst>
          </p:cNvPr>
          <p:cNvSpPr>
            <a:spLocks noGrp="1"/>
          </p:cNvSpPr>
          <p:nvPr>
            <p:ph type="ctrTitle"/>
          </p:nvPr>
        </p:nvSpPr>
        <p:spPr>
          <a:xfrm>
            <a:off x="277123" y="484815"/>
            <a:ext cx="6363017" cy="496241"/>
          </a:xfrm>
        </p:spPr>
        <p:txBody>
          <a:bodyPr>
            <a:normAutofit/>
          </a:bodyPr>
          <a:lstStyle/>
          <a:p>
            <a:pPr algn="l"/>
            <a:r>
              <a:rPr lang="en-NZ" dirty="0"/>
              <a:t>Lynch’s concordance account of political truth</a:t>
            </a:r>
          </a:p>
        </p:txBody>
      </p:sp>
      <p:sp>
        <p:nvSpPr>
          <p:cNvPr id="3" name="Subtitle 2">
            <a:extLst>
              <a:ext uri="{FF2B5EF4-FFF2-40B4-BE49-F238E27FC236}">
                <a16:creationId xmlns:a16="http://schemas.microsoft.com/office/drawing/2014/main" id="{BC2E8236-B14E-4353-AAE5-5DF7CB8880DF}"/>
              </a:ext>
            </a:extLst>
          </p:cNvPr>
          <p:cNvSpPr>
            <a:spLocks noGrp="1"/>
          </p:cNvSpPr>
          <p:nvPr>
            <p:ph type="subTitle" idx="4294967295"/>
          </p:nvPr>
        </p:nvSpPr>
        <p:spPr>
          <a:xfrm>
            <a:off x="277123" y="1409267"/>
            <a:ext cx="8087489" cy="5096996"/>
          </a:xfrm>
        </p:spPr>
        <p:txBody>
          <a:bodyPr>
            <a:noAutofit/>
          </a:bodyPr>
          <a:lstStyle/>
          <a:p>
            <a:r>
              <a:rPr lang="en-NZ" sz="2200" dirty="0"/>
              <a:t>To start: I’ll review the main components of the concordance account of political truth</a:t>
            </a:r>
          </a:p>
          <a:p>
            <a:endParaRPr lang="en-NZ" sz="2200" dirty="0"/>
          </a:p>
          <a:p>
            <a:pPr lvl="0"/>
            <a:r>
              <a:rPr lang="en-NZ" sz="2200" dirty="0"/>
              <a:t>Lynch takes </a:t>
            </a:r>
            <a:r>
              <a:rPr lang="en-NZ" sz="2200" i="1" dirty="0"/>
              <a:t>coherence</a:t>
            </a:r>
            <a:r>
              <a:rPr lang="en-NZ" sz="2200" dirty="0"/>
              <a:t> to primarily be a property of </a:t>
            </a:r>
            <a:r>
              <a:rPr lang="en-NZ" sz="2200" i="1" dirty="0"/>
              <a:t>frameworks</a:t>
            </a:r>
            <a:r>
              <a:rPr lang="en-NZ" sz="2200" dirty="0"/>
              <a:t>, which are “system[s] of warranted propositions available to the members of a responsible epistemic community.” (Ibid., p. 166, italics removed)</a:t>
            </a:r>
          </a:p>
          <a:p>
            <a:r>
              <a:rPr lang="en-NZ" sz="2200" dirty="0"/>
              <a:t>He contends that the coherence of a framework </a:t>
            </a:r>
            <a:r>
              <a:rPr lang="en-NZ" sz="2200" i="1" dirty="0"/>
              <a:t>F</a:t>
            </a:r>
            <a:r>
              <a:rPr lang="en-NZ" sz="2200" dirty="0"/>
              <a:t> is determined by the degree to which </a:t>
            </a:r>
            <a:r>
              <a:rPr lang="en-NZ" sz="2200" i="1" dirty="0"/>
              <a:t>F</a:t>
            </a:r>
            <a:r>
              <a:rPr lang="en-NZ" sz="2200" dirty="0"/>
              <a:t>, on balance, exhibits the </a:t>
            </a:r>
            <a:r>
              <a:rPr lang="en-NZ" sz="2200" i="1" dirty="0"/>
              <a:t>coherence-making features</a:t>
            </a:r>
            <a:endParaRPr lang="en-NZ" sz="2200" dirty="0"/>
          </a:p>
        </p:txBody>
      </p:sp>
    </p:spTree>
    <p:extLst>
      <p:ext uri="{BB962C8B-B14F-4D97-AF65-F5344CB8AC3E}">
        <p14:creationId xmlns:p14="http://schemas.microsoft.com/office/powerpoint/2010/main" val="3042742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89675-AB49-82DE-B5EC-B327FEF12C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FBEC58-5B15-BD70-7E0B-E81550A73975}"/>
              </a:ext>
            </a:extLst>
          </p:cNvPr>
          <p:cNvSpPr>
            <a:spLocks noGrp="1"/>
          </p:cNvSpPr>
          <p:nvPr>
            <p:ph type="ctrTitle"/>
          </p:nvPr>
        </p:nvSpPr>
        <p:spPr>
          <a:xfrm>
            <a:off x="277123" y="484815"/>
            <a:ext cx="6363017" cy="496241"/>
          </a:xfrm>
        </p:spPr>
        <p:txBody>
          <a:bodyPr>
            <a:normAutofit/>
          </a:bodyPr>
          <a:lstStyle/>
          <a:p>
            <a:pPr algn="l"/>
            <a:r>
              <a:rPr lang="en-NZ" dirty="0"/>
              <a:t>Lynch’s concordance account of political truth</a:t>
            </a:r>
          </a:p>
        </p:txBody>
      </p:sp>
      <p:sp>
        <p:nvSpPr>
          <p:cNvPr id="3" name="Subtitle 2">
            <a:extLst>
              <a:ext uri="{FF2B5EF4-FFF2-40B4-BE49-F238E27FC236}">
                <a16:creationId xmlns:a16="http://schemas.microsoft.com/office/drawing/2014/main" id="{D5DFBC4C-EB1D-8E2A-DB59-627558934496}"/>
              </a:ext>
            </a:extLst>
          </p:cNvPr>
          <p:cNvSpPr>
            <a:spLocks noGrp="1"/>
          </p:cNvSpPr>
          <p:nvPr>
            <p:ph type="subTitle" idx="4294967295"/>
          </p:nvPr>
        </p:nvSpPr>
        <p:spPr>
          <a:xfrm>
            <a:off x="277123" y="1409267"/>
            <a:ext cx="8087489" cy="5096996"/>
          </a:xfrm>
        </p:spPr>
        <p:txBody>
          <a:bodyPr>
            <a:noAutofit/>
          </a:bodyPr>
          <a:lstStyle/>
          <a:p>
            <a:r>
              <a:rPr lang="en-NZ" sz="2200" dirty="0"/>
              <a:t>The coherence-making features include:</a:t>
            </a:r>
          </a:p>
          <a:p>
            <a:pPr lvl="1"/>
            <a:r>
              <a:rPr lang="en-NZ" sz="2000" i="1" dirty="0"/>
              <a:t>Mutual explanatory support</a:t>
            </a:r>
            <a:r>
              <a:rPr lang="en-NZ" sz="2000" dirty="0"/>
              <a:t>: a framework’s propositions are mutually explanatory at a stage of inquiry to the extent that (a) they are explanatorily compatible, none acts as a defeater for another; and (b) they are explanatorily connected: each proposition with the framework is positively supported, either inductively, abductively, or deductively by the others in the system</a:t>
            </a:r>
          </a:p>
          <a:p>
            <a:pPr lvl="1"/>
            <a:r>
              <a:rPr lang="en-NZ" sz="2000" i="1" dirty="0"/>
              <a:t>Predictive power</a:t>
            </a:r>
            <a:r>
              <a:rPr lang="en-NZ" sz="2000" dirty="0"/>
              <a:t>: a framework, at a given stage of inquiry, has predictive power to the extent that it reliably predicts what propositions will be warranted to believe at later stages</a:t>
            </a:r>
          </a:p>
          <a:p>
            <a:pPr lvl="1"/>
            <a:r>
              <a:rPr lang="en-NZ" sz="2000" i="1" dirty="0"/>
              <a:t>Simplicity</a:t>
            </a:r>
            <a:r>
              <a:rPr lang="en-NZ" sz="2000" dirty="0"/>
              <a:t>: a framework is simple to the extent that the framework’s explanations are neither ad hoc nor needlessly complex</a:t>
            </a:r>
          </a:p>
          <a:p>
            <a:pPr lvl="1"/>
            <a:r>
              <a:rPr lang="en-NZ" sz="2000" i="1" dirty="0"/>
              <a:t>Completeness</a:t>
            </a:r>
            <a:r>
              <a:rPr lang="en-NZ" sz="2000" dirty="0"/>
              <a:t>: the framework contains, for every proposition of the relevant kind, either that proposition or its negation</a:t>
            </a:r>
          </a:p>
          <a:p>
            <a:pPr lvl="1"/>
            <a:r>
              <a:rPr lang="en-NZ" sz="2000" i="1" dirty="0"/>
              <a:t>Consistency</a:t>
            </a:r>
            <a:r>
              <a:rPr lang="en-NZ" sz="2000" dirty="0"/>
              <a:t>: propositions within the framework are not logically inconsistent</a:t>
            </a:r>
          </a:p>
          <a:p>
            <a:endParaRPr lang="en-NZ" sz="2000" dirty="0"/>
          </a:p>
        </p:txBody>
      </p:sp>
    </p:spTree>
    <p:extLst>
      <p:ext uri="{BB962C8B-B14F-4D97-AF65-F5344CB8AC3E}">
        <p14:creationId xmlns:p14="http://schemas.microsoft.com/office/powerpoint/2010/main" val="1399184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FBF4D-15D5-E40A-11AF-A3729C4FE5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52963C-55E8-EF72-30FF-31B1054A343E}"/>
              </a:ext>
            </a:extLst>
          </p:cNvPr>
          <p:cNvSpPr>
            <a:spLocks noGrp="1"/>
          </p:cNvSpPr>
          <p:nvPr>
            <p:ph type="ctrTitle"/>
          </p:nvPr>
        </p:nvSpPr>
        <p:spPr>
          <a:xfrm>
            <a:off x="277123" y="484815"/>
            <a:ext cx="6363017" cy="496241"/>
          </a:xfrm>
        </p:spPr>
        <p:txBody>
          <a:bodyPr>
            <a:normAutofit/>
          </a:bodyPr>
          <a:lstStyle/>
          <a:p>
            <a:pPr algn="l"/>
            <a:r>
              <a:rPr lang="en-NZ" dirty="0"/>
              <a:t>Lynch’s concordance account of political truth</a:t>
            </a:r>
          </a:p>
        </p:txBody>
      </p:sp>
      <p:sp>
        <p:nvSpPr>
          <p:cNvPr id="3" name="Subtitle 2">
            <a:extLst>
              <a:ext uri="{FF2B5EF4-FFF2-40B4-BE49-F238E27FC236}">
                <a16:creationId xmlns:a16="http://schemas.microsoft.com/office/drawing/2014/main" id="{E30D5A55-0F07-8553-07E5-21A6B51A6E7A}"/>
              </a:ext>
            </a:extLst>
          </p:cNvPr>
          <p:cNvSpPr>
            <a:spLocks noGrp="1"/>
          </p:cNvSpPr>
          <p:nvPr>
            <p:ph type="subTitle" idx="4294967295"/>
          </p:nvPr>
        </p:nvSpPr>
        <p:spPr>
          <a:xfrm>
            <a:off x="277123" y="1409267"/>
            <a:ext cx="8087489" cy="5096996"/>
          </a:xfrm>
        </p:spPr>
        <p:txBody>
          <a:bodyPr>
            <a:noAutofit/>
          </a:bodyPr>
          <a:lstStyle/>
          <a:p>
            <a:pPr lvl="0"/>
            <a:r>
              <a:rPr lang="en-NZ" sz="2200" dirty="0"/>
              <a:t>He also defines coherence for individual propositions and for (propositional) reasons to believe those propositions:</a:t>
            </a:r>
            <a:r>
              <a:rPr lang="en-NZ" sz="2200" baseline="30000" dirty="0"/>
              <a:t> </a:t>
            </a:r>
            <a:endParaRPr lang="en-NZ" sz="2200" dirty="0"/>
          </a:p>
          <a:p>
            <a:pPr lvl="1"/>
            <a:r>
              <a:rPr lang="en-NZ" sz="2000" dirty="0"/>
              <a:t>(</a:t>
            </a:r>
            <a:r>
              <a:rPr lang="en-NZ" sz="2000" dirty="0" err="1"/>
              <a:t>Coh</a:t>
            </a:r>
            <a:r>
              <a:rPr lang="en-NZ" sz="2000" baseline="-25000" dirty="0" err="1"/>
              <a:t>P</a:t>
            </a:r>
            <a:r>
              <a:rPr lang="en-NZ" sz="2000" dirty="0"/>
              <a:t>) Proposition </a:t>
            </a:r>
            <a:r>
              <a:rPr lang="en-NZ" sz="2000" i="1" dirty="0"/>
              <a:t>p</a:t>
            </a:r>
            <a:r>
              <a:rPr lang="en-NZ" sz="2000" dirty="0"/>
              <a:t> coheres with a framework </a:t>
            </a:r>
            <a:r>
              <a:rPr lang="en-NZ" sz="2000" i="1" dirty="0"/>
              <a:t>F </a:t>
            </a:r>
            <a:r>
              <a:rPr lang="en-NZ" sz="2000" dirty="0"/>
              <a:t>iff including </a:t>
            </a:r>
            <a:r>
              <a:rPr lang="en-NZ" sz="2000" i="1" dirty="0"/>
              <a:t>p</a:t>
            </a:r>
            <a:r>
              <a:rPr lang="en-NZ" sz="2000" dirty="0"/>
              <a:t> in </a:t>
            </a:r>
            <a:r>
              <a:rPr lang="en-NZ" sz="2000" i="1" dirty="0"/>
              <a:t>F</a:t>
            </a:r>
            <a:r>
              <a:rPr lang="en-NZ" sz="2000" dirty="0"/>
              <a:t> would, on balance, make </a:t>
            </a:r>
            <a:r>
              <a:rPr lang="en-NZ" sz="2000" i="1" dirty="0"/>
              <a:t>F</a:t>
            </a:r>
            <a:r>
              <a:rPr lang="en-NZ" sz="2000" dirty="0"/>
              <a:t> more coherent</a:t>
            </a:r>
          </a:p>
          <a:p>
            <a:pPr lvl="1"/>
            <a:r>
              <a:rPr lang="en-NZ" sz="2000" dirty="0"/>
              <a:t>(Coh</a:t>
            </a:r>
            <a:r>
              <a:rPr lang="en-NZ" sz="2000" baseline="-25000" dirty="0"/>
              <a:t>R</a:t>
            </a:r>
            <a:r>
              <a:rPr lang="en-NZ" sz="2000" dirty="0"/>
              <a:t>) Proposition </a:t>
            </a:r>
            <a:r>
              <a:rPr lang="en-NZ" sz="2000" i="1" dirty="0"/>
              <a:t>q</a:t>
            </a:r>
            <a:r>
              <a:rPr lang="en-NZ" sz="2000" dirty="0"/>
              <a:t> is a coherent reason for believing proposition </a:t>
            </a:r>
            <a:r>
              <a:rPr lang="en-NZ" sz="2000" i="1" dirty="0"/>
              <a:t>p</a:t>
            </a:r>
            <a:r>
              <a:rPr lang="en-NZ" sz="2000" dirty="0"/>
              <a:t> iff </a:t>
            </a:r>
            <a:r>
              <a:rPr lang="en-NZ" sz="2000" i="1" dirty="0"/>
              <a:t>q</a:t>
            </a:r>
            <a:r>
              <a:rPr lang="en-NZ" sz="2000" dirty="0"/>
              <a:t> is a consideration in favour of believing </a:t>
            </a:r>
            <a:r>
              <a:rPr lang="en-NZ" sz="2000" i="1" dirty="0"/>
              <a:t>p</a:t>
            </a:r>
            <a:r>
              <a:rPr lang="en-NZ" sz="2000" dirty="0"/>
              <a:t> and </a:t>
            </a:r>
            <a:r>
              <a:rPr lang="en-NZ" sz="2000" i="1" dirty="0"/>
              <a:t>q</a:t>
            </a:r>
            <a:r>
              <a:rPr lang="en-NZ" sz="2000" dirty="0"/>
              <a:t> coheres with some framework </a:t>
            </a:r>
            <a:r>
              <a:rPr lang="en-NZ" sz="2000" i="1" dirty="0"/>
              <a:t>F</a:t>
            </a:r>
          </a:p>
        </p:txBody>
      </p:sp>
    </p:spTree>
    <p:extLst>
      <p:ext uri="{BB962C8B-B14F-4D97-AF65-F5344CB8AC3E}">
        <p14:creationId xmlns:p14="http://schemas.microsoft.com/office/powerpoint/2010/main" val="2771391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9610A-0B4F-8C17-ED15-140913AB14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C3F064-1261-35E6-6C90-CB6B7C2C2AF6}"/>
              </a:ext>
            </a:extLst>
          </p:cNvPr>
          <p:cNvSpPr>
            <a:spLocks noGrp="1"/>
          </p:cNvSpPr>
          <p:nvPr>
            <p:ph type="ctrTitle"/>
          </p:nvPr>
        </p:nvSpPr>
        <p:spPr>
          <a:xfrm>
            <a:off x="277123" y="484815"/>
            <a:ext cx="6363017" cy="496241"/>
          </a:xfrm>
        </p:spPr>
        <p:txBody>
          <a:bodyPr>
            <a:normAutofit/>
          </a:bodyPr>
          <a:lstStyle/>
          <a:p>
            <a:pPr algn="l"/>
            <a:r>
              <a:rPr lang="en-NZ" dirty="0"/>
              <a:t>Lynch’s concordance account of political truth</a:t>
            </a:r>
          </a:p>
        </p:txBody>
      </p:sp>
      <p:sp>
        <p:nvSpPr>
          <p:cNvPr id="3" name="Subtitle 2">
            <a:extLst>
              <a:ext uri="{FF2B5EF4-FFF2-40B4-BE49-F238E27FC236}">
                <a16:creationId xmlns:a16="http://schemas.microsoft.com/office/drawing/2014/main" id="{72C70926-CF52-5CE2-9061-07E8257BCCFE}"/>
              </a:ext>
            </a:extLst>
          </p:cNvPr>
          <p:cNvSpPr>
            <a:spLocks noGrp="1"/>
          </p:cNvSpPr>
          <p:nvPr>
            <p:ph type="subTitle" idx="4294967295"/>
          </p:nvPr>
        </p:nvSpPr>
        <p:spPr>
          <a:xfrm>
            <a:off x="277123" y="1409267"/>
            <a:ext cx="8087489" cy="5096996"/>
          </a:xfrm>
        </p:spPr>
        <p:txBody>
          <a:bodyPr>
            <a:noAutofit/>
          </a:bodyPr>
          <a:lstStyle/>
          <a:p>
            <a:pPr lvl="0"/>
            <a:r>
              <a:rPr lang="en-NZ" sz="2200" dirty="0"/>
              <a:t>On the back of (</a:t>
            </a:r>
            <a:r>
              <a:rPr lang="en-NZ" sz="2200" dirty="0" err="1"/>
              <a:t>Coh</a:t>
            </a:r>
            <a:r>
              <a:rPr lang="en-NZ" sz="2200" baseline="-25000" dirty="0" err="1"/>
              <a:t>P</a:t>
            </a:r>
            <a:r>
              <a:rPr lang="en-NZ" sz="2200" dirty="0"/>
              <a:t>) and (Coh</a:t>
            </a:r>
            <a:r>
              <a:rPr lang="en-NZ" sz="2200" baseline="-25000" dirty="0"/>
              <a:t>R</a:t>
            </a:r>
            <a:r>
              <a:rPr lang="en-NZ" sz="2200" dirty="0"/>
              <a:t>), Lynch explains what it means for a proposition to be </a:t>
            </a:r>
            <a:r>
              <a:rPr lang="en-NZ" sz="2200" i="1" dirty="0"/>
              <a:t>supercoherent</a:t>
            </a:r>
          </a:p>
          <a:p>
            <a:pPr lvl="1"/>
            <a:r>
              <a:rPr lang="en-NZ" sz="2000" dirty="0"/>
              <a:t>(</a:t>
            </a:r>
            <a:r>
              <a:rPr lang="en-NZ" sz="2000" dirty="0" err="1"/>
              <a:t>SuperCoh</a:t>
            </a:r>
            <a:r>
              <a:rPr lang="en-NZ" sz="2000" dirty="0"/>
              <a:t>) </a:t>
            </a:r>
            <a:r>
              <a:rPr lang="en-NZ" sz="2000" i="1" dirty="0"/>
              <a:t>p</a:t>
            </a:r>
            <a:r>
              <a:rPr lang="en-NZ" sz="2000" dirty="0"/>
              <a:t> is supercoherent iff there are available coherent reasons </a:t>
            </a:r>
            <a:r>
              <a:rPr lang="en-NZ" sz="2000" i="1" dirty="0"/>
              <a:t>R</a:t>
            </a:r>
            <a:r>
              <a:rPr lang="en-NZ" sz="2000" i="1" baseline="-25000" dirty="0"/>
              <a:t>1</a:t>
            </a:r>
            <a:r>
              <a:rPr lang="en-NZ" sz="2000" i="1" dirty="0"/>
              <a:t>,…, R</a:t>
            </a:r>
            <a:r>
              <a:rPr lang="en-NZ" sz="2000" i="1" baseline="-25000" dirty="0"/>
              <a:t>n</a:t>
            </a:r>
            <a:r>
              <a:rPr lang="en-NZ" sz="2000" i="1" dirty="0"/>
              <a:t> </a:t>
            </a:r>
            <a:r>
              <a:rPr lang="en-NZ" sz="2000" dirty="0"/>
              <a:t>to believe </a:t>
            </a:r>
            <a:r>
              <a:rPr lang="en-NZ" sz="2000" i="1" dirty="0"/>
              <a:t>p</a:t>
            </a:r>
            <a:r>
              <a:rPr lang="en-NZ" sz="2000" dirty="0"/>
              <a:t> at some stage of inquiry that remain coherent without defeat at all successive stages and improvements of the framework </a:t>
            </a:r>
            <a:r>
              <a:rPr lang="en-NZ" sz="2000" i="1" dirty="0"/>
              <a:t>F</a:t>
            </a:r>
            <a:r>
              <a:rPr lang="en-NZ" sz="2000" dirty="0"/>
              <a:t> with which they cohere</a:t>
            </a:r>
          </a:p>
          <a:p>
            <a:r>
              <a:rPr lang="en-NZ" sz="2200" i="1" dirty="0"/>
              <a:t>Note: </a:t>
            </a:r>
            <a:r>
              <a:rPr lang="en-NZ" sz="2200" dirty="0"/>
              <a:t>This definition applies to all propositions, including propositional reasons to believe </a:t>
            </a:r>
            <a:r>
              <a:rPr lang="en-NZ" sz="2200"/>
              <a:t>other propositions</a:t>
            </a:r>
            <a:endParaRPr lang="en-NZ" sz="2200" i="1" dirty="0"/>
          </a:p>
          <a:p>
            <a:pPr lvl="0"/>
            <a:endParaRPr lang="en-NZ" sz="2200" i="1" dirty="0"/>
          </a:p>
        </p:txBody>
      </p:sp>
    </p:spTree>
    <p:extLst>
      <p:ext uri="{BB962C8B-B14F-4D97-AF65-F5344CB8AC3E}">
        <p14:creationId xmlns:p14="http://schemas.microsoft.com/office/powerpoint/2010/main" val="671266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89AEE-5D64-9BCB-5E75-3F8FF86C66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4A0DB1-895D-DB18-63E8-D8A1CD8EF9DE}"/>
              </a:ext>
            </a:extLst>
          </p:cNvPr>
          <p:cNvSpPr>
            <a:spLocks noGrp="1"/>
          </p:cNvSpPr>
          <p:nvPr>
            <p:ph type="ctrTitle"/>
          </p:nvPr>
        </p:nvSpPr>
        <p:spPr>
          <a:xfrm>
            <a:off x="277123" y="484815"/>
            <a:ext cx="6363017" cy="496241"/>
          </a:xfrm>
        </p:spPr>
        <p:txBody>
          <a:bodyPr>
            <a:normAutofit/>
          </a:bodyPr>
          <a:lstStyle/>
          <a:p>
            <a:pPr algn="l"/>
            <a:r>
              <a:rPr lang="en-NZ" dirty="0"/>
              <a:t>Lynch’s concordance account of political truth</a:t>
            </a:r>
          </a:p>
        </p:txBody>
      </p:sp>
      <p:sp>
        <p:nvSpPr>
          <p:cNvPr id="3" name="Subtitle 2">
            <a:extLst>
              <a:ext uri="{FF2B5EF4-FFF2-40B4-BE49-F238E27FC236}">
                <a16:creationId xmlns:a16="http://schemas.microsoft.com/office/drawing/2014/main" id="{B90C35AE-0A05-3D3B-4224-4EB2A6060966}"/>
              </a:ext>
            </a:extLst>
          </p:cNvPr>
          <p:cNvSpPr>
            <a:spLocks noGrp="1"/>
          </p:cNvSpPr>
          <p:nvPr>
            <p:ph type="subTitle" idx="4294967295"/>
          </p:nvPr>
        </p:nvSpPr>
        <p:spPr>
          <a:xfrm>
            <a:off x="277123" y="1409267"/>
            <a:ext cx="8087489" cy="5096996"/>
          </a:xfrm>
        </p:spPr>
        <p:txBody>
          <a:bodyPr>
            <a:noAutofit/>
          </a:bodyPr>
          <a:lstStyle/>
          <a:p>
            <a:r>
              <a:rPr lang="en-NZ" sz="2200" dirty="0"/>
              <a:t>Drawing</a:t>
            </a:r>
            <a:r>
              <a:rPr lang="en-NZ" sz="2200" b="1" dirty="0"/>
              <a:t> </a:t>
            </a:r>
            <a:r>
              <a:rPr lang="en-NZ" sz="2200" dirty="0"/>
              <a:t>on (</a:t>
            </a:r>
            <a:r>
              <a:rPr lang="en-NZ" sz="2200" dirty="0" err="1"/>
              <a:t>SuperCoh</a:t>
            </a:r>
            <a:r>
              <a:rPr lang="en-NZ" sz="2200" dirty="0"/>
              <a:t>), he explains what it means for a proposition to be </a:t>
            </a:r>
            <a:r>
              <a:rPr lang="en-NZ" sz="2200" i="1" dirty="0"/>
              <a:t>concordant</a:t>
            </a:r>
            <a:r>
              <a:rPr lang="en-NZ" sz="2200" dirty="0"/>
              <a:t>:</a:t>
            </a:r>
          </a:p>
          <a:p>
            <a:pPr lvl="1"/>
            <a:r>
              <a:rPr lang="en-NZ" sz="2000" dirty="0"/>
              <a:t>(Con) </a:t>
            </a:r>
            <a:r>
              <a:rPr lang="en-NZ" sz="2000" i="1" dirty="0"/>
              <a:t>p </a:t>
            </a:r>
            <a:r>
              <a:rPr lang="en-NZ" sz="2000" dirty="0"/>
              <a:t>is concordant iff there is a framework </a:t>
            </a:r>
            <a:r>
              <a:rPr lang="en-NZ" sz="2000" i="1" dirty="0"/>
              <a:t>F </a:t>
            </a:r>
            <a:r>
              <a:rPr lang="en-NZ" sz="2000" dirty="0"/>
              <a:t>of supercoherent reasons </a:t>
            </a:r>
            <a:r>
              <a:rPr lang="en-NZ" sz="2000" i="1" dirty="0"/>
              <a:t>R</a:t>
            </a:r>
            <a:r>
              <a:rPr lang="en-NZ" sz="2000" i="1" baseline="-25000" dirty="0"/>
              <a:t>1</a:t>
            </a:r>
            <a:r>
              <a:rPr lang="en-NZ" sz="2000" i="1" dirty="0"/>
              <a:t>,…, R</a:t>
            </a:r>
            <a:r>
              <a:rPr lang="en-NZ" sz="2000" i="1" baseline="-25000" dirty="0"/>
              <a:t>n</a:t>
            </a:r>
            <a:r>
              <a:rPr lang="en-NZ" sz="2000" dirty="0"/>
              <a:t> to believe </a:t>
            </a:r>
            <a:r>
              <a:rPr lang="en-NZ" sz="2000" i="1" dirty="0"/>
              <a:t>p </a:t>
            </a:r>
            <a:r>
              <a:rPr lang="en-NZ" sz="2000" dirty="0"/>
              <a:t>and </a:t>
            </a:r>
            <a:r>
              <a:rPr lang="en-NZ" sz="2000" i="1" dirty="0"/>
              <a:t>R</a:t>
            </a:r>
            <a:r>
              <a:rPr lang="en-NZ" sz="2000" i="1" baseline="-25000" dirty="0"/>
              <a:t>1</a:t>
            </a:r>
            <a:r>
              <a:rPr lang="en-NZ" sz="2000" i="1" dirty="0"/>
              <a:t>,…, R</a:t>
            </a:r>
            <a:r>
              <a:rPr lang="en-NZ" sz="2000" i="1" baseline="-25000" dirty="0"/>
              <a:t>n</a:t>
            </a:r>
            <a:r>
              <a:rPr lang="en-NZ" sz="2000" dirty="0"/>
              <a:t> are true</a:t>
            </a:r>
          </a:p>
          <a:p>
            <a:r>
              <a:rPr lang="en-NZ" sz="2200" dirty="0"/>
              <a:t>Lynch’s </a:t>
            </a:r>
            <a:r>
              <a:rPr lang="en-NZ" sz="2200" i="1" dirty="0"/>
              <a:t>concordance account</a:t>
            </a:r>
            <a:r>
              <a:rPr lang="en-NZ" sz="2200" dirty="0"/>
              <a:t> of political truth: a political proposition </a:t>
            </a:r>
            <a:r>
              <a:rPr lang="en-NZ" sz="2200" i="1" dirty="0"/>
              <a:t>p</a:t>
            </a:r>
            <a:r>
              <a:rPr lang="en-NZ" sz="2200" dirty="0"/>
              <a:t> is true iff </a:t>
            </a:r>
            <a:r>
              <a:rPr lang="en-NZ" sz="2200" i="1" dirty="0"/>
              <a:t>p</a:t>
            </a:r>
            <a:r>
              <a:rPr lang="en-NZ" sz="2200" dirty="0"/>
              <a:t> is concordant</a:t>
            </a:r>
          </a:p>
          <a:p>
            <a:pPr lvl="1"/>
            <a:r>
              <a:rPr lang="en-NZ" sz="2000" i="1" dirty="0"/>
              <a:t>Note: </a:t>
            </a:r>
            <a:r>
              <a:rPr lang="en-NZ" sz="2000" dirty="0"/>
              <a:t>The actual account is a bit more nuanced, but for present purposes, this formulation will suffice</a:t>
            </a:r>
            <a:endParaRPr lang="en-NZ" sz="2000" i="1" dirty="0"/>
          </a:p>
          <a:p>
            <a:endParaRPr lang="en-NZ" sz="2400" dirty="0"/>
          </a:p>
        </p:txBody>
      </p:sp>
    </p:spTree>
    <p:extLst>
      <p:ext uri="{BB962C8B-B14F-4D97-AF65-F5344CB8AC3E}">
        <p14:creationId xmlns:p14="http://schemas.microsoft.com/office/powerpoint/2010/main" val="309611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15639-2907-901D-7307-54C5C15AE5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4922C2-F0BA-6A54-E28E-2004993BC6CE}"/>
              </a:ext>
            </a:extLst>
          </p:cNvPr>
          <p:cNvSpPr>
            <a:spLocks noGrp="1"/>
          </p:cNvSpPr>
          <p:nvPr>
            <p:ph type="ctrTitle"/>
          </p:nvPr>
        </p:nvSpPr>
        <p:spPr>
          <a:xfrm>
            <a:off x="277123" y="484815"/>
            <a:ext cx="6363017" cy="496241"/>
          </a:xfrm>
        </p:spPr>
        <p:txBody>
          <a:bodyPr>
            <a:normAutofit/>
          </a:bodyPr>
          <a:lstStyle/>
          <a:p>
            <a:pPr algn="l"/>
            <a:r>
              <a:rPr lang="en-NZ" dirty="0"/>
              <a:t>The elusiveness of concordance</a:t>
            </a:r>
          </a:p>
        </p:txBody>
      </p:sp>
      <p:sp>
        <p:nvSpPr>
          <p:cNvPr id="3" name="Subtitle 2">
            <a:extLst>
              <a:ext uri="{FF2B5EF4-FFF2-40B4-BE49-F238E27FC236}">
                <a16:creationId xmlns:a16="http://schemas.microsoft.com/office/drawing/2014/main" id="{F64E1369-38F8-A3A0-F039-D648DB232EA3}"/>
              </a:ext>
            </a:extLst>
          </p:cNvPr>
          <p:cNvSpPr>
            <a:spLocks noGrp="1"/>
          </p:cNvSpPr>
          <p:nvPr>
            <p:ph type="subTitle" idx="4294967295"/>
          </p:nvPr>
        </p:nvSpPr>
        <p:spPr>
          <a:xfrm>
            <a:off x="277123" y="1409267"/>
            <a:ext cx="8087489" cy="5096996"/>
          </a:xfrm>
        </p:spPr>
        <p:txBody>
          <a:bodyPr>
            <a:noAutofit/>
          </a:bodyPr>
          <a:lstStyle/>
          <a:p>
            <a:r>
              <a:rPr lang="en-NZ" sz="2200" dirty="0"/>
              <a:t>With the machinery of the concordance account on the table, I want to canvass a serious problem for the account</a:t>
            </a:r>
          </a:p>
          <a:p>
            <a:pPr lvl="1"/>
            <a:r>
              <a:rPr lang="en-NZ" sz="2000" dirty="0"/>
              <a:t>Say that a person </a:t>
            </a:r>
            <a:r>
              <a:rPr lang="en-NZ" sz="2000" i="1" dirty="0"/>
              <a:t>A</a:t>
            </a:r>
            <a:r>
              <a:rPr lang="en-NZ" sz="2000" dirty="0"/>
              <a:t> </a:t>
            </a:r>
            <a:r>
              <a:rPr lang="en-NZ" sz="2000" i="1" dirty="0"/>
              <a:t>directly determines</a:t>
            </a:r>
            <a:r>
              <a:rPr lang="en-NZ" sz="2000" dirty="0"/>
              <a:t> whether an entity </a:t>
            </a:r>
            <a:r>
              <a:rPr lang="en-NZ" sz="2000" i="1" dirty="0"/>
              <a:t>x </a:t>
            </a:r>
            <a:r>
              <a:rPr lang="en-NZ" sz="2000" dirty="0"/>
              <a:t>satisfies the individually necessary and jointly sufficient conditions </a:t>
            </a:r>
            <a:r>
              <a:rPr lang="en-NZ" sz="2000" i="1" dirty="0"/>
              <a:t>y</a:t>
            </a:r>
            <a:r>
              <a:rPr lang="en-NZ" sz="2000" i="1" baseline="-25000" dirty="0"/>
              <a:t>1</a:t>
            </a:r>
            <a:r>
              <a:rPr lang="en-NZ" sz="2000" i="1" dirty="0"/>
              <a:t>,…, </a:t>
            </a:r>
            <a:r>
              <a:rPr lang="en-NZ" sz="2000" i="1" dirty="0" err="1"/>
              <a:t>y</a:t>
            </a:r>
            <a:r>
              <a:rPr lang="en-NZ" sz="2000" i="1" baseline="-25000" dirty="0" err="1"/>
              <a:t>n</a:t>
            </a:r>
            <a:r>
              <a:rPr lang="en-NZ" sz="2000" dirty="0"/>
              <a:t> for having property </a:t>
            </a:r>
            <a:r>
              <a:rPr lang="en-NZ" sz="2000" i="1" dirty="0"/>
              <a:t>P</a:t>
            </a:r>
            <a:r>
              <a:rPr lang="en-NZ" sz="2000" dirty="0"/>
              <a:t> iff (</a:t>
            </a:r>
            <a:r>
              <a:rPr lang="en-NZ" sz="2000" dirty="0" err="1"/>
              <a:t>i</a:t>
            </a:r>
            <a:r>
              <a:rPr lang="en-NZ" sz="2000" dirty="0"/>
              <a:t>) </a:t>
            </a:r>
            <a:r>
              <a:rPr lang="en-NZ" sz="2000" i="1" dirty="0"/>
              <a:t>A</a:t>
            </a:r>
            <a:r>
              <a:rPr lang="en-NZ" sz="2000" dirty="0"/>
              <a:t> determines whether </a:t>
            </a:r>
            <a:r>
              <a:rPr lang="en-NZ" sz="2000" i="1" dirty="0"/>
              <a:t>x</a:t>
            </a:r>
            <a:r>
              <a:rPr lang="en-NZ" sz="2000" dirty="0"/>
              <a:t> satisfies </a:t>
            </a:r>
            <a:r>
              <a:rPr lang="en-NZ" sz="2000" i="1" dirty="0"/>
              <a:t>y</a:t>
            </a:r>
            <a:r>
              <a:rPr lang="en-NZ" sz="2000" i="1" baseline="-25000" dirty="0"/>
              <a:t>1</a:t>
            </a:r>
            <a:r>
              <a:rPr lang="en-NZ" sz="2000" i="1" dirty="0"/>
              <a:t>,…, </a:t>
            </a:r>
            <a:r>
              <a:rPr lang="en-NZ" sz="2000" i="1" dirty="0" err="1"/>
              <a:t>y</a:t>
            </a:r>
            <a:r>
              <a:rPr lang="en-NZ" sz="2000" i="1" baseline="-25000" dirty="0" err="1"/>
              <a:t>n</a:t>
            </a:r>
            <a:r>
              <a:rPr lang="en-NZ" sz="2000" dirty="0"/>
              <a:t> and (ii) it is not the case that </a:t>
            </a:r>
            <a:r>
              <a:rPr lang="en-NZ" sz="2000" i="1" dirty="0"/>
              <a:t>A</a:t>
            </a:r>
            <a:r>
              <a:rPr lang="en-NZ" sz="2000" dirty="0"/>
              <a:t> first determines whether </a:t>
            </a:r>
            <a:r>
              <a:rPr lang="en-NZ" sz="2000" i="1" dirty="0"/>
              <a:t>x</a:t>
            </a:r>
            <a:r>
              <a:rPr lang="en-NZ" sz="2000" dirty="0"/>
              <a:t> has </a:t>
            </a:r>
            <a:r>
              <a:rPr lang="en-NZ" sz="2000" i="1" dirty="0"/>
              <a:t>P</a:t>
            </a:r>
            <a:r>
              <a:rPr lang="en-NZ" sz="2000" dirty="0"/>
              <a:t> and then infers on that basis that </a:t>
            </a:r>
            <a:r>
              <a:rPr lang="en-NZ" sz="2000" i="1" dirty="0"/>
              <a:t>x</a:t>
            </a:r>
            <a:r>
              <a:rPr lang="en-NZ" sz="2000" dirty="0"/>
              <a:t> does/doesn’t satisfy </a:t>
            </a:r>
            <a:r>
              <a:rPr lang="en-NZ" sz="2000" i="1" dirty="0"/>
              <a:t>y</a:t>
            </a:r>
            <a:r>
              <a:rPr lang="en-NZ" sz="2000" i="1" baseline="-25000" dirty="0"/>
              <a:t>1</a:t>
            </a:r>
            <a:r>
              <a:rPr lang="en-NZ" sz="2000" i="1" dirty="0"/>
              <a:t>,…, </a:t>
            </a:r>
            <a:r>
              <a:rPr lang="en-NZ" sz="2000" i="1" dirty="0" err="1"/>
              <a:t>y</a:t>
            </a:r>
            <a:r>
              <a:rPr lang="en-NZ" sz="2000" i="1" baseline="-25000" dirty="0" err="1"/>
              <a:t>n</a:t>
            </a:r>
            <a:endParaRPr lang="en-NZ" sz="2000" dirty="0"/>
          </a:p>
          <a:p>
            <a:pPr lvl="1"/>
            <a:r>
              <a:rPr lang="en-NZ" sz="2000" dirty="0"/>
              <a:t>The root of the problem: one cannot directly determine whether a political proposition satisfies the individually necessary and jointly sufficient conditions for concordance</a:t>
            </a:r>
          </a:p>
          <a:p>
            <a:pPr lvl="1"/>
            <a:r>
              <a:rPr lang="en-NZ" sz="2000" dirty="0"/>
              <a:t>In this sense: concordance is an </a:t>
            </a:r>
            <a:r>
              <a:rPr lang="en-NZ" sz="2000" i="1" dirty="0"/>
              <a:t>elusive </a:t>
            </a:r>
            <a:r>
              <a:rPr lang="en-NZ" sz="2000" dirty="0"/>
              <a:t>property</a:t>
            </a:r>
          </a:p>
        </p:txBody>
      </p:sp>
    </p:spTree>
    <p:extLst>
      <p:ext uri="{BB962C8B-B14F-4D97-AF65-F5344CB8AC3E}">
        <p14:creationId xmlns:p14="http://schemas.microsoft.com/office/powerpoint/2010/main" val="172610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A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Campus Blo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Students - The 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UoW whi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_UoW whi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Uow Red">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UoW Black">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The Pa Side - Night ">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7.xml><?xml version="1.0" encoding="utf-8"?>
<a:theme xmlns:a="http://schemas.openxmlformats.org/drawingml/2006/main" name="The Pa - Night">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8.xml><?xml version="1.0" encoding="utf-8"?>
<a:theme xmlns:a="http://schemas.openxmlformats.org/drawingml/2006/main" name="6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amilton Campu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 Manawa - The Student Centr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auranga 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auranga 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auranga 3">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Inside 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e 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Drone - The 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5AE2D7F6FAC7C848BE62386792F9F5F8" ma:contentTypeVersion="3" ma:contentTypeDescription="Create a new document." ma:contentTypeScope="" ma:versionID="8e06544fe9f127f8e1e00242d3aac8ef">
  <xsd:schema xmlns:xsd="http://www.w3.org/2001/XMLSchema" xmlns:xs="http://www.w3.org/2001/XMLSchema" xmlns:p="http://schemas.microsoft.com/office/2006/metadata/properties" xmlns:ns2="809b38c4-3c90-46d6-b553-fe9761df79fc" xmlns:ns3="http://schemas.microsoft.com/sharepoint/v4" targetNamespace="http://schemas.microsoft.com/office/2006/metadata/properties" ma:root="true" ma:fieldsID="4be8fcec4925271d6b76c48c0c49cb70" ns2:_="" ns3:_="">
    <xsd:import namespace="809b38c4-3c90-46d6-b553-fe9761df79fc"/>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9b38c4-3c90-46d6-b553-fe9761df79f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3"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809b38c4-3c90-46d6-b553-fe9761df79fc">DHF2UKP354UR-178051702-162973</_dlc_DocId>
    <_dlc_DocIdUrl xmlns="809b38c4-3c90-46d6-b553-fe9761df79fc">
      <Url>https://docshare.its.waikato.ac.nz/sites/Store/_layouts/15/DocIdRedir.aspx?ID=DHF2UKP354UR-178051702-162973</Url>
      <Description>DHF2UKP354UR-178051702-162973</Description>
    </_dlc_DocIdUrl>
    <IconOverlay xmlns="http://schemas.microsoft.com/sharepoint/v4" xsi:nil="true"/>
  </documentManagement>
</p:properties>
</file>

<file path=customXml/itemProps1.xml><?xml version="1.0" encoding="utf-8"?>
<ds:datastoreItem xmlns:ds="http://schemas.openxmlformats.org/officeDocument/2006/customXml" ds:itemID="{8DF10744-831A-409B-917C-691FDD2E2119}">
  <ds:schemaRefs>
    <ds:schemaRef ds:uri="http://schemas.microsoft.com/sharepoint/v3/contenttype/forms"/>
  </ds:schemaRefs>
</ds:datastoreItem>
</file>

<file path=customXml/itemProps2.xml><?xml version="1.0" encoding="utf-8"?>
<ds:datastoreItem xmlns:ds="http://schemas.openxmlformats.org/officeDocument/2006/customXml" ds:itemID="{4D19CCFB-F870-4710-8982-6C2AE9DCF505}">
  <ds:schemaRefs>
    <ds:schemaRef ds:uri="http://schemas.microsoft.com/sharepoint/events"/>
  </ds:schemaRefs>
</ds:datastoreItem>
</file>

<file path=customXml/itemProps3.xml><?xml version="1.0" encoding="utf-8"?>
<ds:datastoreItem xmlns:ds="http://schemas.openxmlformats.org/officeDocument/2006/customXml" ds:itemID="{B42A2720-A921-4408-866A-B43C3CF8CE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9b38c4-3c90-46d6-b553-fe9761df79fc"/>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95F65863-C905-43BB-98D7-70C53EBD4973}">
  <ds:schemaRefs>
    <ds:schemaRef ds:uri="http://purl.org/dc/terms/"/>
    <ds:schemaRef ds:uri="http://purl.org/dc/dcmitype/"/>
    <ds:schemaRef ds:uri="http://schemas.openxmlformats.org/package/2006/metadata/core-propertie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schemas.microsoft.com/sharepoint/v4"/>
    <ds:schemaRef ds:uri="809b38c4-3c90-46d6-b553-fe9761df79f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6049</TotalTime>
  <Words>3090</Words>
  <Application>Microsoft Office PowerPoint</Application>
  <PresentationFormat>On-screen Show (4:3)</PresentationFormat>
  <Paragraphs>155</Paragraphs>
  <Slides>30</Slides>
  <Notes>0</Notes>
  <HiddenSlides>0</HiddenSlides>
  <MMClips>0</MMClips>
  <ScaleCrop>false</ScaleCrop>
  <HeadingPairs>
    <vt:vector size="6" baseType="variant">
      <vt:variant>
        <vt:lpstr>Fonts Used</vt:lpstr>
      </vt:variant>
      <vt:variant>
        <vt:i4>4</vt:i4>
      </vt:variant>
      <vt:variant>
        <vt:lpstr>Theme</vt:lpstr>
      </vt:variant>
      <vt:variant>
        <vt:i4>18</vt:i4>
      </vt:variant>
      <vt:variant>
        <vt:lpstr>Slide Titles</vt:lpstr>
      </vt:variant>
      <vt:variant>
        <vt:i4>30</vt:i4>
      </vt:variant>
    </vt:vector>
  </HeadingPairs>
  <TitlesOfParts>
    <vt:vector size="52" baseType="lpstr">
      <vt:lpstr>Arial</vt:lpstr>
      <vt:lpstr>Calibri</vt:lpstr>
      <vt:lpstr>Calibri Light</vt:lpstr>
      <vt:lpstr>Garamond</vt:lpstr>
      <vt:lpstr>GAPA</vt:lpstr>
      <vt:lpstr>Hamilton Campus</vt:lpstr>
      <vt:lpstr>Te Manawa - The Student Centre</vt:lpstr>
      <vt:lpstr>Tauranga 1</vt:lpstr>
      <vt:lpstr>Tauranga 2</vt:lpstr>
      <vt:lpstr>Tauranga 3</vt:lpstr>
      <vt:lpstr>Inside Pa</vt:lpstr>
      <vt:lpstr>The Pa</vt:lpstr>
      <vt:lpstr>Drone - The Pa</vt:lpstr>
      <vt:lpstr>Campus Bloom</vt:lpstr>
      <vt:lpstr>Students - The Pa</vt:lpstr>
      <vt:lpstr>UoW white</vt:lpstr>
      <vt:lpstr>1_UoW white</vt:lpstr>
      <vt:lpstr>Uow Red</vt:lpstr>
      <vt:lpstr>UoW Black</vt:lpstr>
      <vt:lpstr>The Pa Side - Night </vt:lpstr>
      <vt:lpstr>The Pa - Night</vt:lpstr>
      <vt:lpstr>6_Office 2013 - 2022 Theme</vt:lpstr>
      <vt:lpstr>The elusiveness of concordance: political inquiry and the nature of political truth</vt:lpstr>
      <vt:lpstr>Lynch’s concordance account of political truth</vt:lpstr>
      <vt:lpstr>Lynch’s concordance account of political truth</vt:lpstr>
      <vt:lpstr>Lynch’s concordance account of political truth</vt:lpstr>
      <vt:lpstr>Lynch’s concordance account of political truth</vt:lpstr>
      <vt:lpstr>Lynch’s concordance account of political truth</vt:lpstr>
      <vt:lpstr>Lynch’s concordance account of political truth</vt:lpstr>
      <vt:lpstr>Lynch’s concordance account of political truth</vt:lpstr>
      <vt:lpstr>The elusiveness of concordance</vt:lpstr>
      <vt:lpstr>The elusiveness of concordance</vt:lpstr>
      <vt:lpstr>The elusiveness of concordance</vt:lpstr>
      <vt:lpstr>The elusiveness of concordance</vt:lpstr>
      <vt:lpstr>The elusiveness of concordance</vt:lpstr>
      <vt:lpstr>The elusiveness of concordance</vt:lpstr>
      <vt:lpstr>The elusiveness of concordance</vt:lpstr>
      <vt:lpstr>The elusiveness of concordance</vt:lpstr>
      <vt:lpstr>The elusiveness of concordance</vt:lpstr>
      <vt:lpstr>The elusiveness of concordance</vt:lpstr>
      <vt:lpstr>A potential way forward: deflating political truth</vt:lpstr>
      <vt:lpstr>A potential way forward: deflating political truth</vt:lpstr>
      <vt:lpstr>A potential way forward: deflating political truth</vt:lpstr>
      <vt:lpstr>A potential way forward: deflating political truth</vt:lpstr>
      <vt:lpstr>PowerPoint Presentation</vt:lpstr>
      <vt:lpstr>Some possible responses</vt:lpstr>
      <vt:lpstr>Some possible responses</vt:lpstr>
      <vt:lpstr>Some possible responses</vt:lpstr>
      <vt:lpstr>Some possible responses</vt:lpstr>
      <vt:lpstr>Some possible responses</vt:lpstr>
      <vt:lpstr>Some possible responses</vt:lpstr>
      <vt:lpstr>A potential way forward: deflating political truth</vt:lpstr>
    </vt:vector>
  </TitlesOfParts>
  <Company>University of Waikato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Libby Cameron</dc:creator>
  <cp:lastModifiedBy>Jeremy Wyatt</cp:lastModifiedBy>
  <cp:revision>120</cp:revision>
  <cp:lastPrinted>2015-03-09T04:14:49Z</cp:lastPrinted>
  <dcterms:created xsi:type="dcterms:W3CDTF">2015-03-09T02:40:29Z</dcterms:created>
  <dcterms:modified xsi:type="dcterms:W3CDTF">2026-07-11T01:49:40Z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0x0101005AE2D7F6FAC7C848BE62386792F9F5F8</vt:lpwstr>
  </property>
  <property fmtid="{D5CDD505-2E9C-101B-9397-08002B2CF9AE}" pid="3" name="_dlc_DocIdItemGuid">
    <vt:lpwstr>f0c5560f-c643-41fe-8625-fd2270f276ea</vt:lpwstr>
  </property>
</Properties>
</file>