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718" r:id="rId2"/>
    <p:sldMasterId id="2147483726" r:id="rId3"/>
    <p:sldMasterId id="2147483734" r:id="rId4"/>
    <p:sldMasterId id="2147483742" r:id="rId5"/>
  </p:sldMasterIdLst>
  <p:notesMasterIdLst>
    <p:notesMasterId r:id="rId22"/>
  </p:notesMasterIdLst>
  <p:handoutMasterIdLst>
    <p:handoutMasterId r:id="rId23"/>
  </p:handoutMasterIdLst>
  <p:sldIdLst>
    <p:sldId id="266" r:id="rId6"/>
    <p:sldId id="268" r:id="rId7"/>
    <p:sldId id="270" r:id="rId8"/>
    <p:sldId id="271" r:id="rId9"/>
    <p:sldId id="272" r:id="rId10"/>
    <p:sldId id="275" r:id="rId11"/>
    <p:sldId id="290" r:id="rId12"/>
    <p:sldId id="280" r:id="rId13"/>
    <p:sldId id="286" r:id="rId14"/>
    <p:sldId id="281" r:id="rId15"/>
    <p:sldId id="282" r:id="rId16"/>
    <p:sldId id="283" r:id="rId17"/>
    <p:sldId id="284" r:id="rId18"/>
    <p:sldId id="285" r:id="rId19"/>
    <p:sldId id="288" r:id="rId20"/>
    <p:sldId id="289" r:id="rId21"/>
  </p:sldIdLst>
  <p:sldSz cx="9144000" cy="6858000" type="screen4x3"/>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1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542" autoAdjust="0"/>
    <p:restoredTop sz="94660"/>
  </p:normalViewPr>
  <p:slideViewPr>
    <p:cSldViewPr snapToGrid="0">
      <p:cViewPr varScale="1">
        <p:scale>
          <a:sx n="106" d="100"/>
          <a:sy n="106" d="100"/>
        </p:scale>
        <p:origin x="171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41064"/>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5623698" y="0"/>
            <a:ext cx="4302231" cy="341064"/>
          </a:xfrm>
          <a:prstGeom prst="rect">
            <a:avLst/>
          </a:prstGeom>
        </p:spPr>
        <p:txBody>
          <a:bodyPr vert="horz" lIns="91440" tIns="45720" rIns="91440" bIns="45720" rtlCol="0"/>
          <a:lstStyle>
            <a:lvl1pPr algn="r">
              <a:defRPr sz="1200"/>
            </a:lvl1pPr>
          </a:lstStyle>
          <a:p>
            <a:fld id="{5BA3A790-F0E7-4D5D-96D3-50AA714359C3}" type="datetimeFigureOut">
              <a:rPr lang="en-NZ" smtClean="0"/>
              <a:t>21/10/2016</a:t>
            </a:fld>
            <a:endParaRPr lang="en-NZ"/>
          </a:p>
        </p:txBody>
      </p:sp>
      <p:sp>
        <p:nvSpPr>
          <p:cNvPr id="4" name="Footer Placeholder 3"/>
          <p:cNvSpPr>
            <a:spLocks noGrp="1"/>
          </p:cNvSpPr>
          <p:nvPr>
            <p:ph type="ftr" sz="quarter" idx="2"/>
          </p:nvPr>
        </p:nvSpPr>
        <p:spPr>
          <a:xfrm>
            <a:off x="1" y="6456612"/>
            <a:ext cx="4302231" cy="341064"/>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5623698" y="6456612"/>
            <a:ext cx="4302231" cy="341064"/>
          </a:xfrm>
          <a:prstGeom prst="rect">
            <a:avLst/>
          </a:prstGeom>
        </p:spPr>
        <p:txBody>
          <a:bodyPr vert="horz" lIns="91440" tIns="45720" rIns="91440" bIns="45720" rtlCol="0" anchor="b"/>
          <a:lstStyle>
            <a:lvl1pPr algn="r">
              <a:defRPr sz="1200"/>
            </a:lvl1pPr>
          </a:lstStyle>
          <a:p>
            <a:fld id="{FFF9DB87-F491-41E2-A2AE-4094EA7C92F5}" type="slidenum">
              <a:rPr lang="en-NZ" smtClean="0"/>
              <a:t>‹#›</a:t>
            </a:fld>
            <a:endParaRPr lang="en-NZ"/>
          </a:p>
        </p:txBody>
      </p:sp>
    </p:spTree>
    <p:extLst>
      <p:ext uri="{BB962C8B-B14F-4D97-AF65-F5344CB8AC3E}">
        <p14:creationId xmlns:p14="http://schemas.microsoft.com/office/powerpoint/2010/main" val="38491034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41064"/>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5623698" y="0"/>
            <a:ext cx="4302231" cy="341064"/>
          </a:xfrm>
          <a:prstGeom prst="rect">
            <a:avLst/>
          </a:prstGeom>
        </p:spPr>
        <p:txBody>
          <a:bodyPr vert="horz" lIns="91440" tIns="45720" rIns="91440" bIns="45720" rtlCol="0"/>
          <a:lstStyle>
            <a:lvl1pPr algn="r">
              <a:defRPr sz="1200"/>
            </a:lvl1pPr>
          </a:lstStyle>
          <a:p>
            <a:fld id="{2BF5C513-E85A-40A7-AFD0-35FEFA73FC32}" type="datetimeFigureOut">
              <a:rPr lang="en-NZ" smtClean="0"/>
              <a:t>21/10/2016</a:t>
            </a:fld>
            <a:endParaRPr lang="en-NZ"/>
          </a:p>
        </p:txBody>
      </p:sp>
      <p:sp>
        <p:nvSpPr>
          <p:cNvPr id="4" name="Slide Image Placeholder 3"/>
          <p:cNvSpPr>
            <a:spLocks noGrp="1" noRot="1" noChangeAspect="1"/>
          </p:cNvSpPr>
          <p:nvPr>
            <p:ph type="sldImg" idx="2"/>
          </p:nvPr>
        </p:nvSpPr>
        <p:spPr>
          <a:xfrm>
            <a:off x="3435350" y="850900"/>
            <a:ext cx="3057525" cy="229235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992824" y="3271382"/>
            <a:ext cx="7942580" cy="267658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1" y="6456612"/>
            <a:ext cx="4302231" cy="341064"/>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5623698" y="6456612"/>
            <a:ext cx="4302231" cy="341064"/>
          </a:xfrm>
          <a:prstGeom prst="rect">
            <a:avLst/>
          </a:prstGeom>
        </p:spPr>
        <p:txBody>
          <a:bodyPr vert="horz" lIns="91440" tIns="45720" rIns="91440" bIns="45720" rtlCol="0" anchor="b"/>
          <a:lstStyle>
            <a:lvl1pPr algn="r">
              <a:defRPr sz="1200"/>
            </a:lvl1pPr>
          </a:lstStyle>
          <a:p>
            <a:fld id="{F761F012-6610-44FD-969C-BC6F65B32F53}" type="slidenum">
              <a:rPr lang="en-NZ" smtClean="0"/>
              <a:t>‹#›</a:t>
            </a:fld>
            <a:endParaRPr lang="en-NZ"/>
          </a:p>
        </p:txBody>
      </p:sp>
    </p:spTree>
    <p:extLst>
      <p:ext uri="{BB962C8B-B14F-4D97-AF65-F5344CB8AC3E}">
        <p14:creationId xmlns:p14="http://schemas.microsoft.com/office/powerpoint/2010/main" val="289560271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61F012-6610-44FD-969C-BC6F65B32F53}" type="slidenum">
              <a:rPr lang="en-NZ" smtClean="0"/>
              <a:t>1</a:t>
            </a:fld>
            <a:endParaRPr lang="en-NZ"/>
          </a:p>
        </p:txBody>
      </p:sp>
    </p:spTree>
    <p:extLst>
      <p:ext uri="{BB962C8B-B14F-4D97-AF65-F5344CB8AC3E}">
        <p14:creationId xmlns:p14="http://schemas.microsoft.com/office/powerpoint/2010/main" val="2244165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smtClean="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990297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60931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568691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286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98172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57089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2056276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964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555308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8967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0316507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286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94111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113597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8124408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529880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11819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rgbClr val="E41815"/>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2548548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1652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rgbClr val="E41815"/>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0985836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286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584043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364180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8682711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4687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88385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276415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286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3896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31035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903259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4505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427201161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9"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4.jp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5.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smtClean="0"/>
              <a:t>Click to edit Master title style</a:t>
            </a:r>
            <a:endParaRPr lang="en-NZ" dirty="0"/>
          </a:p>
        </p:txBody>
      </p:sp>
    </p:spTree>
    <p:extLst>
      <p:ext uri="{BB962C8B-B14F-4D97-AF65-F5344CB8AC3E}">
        <p14:creationId xmlns:p14="http://schemas.microsoft.com/office/powerpoint/2010/main" val="4174259810"/>
      </p:ext>
    </p:extLst>
  </p:cSld>
  <p:clrMap bg1="lt1" tx1="dk1" bg2="lt2" tx2="dk2" accent1="accent1" accent2="accent2" accent3="accent3" accent4="accent4" accent5="accent5" accent6="accent6" hlink="hlink" folHlink="folHlink"/>
  <p:sldLayoutIdLst>
    <p:sldLayoutId id="2147483717" r:id="rId1"/>
  </p:sldLayoutIdLst>
  <p:hf hdr="0" ftr="0"/>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1071"/>
            <a:ext cx="9144000" cy="6855858"/>
          </a:xfrm>
          <a:prstGeom prst="rect">
            <a:avLst/>
          </a:prstGeom>
        </p:spPr>
      </p:pic>
      <p:sp>
        <p:nvSpPr>
          <p:cNvPr id="2" name="Title Placeholder 1"/>
          <p:cNvSpPr>
            <a:spLocks noGrp="1"/>
          </p:cNvSpPr>
          <p:nvPr>
            <p:ph type="title"/>
          </p:nvPr>
        </p:nvSpPr>
        <p:spPr>
          <a:xfrm>
            <a:off x="446943" y="0"/>
            <a:ext cx="5848350" cy="1002323"/>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9170920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Lst>
  <p:hf hdr="0" ftr="0"/>
  <p:txStyles>
    <p:titleStyle>
      <a:lvl1pPr algn="l" defTabSz="914400" rtl="0" eaLnBrk="1" latinLnBrk="0" hangingPunct="1">
        <a:lnSpc>
          <a:spcPct val="90000"/>
        </a:lnSpc>
        <a:spcBef>
          <a:spcPct val="0"/>
        </a:spcBef>
        <a:buNone/>
        <a:defRPr sz="3200" b="1" kern="1200">
          <a:solidFill>
            <a:schemeClr val="bg1"/>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1071"/>
            <a:ext cx="9144000" cy="6855858"/>
          </a:xfrm>
          <a:prstGeom prst="rect">
            <a:avLst/>
          </a:prstGeom>
        </p:spPr>
      </p:pic>
      <p:sp>
        <p:nvSpPr>
          <p:cNvPr id="2" name="Title Placeholder 1"/>
          <p:cNvSpPr>
            <a:spLocks noGrp="1"/>
          </p:cNvSpPr>
          <p:nvPr>
            <p:ph type="title"/>
          </p:nvPr>
        </p:nvSpPr>
        <p:spPr>
          <a:xfrm>
            <a:off x="446943" y="0"/>
            <a:ext cx="6076950" cy="1008185"/>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2130542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Lst>
  <p:hf hdr="0" ftr="0"/>
  <p:txStyles>
    <p:titleStyle>
      <a:lvl1pPr algn="l" defTabSz="914400" rtl="0" eaLnBrk="1" latinLnBrk="0" hangingPunct="1">
        <a:lnSpc>
          <a:spcPct val="90000"/>
        </a:lnSpc>
        <a:spcBef>
          <a:spcPct val="0"/>
        </a:spcBef>
        <a:buNone/>
        <a:defRPr sz="3200" b="1" kern="120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1071"/>
            <a:ext cx="9144000" cy="6855858"/>
          </a:xfrm>
          <a:prstGeom prst="rect">
            <a:avLst/>
          </a:prstGeom>
        </p:spPr>
      </p:pic>
      <p:sp>
        <p:nvSpPr>
          <p:cNvPr id="2" name="Title Placeholder 1"/>
          <p:cNvSpPr>
            <a:spLocks noGrp="1"/>
          </p:cNvSpPr>
          <p:nvPr>
            <p:ph type="title"/>
          </p:nvPr>
        </p:nvSpPr>
        <p:spPr>
          <a:xfrm>
            <a:off x="446943" y="0"/>
            <a:ext cx="5848350" cy="1002323"/>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5517230"/>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Lst>
  <p:hf hdr="0" ftr="0"/>
  <p:txStyles>
    <p:titleStyle>
      <a:lvl1pPr algn="l" defTabSz="914400" rtl="0" eaLnBrk="1" latinLnBrk="0" hangingPunct="1">
        <a:lnSpc>
          <a:spcPct val="90000"/>
        </a:lnSpc>
        <a:spcBef>
          <a:spcPct val="0"/>
        </a:spcBef>
        <a:buNone/>
        <a:defRPr sz="3200" b="1" kern="120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1071"/>
            <a:ext cx="9144000" cy="6855858"/>
          </a:xfrm>
          <a:prstGeom prst="rect">
            <a:avLst/>
          </a:prstGeom>
        </p:spPr>
      </p:pic>
      <p:sp>
        <p:nvSpPr>
          <p:cNvPr id="2" name="Title Placeholder 1"/>
          <p:cNvSpPr>
            <a:spLocks noGrp="1"/>
          </p:cNvSpPr>
          <p:nvPr>
            <p:ph type="title"/>
          </p:nvPr>
        </p:nvSpPr>
        <p:spPr>
          <a:xfrm>
            <a:off x="446942" y="0"/>
            <a:ext cx="5936273" cy="1008185"/>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19813967"/>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Lst>
  <p:hf hdr="0" ftr="0"/>
  <p:txStyles>
    <p:titleStyle>
      <a:lvl1pPr algn="l" defTabSz="914400" rtl="0" eaLnBrk="1" latinLnBrk="0" hangingPunct="1">
        <a:lnSpc>
          <a:spcPct val="90000"/>
        </a:lnSpc>
        <a:spcBef>
          <a:spcPct val="0"/>
        </a:spcBef>
        <a:buNone/>
        <a:defRPr sz="3200" b="1" kern="120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144" y="0"/>
            <a:ext cx="7290816" cy="1597151"/>
          </a:xfrm>
        </p:spPr>
        <p:txBody>
          <a:bodyPr/>
          <a:lstStyle/>
          <a:p>
            <a:pPr algn="ctr"/>
            <a:r>
              <a:rPr lang="en-NZ" sz="2800" dirty="0" smtClean="0">
                <a:latin typeface="Times New Roman" panose="02020603050405020304" pitchFamily="18" charset="0"/>
                <a:cs typeface="Times New Roman" panose="02020603050405020304" pitchFamily="18" charset="0"/>
              </a:rPr>
              <a:t>The cost-effectiveness of active surveillance compared to radical prostatectomy for low risk localised prostate cancer</a:t>
            </a:r>
            <a:endParaRPr lang="en-US" sz="2800" kern="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sz="quarter" idx="10"/>
          </p:nvPr>
        </p:nvSpPr>
        <p:spPr>
          <a:xfrm>
            <a:off x="1295400" y="5266944"/>
            <a:ext cx="6648450" cy="938784"/>
          </a:xfrm>
          <a:solidFill>
            <a:srgbClr val="E41815"/>
          </a:solidFill>
        </p:spPr>
        <p:txBody>
          <a:bodyPr/>
          <a:lstStyle/>
          <a:p>
            <a:pPr algn="ctr">
              <a:lnSpc>
                <a:spcPct val="150000"/>
              </a:lnSpc>
              <a:spcBef>
                <a:spcPts val="600"/>
              </a:spcBef>
            </a:pPr>
            <a:r>
              <a:rPr lang="en-NZ" sz="1800" dirty="0"/>
              <a:t>Chunhuan Lao, Richard </a:t>
            </a:r>
            <a:r>
              <a:rPr lang="en-NZ" sz="1800" dirty="0" err="1"/>
              <a:t>Edlin</a:t>
            </a:r>
            <a:r>
              <a:rPr lang="en-NZ" sz="1800" dirty="0"/>
              <a:t>, Paul Rouse, </a:t>
            </a:r>
            <a:r>
              <a:rPr lang="en-NZ" sz="1800" dirty="0" smtClean="0"/>
              <a:t>Charis </a:t>
            </a:r>
            <a:r>
              <a:rPr lang="en-NZ" sz="1800" dirty="0"/>
              <a:t>Brown, Michael Holmes, Peter </a:t>
            </a:r>
            <a:r>
              <a:rPr lang="en-NZ" sz="1800" dirty="0" smtClean="0"/>
              <a:t>Gilling, </a:t>
            </a:r>
            <a:r>
              <a:rPr lang="en-NZ" sz="1800" dirty="0"/>
              <a:t>Ross Lawrenson</a:t>
            </a:r>
          </a:p>
        </p:txBody>
      </p:sp>
    </p:spTree>
    <p:extLst>
      <p:ext uri="{BB962C8B-B14F-4D97-AF65-F5344CB8AC3E}">
        <p14:creationId xmlns:p14="http://schemas.microsoft.com/office/powerpoint/2010/main" val="3797260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Results</a:t>
            </a:r>
            <a:r>
              <a:rPr lang="en-NZ" dirty="0"/>
              <a:t>: Life-time costs</a:t>
            </a:r>
          </a:p>
        </p:txBody>
      </p:sp>
      <p:graphicFrame>
        <p:nvGraphicFramePr>
          <p:cNvPr id="4" name="Table 3"/>
          <p:cNvGraphicFramePr>
            <a:graphicFrameLocks noGrp="1"/>
          </p:cNvGraphicFramePr>
          <p:nvPr>
            <p:extLst>
              <p:ext uri="{D42A27DB-BD31-4B8C-83A1-F6EECF244321}">
                <p14:modId xmlns:p14="http://schemas.microsoft.com/office/powerpoint/2010/main" val="712810308"/>
              </p:ext>
            </p:extLst>
          </p:nvPr>
        </p:nvGraphicFramePr>
        <p:xfrm>
          <a:off x="525072" y="2132856"/>
          <a:ext cx="8079376" cy="3425975"/>
        </p:xfrm>
        <a:graphic>
          <a:graphicData uri="http://schemas.openxmlformats.org/drawingml/2006/table">
            <a:tbl>
              <a:tblPr firstRow="1" firstCol="1" bandRow="1">
                <a:tableStyleId>{073A0DAA-6AF3-43AB-8588-CEC1D06C72B9}</a:tableStyleId>
              </a:tblPr>
              <a:tblGrid>
                <a:gridCol w="2096458"/>
                <a:gridCol w="2770024"/>
                <a:gridCol w="3212894"/>
              </a:tblGrid>
              <a:tr h="856493">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Age</a:t>
                      </a:r>
                      <a:endParaRPr lang="en-NZ" sz="2000" dirty="0">
                        <a:effectLst/>
                        <a:latin typeface="Arial" panose="020B0604020202020204" pitchFamily="34" charset="0"/>
                        <a:cs typeface="Arial" panose="020B0604020202020204" pitchFamily="34" charset="0"/>
                      </a:endParaRPr>
                    </a:p>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(years)</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Active surveillance</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Radical prostatectomy</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45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$28,028</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$22,321</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$25,948</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$20,988</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$23,378</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$19,610</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$20,206</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$18,251</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$16,174</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$16,962</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70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a:effectLst/>
                          <a:latin typeface="Arial" panose="020B0604020202020204" pitchFamily="34" charset="0"/>
                          <a:cs typeface="Arial" panose="020B0604020202020204" pitchFamily="34" charset="0"/>
                        </a:rPr>
                        <a:t>$10,850</a:t>
                      </a:r>
                      <a:endParaRPr lang="en-NZ" sz="200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$15,821</a:t>
                      </a:r>
                      <a:endParaRPr lang="en-NZ" sz="2000" dirty="0">
                        <a:solidFill>
                          <a:srgbClr val="000000"/>
                        </a:solidFill>
                        <a:effectLst/>
                        <a:latin typeface="Arial" panose="020B0604020202020204" pitchFamily="34" charset="0"/>
                        <a:ea typeface="SimSun"/>
                        <a:cs typeface="Arial" panose="020B0604020202020204" pitchFamily="34" charset="0"/>
                      </a:endParaRPr>
                    </a:p>
                  </a:txBody>
                  <a:tcPr marL="68580" marR="68580" marT="0" marB="0" anchor="ctr"/>
                </a:tc>
              </a:tr>
            </a:tbl>
          </a:graphicData>
        </a:graphic>
      </p:graphicFrame>
      <p:sp>
        <p:nvSpPr>
          <p:cNvPr id="5" name="Rectangle 1"/>
          <p:cNvSpPr>
            <a:spLocks noChangeArrowheads="1"/>
          </p:cNvSpPr>
          <p:nvPr/>
        </p:nvSpPr>
        <p:spPr bwMode="auto">
          <a:xfrm>
            <a:off x="525072" y="1176427"/>
            <a:ext cx="807937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NZ" altLang="en-US" sz="2400" b="1" u="sng" dirty="0">
                <a:solidFill>
                  <a:srgbClr val="660033"/>
                </a:solidFill>
                <a:latin typeface="Times New Roman" panose="02020603050405020304" pitchFamily="18" charset="0"/>
                <a:cs typeface="Times New Roman" panose="02020603050405020304" pitchFamily="18" charset="0"/>
              </a:rPr>
              <a:t>Scenario analysis: using a 5% annual conversion rate from AS to RP</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sz="2400" b="0" i="0" u="none" strike="noStrike" cap="none" normalizeH="0" baseline="0" dirty="0" smtClean="0">
              <a:ln>
                <a:noFill/>
              </a:ln>
              <a:solidFill>
                <a:srgbClr val="C00000"/>
              </a:solidFill>
              <a:effectLst/>
              <a:latin typeface="Arial" pitchFamily="34" charset="0"/>
              <a:cs typeface="Arial" pitchFamily="34" charset="0"/>
            </a:endParaRPr>
          </a:p>
        </p:txBody>
      </p:sp>
      <p:sp>
        <p:nvSpPr>
          <p:cNvPr id="6" name="Rectangle 5"/>
          <p:cNvSpPr/>
          <p:nvPr/>
        </p:nvSpPr>
        <p:spPr bwMode="auto">
          <a:xfrm>
            <a:off x="3247092" y="2979303"/>
            <a:ext cx="4638476" cy="1728192"/>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7" name="Rectangle 6"/>
          <p:cNvSpPr/>
          <p:nvPr/>
        </p:nvSpPr>
        <p:spPr>
          <a:xfrm>
            <a:off x="683568" y="5877272"/>
            <a:ext cx="7668852" cy="707886"/>
          </a:xfrm>
          <a:prstGeom prst="rect">
            <a:avLst/>
          </a:prstGeom>
        </p:spPr>
        <p:txBody>
          <a:bodyPr wrap="square">
            <a:spAutoFit/>
          </a:bodyPr>
          <a:lstStyle/>
          <a:p>
            <a:r>
              <a:rPr lang="en-NZ" sz="2000" dirty="0">
                <a:solidFill>
                  <a:srgbClr val="660033"/>
                </a:solidFill>
                <a:latin typeface="Times New Roman" panose="02020603050405020304" pitchFamily="18" charset="0"/>
                <a:cs typeface="Times New Roman" panose="02020603050405020304" pitchFamily="18" charset="0"/>
              </a:rPr>
              <a:t>The cost of active surveillance increased by 20% (aged 45 years) to 36% (aged 70 years)</a:t>
            </a:r>
          </a:p>
        </p:txBody>
      </p:sp>
      <p:sp>
        <p:nvSpPr>
          <p:cNvPr id="10" name="TextBox 9"/>
          <p:cNvSpPr txBox="1"/>
          <p:nvPr/>
        </p:nvSpPr>
        <p:spPr>
          <a:xfrm>
            <a:off x="5157415" y="3355872"/>
            <a:ext cx="817830" cy="1015663"/>
          </a:xfrm>
          <a:prstGeom prst="rect">
            <a:avLst/>
          </a:prstGeom>
          <a:noFill/>
        </p:spPr>
        <p:txBody>
          <a:bodyPr wrap="square" rtlCol="0">
            <a:spAutoFit/>
          </a:bodyPr>
          <a:lstStyle/>
          <a:p>
            <a:r>
              <a:rPr lang="en-NZ" sz="6000" b="1" dirty="0" smtClean="0">
                <a:solidFill>
                  <a:srgbClr val="C00000"/>
                </a:solidFill>
                <a:latin typeface="Arial" panose="020B0604020202020204" pitchFamily="34" charset="0"/>
                <a:cs typeface="Arial" panose="020B0604020202020204" pitchFamily="34" charset="0"/>
              </a:rPr>
              <a:t>&gt;</a:t>
            </a:r>
            <a:endParaRPr lang="en-NZ" sz="6000" b="1" dirty="0">
              <a:solidFill>
                <a:srgbClr val="C00000"/>
              </a:solidFill>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728966501"/>
              </p:ext>
            </p:extLst>
          </p:nvPr>
        </p:nvGraphicFramePr>
        <p:xfrm>
          <a:off x="5399125" y="2132858"/>
          <a:ext cx="3435827" cy="3425976"/>
        </p:xfrm>
        <a:graphic>
          <a:graphicData uri="http://schemas.openxmlformats.org/drawingml/2006/table">
            <a:tbl>
              <a:tblPr firstRow="1" firstCol="1" bandRow="1">
                <a:tableStyleId>{85BE263C-DBD7-4A20-BB59-AAB30ACAA65A}</a:tableStyleId>
              </a:tblPr>
              <a:tblGrid>
                <a:gridCol w="3435827"/>
              </a:tblGrid>
              <a:tr h="856494">
                <a:tc>
                  <a:txBody>
                    <a:bodyPr/>
                    <a:lstStyle/>
                    <a:p>
                      <a:pPr algn="ctr">
                        <a:lnSpc>
                          <a:spcPct val="115000"/>
                        </a:lnSpc>
                        <a:spcAft>
                          <a:spcPts val="0"/>
                        </a:spcAft>
                      </a:pPr>
                      <a:r>
                        <a:rPr lang="en-NZ" sz="2000" kern="1200" dirty="0" smtClean="0">
                          <a:effectLst/>
                          <a:latin typeface="Arial" panose="020B0604020202020204" pitchFamily="34" charset="0"/>
                          <a:cs typeface="Arial" panose="020B0604020202020204" pitchFamily="34" charset="0"/>
                        </a:rPr>
                        <a:t>Base-case</a:t>
                      </a:r>
                      <a:r>
                        <a:rPr lang="en-NZ" sz="2000" kern="1200" baseline="0" dirty="0" smtClean="0">
                          <a:effectLst/>
                          <a:latin typeface="Arial" panose="020B0604020202020204" pitchFamily="34" charset="0"/>
                          <a:cs typeface="Arial" panose="020B0604020202020204" pitchFamily="34" charset="0"/>
                        </a:rPr>
                        <a:t> </a:t>
                      </a:r>
                      <a:r>
                        <a:rPr lang="en-NZ" sz="2000" kern="1200" baseline="0" dirty="0" smtClean="0">
                          <a:effectLst/>
                          <a:latin typeface="Arial" panose="020B0604020202020204" pitchFamily="34" charset="0"/>
                          <a:cs typeface="Arial" panose="020B0604020202020204" pitchFamily="34" charset="0"/>
                        </a:rPr>
                        <a:t>result:</a:t>
                      </a:r>
                    </a:p>
                    <a:p>
                      <a:pPr algn="ctr">
                        <a:lnSpc>
                          <a:spcPct val="115000"/>
                        </a:lnSpc>
                        <a:spcAft>
                          <a:spcPts val="0"/>
                        </a:spcAft>
                      </a:pPr>
                      <a:r>
                        <a:rPr lang="en-NZ" sz="2000" kern="1200" baseline="0" dirty="0" smtClean="0">
                          <a:effectLst/>
                          <a:latin typeface="Arial" panose="020B0604020202020204" pitchFamily="34" charset="0"/>
                          <a:ea typeface="SimSun"/>
                          <a:cs typeface="Arial" panose="020B0604020202020204" pitchFamily="34" charset="0"/>
                        </a:rPr>
                        <a:t>Active surveillance</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$23,396</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282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$21,115</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28247">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$18,484</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28247">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$15,461</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28247">
                <a:tc>
                  <a:txBody>
                    <a:bodyPr/>
                    <a:lstStyle/>
                    <a:p>
                      <a:pPr algn="ctr">
                        <a:lnSpc>
                          <a:spcPct val="115000"/>
                        </a:lnSpc>
                        <a:spcAft>
                          <a:spcPts val="0"/>
                        </a:spcAft>
                      </a:pPr>
                      <a:r>
                        <a:rPr lang="en-NZ" sz="2000" dirty="0" smtClean="0">
                          <a:effectLst/>
                          <a:latin typeface="Arial" panose="020B0604020202020204" pitchFamily="34" charset="0"/>
                          <a:cs typeface="Arial" panose="020B0604020202020204" pitchFamily="34" charset="0"/>
                        </a:rPr>
                        <a:t>$11,998</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28247">
                <a:tc>
                  <a:txBody>
                    <a:bodyPr/>
                    <a:lstStyle/>
                    <a:p>
                      <a:pPr algn="ctr">
                        <a:lnSpc>
                          <a:spcPct val="115000"/>
                        </a:lnSpc>
                        <a:spcAft>
                          <a:spcPts val="0"/>
                        </a:spcAft>
                      </a:pPr>
                      <a:r>
                        <a:rPr lang="en-NZ" sz="2000" dirty="0" smtClean="0">
                          <a:effectLst/>
                          <a:latin typeface="Arial" panose="020B0604020202020204" pitchFamily="34" charset="0"/>
                          <a:cs typeface="Arial" panose="020B0604020202020204" pitchFamily="34" charset="0"/>
                        </a:rPr>
                        <a:t>$7,976</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20099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Results: Life-time </a:t>
            </a:r>
            <a:r>
              <a:rPr lang="en-NZ" dirty="0"/>
              <a:t>QALYs</a:t>
            </a:r>
          </a:p>
        </p:txBody>
      </p:sp>
      <p:graphicFrame>
        <p:nvGraphicFramePr>
          <p:cNvPr id="4" name="Table 3"/>
          <p:cNvGraphicFramePr>
            <a:graphicFrameLocks noGrp="1"/>
          </p:cNvGraphicFramePr>
          <p:nvPr>
            <p:extLst>
              <p:ext uri="{D42A27DB-BD31-4B8C-83A1-F6EECF244321}">
                <p14:modId xmlns:p14="http://schemas.microsoft.com/office/powerpoint/2010/main" val="4162558797"/>
              </p:ext>
            </p:extLst>
          </p:nvPr>
        </p:nvGraphicFramePr>
        <p:xfrm>
          <a:off x="611560" y="2204864"/>
          <a:ext cx="7889644" cy="3444497"/>
        </p:xfrm>
        <a:graphic>
          <a:graphicData uri="http://schemas.openxmlformats.org/drawingml/2006/table">
            <a:tbl>
              <a:tblPr firstRow="1" firstCol="1" bandRow="1">
                <a:tableStyleId>{073A0DAA-6AF3-43AB-8588-CEC1D06C72B9}</a:tableStyleId>
              </a:tblPr>
              <a:tblGrid>
                <a:gridCol w="1868314"/>
                <a:gridCol w="3010665"/>
                <a:gridCol w="3010665"/>
              </a:tblGrid>
              <a:tr h="861125">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Age</a:t>
                      </a:r>
                      <a:endParaRPr lang="en-NZ" sz="2000" dirty="0">
                        <a:effectLst/>
                        <a:latin typeface="Arial" panose="020B0604020202020204" pitchFamily="34" charset="0"/>
                        <a:cs typeface="Arial" panose="020B0604020202020204" pitchFamily="34" charset="0"/>
                      </a:endParaRPr>
                    </a:p>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(years)</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Active surveillance</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Radical prostatectomy</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r>
              <a:tr h="430562">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45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marL="0" algn="ctr" defTabSz="914400" rtl="0" eaLnBrk="1" fontAlgn="ctr" latinLnBrk="0" hangingPunct="1">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16.34</a:t>
                      </a:r>
                    </a:p>
                  </a:txBody>
                  <a:tcPr marL="9525" marR="9525" marT="9525" marB="0" anchor="ctr"/>
                </a:tc>
                <a:tc>
                  <a:txBody>
                    <a:bodyPr/>
                    <a:lstStyle/>
                    <a:p>
                      <a:pPr marL="0" algn="ctr" defTabSz="914400" rtl="0" eaLnBrk="1" fontAlgn="ctr" latinLnBrk="0" hangingPunct="1">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16.43</a:t>
                      </a:r>
                    </a:p>
                  </a:txBody>
                  <a:tcPr marL="9525" marR="9525" marT="9525" marB="0" anchor="ctr"/>
                </a:tc>
              </a:tr>
              <a:tr h="430562">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marL="0" algn="ctr" defTabSz="914400" rtl="0" eaLnBrk="1" fontAlgn="ctr" latinLnBrk="0" hangingPunct="1">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15.24</a:t>
                      </a:r>
                    </a:p>
                  </a:txBody>
                  <a:tcPr marL="9525" marR="9525" marT="9525" marB="0" anchor="ctr"/>
                </a:tc>
                <a:tc>
                  <a:txBody>
                    <a:bodyPr/>
                    <a:lstStyle/>
                    <a:p>
                      <a:pPr marL="0" algn="ctr" defTabSz="914400" rtl="0" eaLnBrk="1" fontAlgn="ctr" latinLnBrk="0" hangingPunct="1">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15.35</a:t>
                      </a:r>
                    </a:p>
                  </a:txBody>
                  <a:tcPr marL="9525" marR="9525" marT="9525" marB="0" anchor="ctr"/>
                </a:tc>
              </a:tr>
              <a:tr h="430562">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marL="0" algn="ctr" defTabSz="914400" rtl="0" eaLnBrk="1" fontAlgn="ctr" latinLnBrk="0" hangingPunct="1">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13.97</a:t>
                      </a:r>
                    </a:p>
                  </a:txBody>
                  <a:tcPr marL="9525" marR="9525" marT="9525" marB="0" anchor="ctr"/>
                </a:tc>
                <a:tc>
                  <a:txBody>
                    <a:bodyPr/>
                    <a:lstStyle/>
                    <a:p>
                      <a:pPr marL="0" algn="ctr" defTabSz="914400" rtl="0" eaLnBrk="1" fontAlgn="ctr" latinLnBrk="0" hangingPunct="1">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14.08</a:t>
                      </a:r>
                    </a:p>
                  </a:txBody>
                  <a:tcPr marL="9525" marR="9525" marT="9525" marB="0" anchor="ctr"/>
                </a:tc>
              </a:tr>
              <a:tr h="430562">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marL="0" algn="ctr" defTabSz="914400" rtl="0" eaLnBrk="1" fontAlgn="ctr" latinLnBrk="0" hangingPunct="1">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12.52</a:t>
                      </a:r>
                    </a:p>
                  </a:txBody>
                  <a:tcPr marL="9525" marR="9525" marT="9525" marB="0" anchor="ctr"/>
                </a:tc>
                <a:tc>
                  <a:txBody>
                    <a:bodyPr/>
                    <a:lstStyle/>
                    <a:p>
                      <a:pPr marL="0" algn="ctr" defTabSz="914400" rtl="0" eaLnBrk="1" fontAlgn="ctr" latinLnBrk="0" hangingPunct="1">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12.65</a:t>
                      </a:r>
                    </a:p>
                  </a:txBody>
                  <a:tcPr marL="9525" marR="9525" marT="9525" marB="0" anchor="ctr"/>
                </a:tc>
              </a:tr>
              <a:tr h="430562">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marL="0" algn="ctr" defTabSz="914400" rtl="0" eaLnBrk="1" fontAlgn="ctr" latinLnBrk="0" hangingPunct="1">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10.9</a:t>
                      </a:r>
                    </a:p>
                  </a:txBody>
                  <a:tcPr marL="9525" marR="9525" marT="9525" marB="0" anchor="ctr"/>
                </a:tc>
                <a:tc>
                  <a:txBody>
                    <a:bodyPr/>
                    <a:lstStyle/>
                    <a:p>
                      <a:pPr marL="0" algn="ctr" defTabSz="914400" rtl="0" eaLnBrk="1" fontAlgn="ctr" latinLnBrk="0" hangingPunct="1">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11.05</a:t>
                      </a:r>
                    </a:p>
                  </a:txBody>
                  <a:tcPr marL="9525" marR="9525" marT="9525" marB="0" anchor="ctr"/>
                </a:tc>
              </a:tr>
              <a:tr h="430562">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70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marL="0" algn="ctr" defTabSz="914400" rtl="0" eaLnBrk="1" fontAlgn="ctr" latinLnBrk="0" hangingPunct="1">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9.17</a:t>
                      </a:r>
                    </a:p>
                  </a:txBody>
                  <a:tcPr marL="9525" marR="9525" marT="9525" marB="0" anchor="ctr"/>
                </a:tc>
                <a:tc>
                  <a:txBody>
                    <a:bodyPr/>
                    <a:lstStyle/>
                    <a:p>
                      <a:pPr marL="0" algn="ctr" defTabSz="914400" rtl="0" eaLnBrk="1" fontAlgn="ctr" latinLnBrk="0" hangingPunct="1">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9.35</a:t>
                      </a:r>
                    </a:p>
                  </a:txBody>
                  <a:tcPr marL="9525" marR="9525" marT="9525" marB="0" anchor="ctr"/>
                </a:tc>
              </a:tr>
            </a:tbl>
          </a:graphicData>
        </a:graphic>
      </p:graphicFrame>
      <p:sp>
        <p:nvSpPr>
          <p:cNvPr id="5" name="TextBox 4"/>
          <p:cNvSpPr txBox="1"/>
          <p:nvPr/>
        </p:nvSpPr>
        <p:spPr>
          <a:xfrm>
            <a:off x="611560" y="1287417"/>
            <a:ext cx="8081336" cy="830997"/>
          </a:xfrm>
          <a:prstGeom prst="rect">
            <a:avLst/>
          </a:prstGeom>
          <a:noFill/>
        </p:spPr>
        <p:txBody>
          <a:bodyPr wrap="square" rtlCol="0">
            <a:spAutoFit/>
          </a:bodyPr>
          <a:lstStyle/>
          <a:p>
            <a:r>
              <a:rPr lang="en-NZ" sz="2400" b="1" u="sng" dirty="0" smtClean="0">
                <a:solidFill>
                  <a:srgbClr val="660033"/>
                </a:solidFill>
                <a:latin typeface="Times New Roman" panose="02020603050405020304" pitchFamily="18" charset="0"/>
                <a:cs typeface="Times New Roman" panose="02020603050405020304" pitchFamily="18" charset="0"/>
              </a:rPr>
              <a:t>Base-case </a:t>
            </a:r>
            <a:r>
              <a:rPr lang="en-NZ" sz="2400" b="1" u="sng" dirty="0">
                <a:solidFill>
                  <a:srgbClr val="660033"/>
                </a:solidFill>
                <a:latin typeface="Times New Roman" panose="02020603050405020304" pitchFamily="18" charset="0"/>
                <a:cs typeface="Times New Roman" panose="02020603050405020304" pitchFamily="18" charset="0"/>
              </a:rPr>
              <a:t>results: </a:t>
            </a:r>
            <a:r>
              <a:rPr lang="en-NZ" sz="2400" b="1" u="sng" dirty="0" smtClean="0">
                <a:solidFill>
                  <a:srgbClr val="660033"/>
                </a:solidFill>
                <a:latin typeface="Times New Roman" panose="02020603050405020304" pitchFamily="18" charset="0"/>
                <a:cs typeface="Times New Roman" panose="02020603050405020304" pitchFamily="18" charset="0"/>
              </a:rPr>
              <a:t>Life-time </a:t>
            </a:r>
            <a:r>
              <a:rPr lang="en-NZ" sz="2400" b="1" u="sng" dirty="0">
                <a:solidFill>
                  <a:srgbClr val="660033"/>
                </a:solidFill>
                <a:latin typeface="Times New Roman" panose="02020603050405020304" pitchFamily="18" charset="0"/>
                <a:cs typeface="Times New Roman" panose="02020603050405020304" pitchFamily="18" charset="0"/>
              </a:rPr>
              <a:t>quality-adjusted life-years (QALYs)</a:t>
            </a:r>
            <a:r>
              <a:rPr lang="en-NZ" sz="2400" b="1" u="sng" dirty="0" smtClean="0">
                <a:solidFill>
                  <a:srgbClr val="660033"/>
                </a:solidFill>
                <a:latin typeface="Times New Roman" panose="02020603050405020304" pitchFamily="18" charset="0"/>
                <a:cs typeface="Times New Roman" panose="02020603050405020304" pitchFamily="18" charset="0"/>
              </a:rPr>
              <a:t> per man, using 0.89 for AS, 0.90 for RP</a:t>
            </a:r>
            <a:endParaRPr lang="en-NZ" sz="2400" b="1" u="sng" dirty="0">
              <a:solidFill>
                <a:srgbClr val="660033"/>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5194390" y="4009945"/>
            <a:ext cx="514885" cy="769441"/>
          </a:xfrm>
          <a:prstGeom prst="rect">
            <a:avLst/>
          </a:prstGeom>
          <a:noFill/>
        </p:spPr>
        <p:txBody>
          <a:bodyPr wrap="none" rtlCol="0">
            <a:spAutoFit/>
          </a:bodyPr>
          <a:lstStyle/>
          <a:p>
            <a:r>
              <a:rPr lang="en-NZ" sz="4400" b="1" dirty="0" smtClean="0">
                <a:solidFill>
                  <a:srgbClr val="C00000"/>
                </a:solidFill>
                <a:latin typeface="Arial" panose="020B0604020202020204" pitchFamily="34" charset="0"/>
                <a:cs typeface="Arial" panose="020B0604020202020204" pitchFamily="34" charset="0"/>
              </a:rPr>
              <a:t>&lt;</a:t>
            </a:r>
            <a:endParaRPr lang="en-NZ" sz="4400" b="1" dirty="0">
              <a:solidFill>
                <a:srgbClr val="C00000"/>
              </a:solidFill>
              <a:latin typeface="Arial" panose="020B0604020202020204" pitchFamily="34" charset="0"/>
              <a:cs typeface="Arial" panose="020B0604020202020204" pitchFamily="34" charset="0"/>
            </a:endParaRPr>
          </a:p>
        </p:txBody>
      </p:sp>
      <p:sp>
        <p:nvSpPr>
          <p:cNvPr id="7" name="Rectangle 6"/>
          <p:cNvSpPr/>
          <p:nvPr/>
        </p:nvSpPr>
        <p:spPr bwMode="auto">
          <a:xfrm>
            <a:off x="3328574" y="3117409"/>
            <a:ext cx="4357818" cy="2554514"/>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5872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Results</a:t>
            </a:r>
            <a:r>
              <a:rPr lang="en-NZ" dirty="0"/>
              <a:t>: Life-time </a:t>
            </a:r>
            <a:r>
              <a:rPr lang="en-NZ" dirty="0" smtClean="0"/>
              <a:t>QALYs</a:t>
            </a:r>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3485833094"/>
              </p:ext>
            </p:extLst>
          </p:nvPr>
        </p:nvGraphicFramePr>
        <p:xfrm>
          <a:off x="611560" y="2204864"/>
          <a:ext cx="8081335" cy="3513767"/>
        </p:xfrm>
        <a:graphic>
          <a:graphicData uri="http://schemas.openxmlformats.org/drawingml/2006/table">
            <a:tbl>
              <a:tblPr firstRow="1" firstCol="1" bandRow="1">
                <a:tableStyleId>{073A0DAA-6AF3-43AB-8588-CEC1D06C72B9}</a:tableStyleId>
              </a:tblPr>
              <a:tblGrid>
                <a:gridCol w="1913707"/>
                <a:gridCol w="3083814"/>
                <a:gridCol w="3083814"/>
              </a:tblGrid>
              <a:tr h="878441">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Age</a:t>
                      </a:r>
                      <a:endParaRPr lang="en-NZ" sz="2000" dirty="0">
                        <a:effectLst/>
                        <a:latin typeface="Arial" panose="020B0604020202020204" pitchFamily="34" charset="0"/>
                        <a:cs typeface="Arial" panose="020B0604020202020204" pitchFamily="34" charset="0"/>
                      </a:endParaRPr>
                    </a:p>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(years)</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smtClean="0">
                          <a:effectLst/>
                          <a:latin typeface="Arial" panose="020B0604020202020204" pitchFamily="34" charset="0"/>
                          <a:cs typeface="Arial" panose="020B0604020202020204" pitchFamily="34" charset="0"/>
                        </a:rPr>
                        <a:t>Active surveillance</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smtClean="0">
                          <a:effectLst/>
                          <a:latin typeface="Arial" panose="020B0604020202020204" pitchFamily="34" charset="0"/>
                          <a:cs typeface="Arial" panose="020B0604020202020204" pitchFamily="34" charset="0"/>
                        </a:rPr>
                        <a:t>Radical prostatectomy</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r>
              <a:tr h="439221">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45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15.20</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14.73</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r>
              <a:tr h="439221">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14.18</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13.75</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r>
              <a:tr h="439221">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12.99</a:t>
                      </a:r>
                      <a:endParaRPr lang="en-NZ" sz="2000" kern="120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12.61</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r>
              <a:tr h="439221">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11.65</a:t>
                      </a:r>
                      <a:endParaRPr lang="en-NZ" sz="2000" kern="120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11.31</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r>
              <a:tr h="439221">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10.16</a:t>
                      </a:r>
                      <a:endParaRPr lang="en-NZ" sz="2000" kern="120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smtClean="0">
                          <a:solidFill>
                            <a:schemeClr val="dk1"/>
                          </a:solidFill>
                          <a:effectLst/>
                          <a:latin typeface="Arial" panose="020B0604020202020204" pitchFamily="34" charset="0"/>
                          <a:ea typeface="+mn-ea"/>
                          <a:cs typeface="Arial" panose="020B0604020202020204" pitchFamily="34" charset="0"/>
                        </a:rPr>
                        <a:t>9.88</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r>
              <a:tr h="439221">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70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smtClean="0">
                          <a:solidFill>
                            <a:schemeClr val="dk1"/>
                          </a:solidFill>
                          <a:effectLst/>
                          <a:latin typeface="Arial" panose="020B0604020202020204" pitchFamily="34" charset="0"/>
                          <a:ea typeface="+mn-ea"/>
                          <a:cs typeface="Arial" panose="020B0604020202020204" pitchFamily="34" charset="0"/>
                        </a:rPr>
                        <a:t>8.57</a:t>
                      </a:r>
                      <a:endParaRPr lang="en-NZ" sz="2000" kern="120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smtClean="0">
                          <a:solidFill>
                            <a:schemeClr val="dk1"/>
                          </a:solidFill>
                          <a:effectLst/>
                          <a:latin typeface="Arial" panose="020B0604020202020204" pitchFamily="34" charset="0"/>
                          <a:ea typeface="+mn-ea"/>
                          <a:cs typeface="Arial" panose="020B0604020202020204" pitchFamily="34" charset="0"/>
                        </a:rPr>
                        <a:t>8.35</a:t>
                      </a:r>
                      <a:endParaRPr lang="en-NZ" sz="2000" kern="1200" dirty="0">
                        <a:solidFill>
                          <a:schemeClr val="dk1"/>
                        </a:solidFill>
                        <a:effectLst/>
                        <a:latin typeface="Arial" panose="020B0604020202020204" pitchFamily="34" charset="0"/>
                        <a:ea typeface="+mn-ea"/>
                        <a:cs typeface="Arial" panose="020B0604020202020204" pitchFamily="34" charset="0"/>
                      </a:endParaRPr>
                    </a:p>
                  </a:txBody>
                  <a:tcPr marL="68580" marR="68580" marT="0" marB="0" anchor="ctr"/>
                </a:tc>
              </a:tr>
            </a:tbl>
          </a:graphicData>
        </a:graphic>
      </p:graphicFrame>
      <p:sp>
        <p:nvSpPr>
          <p:cNvPr id="5" name="TextBox 4"/>
          <p:cNvSpPr txBox="1"/>
          <p:nvPr/>
        </p:nvSpPr>
        <p:spPr>
          <a:xfrm>
            <a:off x="611559" y="1287417"/>
            <a:ext cx="7337383" cy="461665"/>
          </a:xfrm>
          <a:prstGeom prst="rect">
            <a:avLst/>
          </a:prstGeom>
          <a:noFill/>
        </p:spPr>
        <p:txBody>
          <a:bodyPr wrap="square" rtlCol="0">
            <a:spAutoFit/>
          </a:bodyPr>
          <a:lstStyle/>
          <a:p>
            <a:r>
              <a:rPr lang="en-NZ" sz="2400" b="1" u="sng" dirty="0">
                <a:solidFill>
                  <a:srgbClr val="660033"/>
                </a:solidFill>
                <a:latin typeface="Times New Roman" panose="02020603050405020304" pitchFamily="18" charset="0"/>
                <a:cs typeface="Times New Roman" panose="02020603050405020304" pitchFamily="18" charset="0"/>
              </a:rPr>
              <a:t>Scenario analysis: </a:t>
            </a:r>
            <a:r>
              <a:rPr lang="en-NZ" sz="2400" b="1" u="sng" dirty="0" smtClean="0">
                <a:solidFill>
                  <a:srgbClr val="660033"/>
                </a:solidFill>
                <a:latin typeface="Times New Roman" panose="02020603050405020304" pitchFamily="18" charset="0"/>
                <a:cs typeface="Times New Roman" panose="02020603050405020304" pitchFamily="18" charset="0"/>
              </a:rPr>
              <a:t>using </a:t>
            </a:r>
            <a:r>
              <a:rPr lang="en-NZ" sz="2400" b="1" u="sng" dirty="0">
                <a:solidFill>
                  <a:srgbClr val="660033"/>
                </a:solidFill>
                <a:latin typeface="Times New Roman" panose="02020603050405020304" pitchFamily="18" charset="0"/>
                <a:cs typeface="Times New Roman" panose="02020603050405020304" pitchFamily="18" charset="0"/>
              </a:rPr>
              <a:t>0.83 for </a:t>
            </a:r>
            <a:r>
              <a:rPr lang="en-NZ" sz="2400" b="1" u="sng" dirty="0" smtClean="0">
                <a:solidFill>
                  <a:srgbClr val="660033"/>
                </a:solidFill>
                <a:latin typeface="Times New Roman" panose="02020603050405020304" pitchFamily="18" charset="0"/>
                <a:cs typeface="Times New Roman" panose="02020603050405020304" pitchFamily="18" charset="0"/>
              </a:rPr>
              <a:t>AS</a:t>
            </a:r>
            <a:r>
              <a:rPr lang="en-NZ" sz="2400" b="1" u="sng" dirty="0">
                <a:solidFill>
                  <a:srgbClr val="660033"/>
                </a:solidFill>
                <a:latin typeface="Times New Roman" panose="02020603050405020304" pitchFamily="18" charset="0"/>
                <a:cs typeface="Times New Roman" panose="02020603050405020304" pitchFamily="18" charset="0"/>
              </a:rPr>
              <a:t>, 0.80 for RP</a:t>
            </a:r>
          </a:p>
        </p:txBody>
      </p:sp>
      <p:sp>
        <p:nvSpPr>
          <p:cNvPr id="6" name="TextBox 5"/>
          <p:cNvSpPr txBox="1"/>
          <p:nvPr/>
        </p:nvSpPr>
        <p:spPr>
          <a:xfrm>
            <a:off x="5399422" y="3961747"/>
            <a:ext cx="514885" cy="769441"/>
          </a:xfrm>
          <a:prstGeom prst="rect">
            <a:avLst/>
          </a:prstGeom>
          <a:noFill/>
        </p:spPr>
        <p:txBody>
          <a:bodyPr wrap="none" rtlCol="0">
            <a:spAutoFit/>
          </a:bodyPr>
          <a:lstStyle/>
          <a:p>
            <a:r>
              <a:rPr lang="en-NZ" sz="4400" b="1" dirty="0" smtClean="0">
                <a:solidFill>
                  <a:srgbClr val="C00000"/>
                </a:solidFill>
                <a:latin typeface="Arial" panose="020B0604020202020204" pitchFamily="34" charset="0"/>
                <a:cs typeface="Arial" panose="020B0604020202020204" pitchFamily="34" charset="0"/>
              </a:rPr>
              <a:t>&gt;</a:t>
            </a:r>
            <a:endParaRPr lang="en-NZ" sz="4400" b="1" dirty="0">
              <a:solidFill>
                <a:srgbClr val="C00000"/>
              </a:solidFill>
              <a:latin typeface="Arial" panose="020B0604020202020204" pitchFamily="34" charset="0"/>
              <a:cs typeface="Arial" panose="020B0604020202020204" pitchFamily="34" charset="0"/>
            </a:endParaRPr>
          </a:p>
        </p:txBody>
      </p:sp>
      <p:sp>
        <p:nvSpPr>
          <p:cNvPr id="7" name="Rectangle 6"/>
          <p:cNvSpPr/>
          <p:nvPr/>
        </p:nvSpPr>
        <p:spPr bwMode="auto">
          <a:xfrm>
            <a:off x="3247092" y="3127905"/>
            <a:ext cx="4819546" cy="2554514"/>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69414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Results: ICER</a:t>
            </a:r>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3320868575"/>
              </p:ext>
            </p:extLst>
          </p:nvPr>
        </p:nvGraphicFramePr>
        <p:xfrm>
          <a:off x="365760" y="2328672"/>
          <a:ext cx="8316034" cy="3188072"/>
        </p:xfrm>
        <a:graphic>
          <a:graphicData uri="http://schemas.openxmlformats.org/drawingml/2006/table">
            <a:tbl>
              <a:tblPr firstRow="1" firstCol="1" bandRow="1">
                <a:tableStyleId>{073A0DAA-6AF3-43AB-8588-CEC1D06C72B9}</a:tableStyleId>
              </a:tblPr>
              <a:tblGrid>
                <a:gridCol w="1141722"/>
                <a:gridCol w="1914728"/>
                <a:gridCol w="1768774"/>
                <a:gridCol w="3490810"/>
              </a:tblGrid>
              <a:tr h="640865">
                <a:tc rowSpan="2">
                  <a:txBody>
                    <a:bodyPr/>
                    <a:lstStyle/>
                    <a:p>
                      <a:pPr algn="ctr">
                        <a:lnSpc>
                          <a:spcPct val="115000"/>
                        </a:lnSpc>
                        <a:spcBef>
                          <a:spcPts val="600"/>
                        </a:spcBef>
                        <a:spcAft>
                          <a:spcPts val="0"/>
                        </a:spcAft>
                      </a:pPr>
                      <a:r>
                        <a:rPr lang="en-NZ" sz="1600" dirty="0">
                          <a:effectLst/>
                          <a:latin typeface="Arial" panose="020B0604020202020204" pitchFamily="34" charset="0"/>
                          <a:cs typeface="Arial" panose="020B0604020202020204" pitchFamily="34" charset="0"/>
                        </a:rPr>
                        <a:t>Age at diagnosis</a:t>
                      </a:r>
                      <a:endParaRPr lang="en-NZ" sz="2000" dirty="0">
                        <a:effectLst/>
                        <a:latin typeface="Arial" panose="020B0604020202020204" pitchFamily="34" charset="0"/>
                        <a:cs typeface="Arial" panose="020B0604020202020204" pitchFamily="34" charset="0"/>
                      </a:endParaRPr>
                    </a:p>
                    <a:p>
                      <a:pPr algn="ctr">
                        <a:lnSpc>
                          <a:spcPct val="115000"/>
                        </a:lnSpc>
                        <a:spcBef>
                          <a:spcPts val="600"/>
                        </a:spcBef>
                        <a:spcAft>
                          <a:spcPts val="0"/>
                        </a:spcAft>
                      </a:pPr>
                      <a:r>
                        <a:rPr lang="en-NZ" sz="1600" dirty="0">
                          <a:effectLst/>
                          <a:latin typeface="Arial" panose="020B0604020202020204" pitchFamily="34" charset="0"/>
                          <a:cs typeface="Arial" panose="020B0604020202020204" pitchFamily="34" charset="0"/>
                        </a:rPr>
                        <a:t>(Years)</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gridSpan="2">
                  <a:txBody>
                    <a:bodyPr/>
                    <a:lstStyle/>
                    <a:p>
                      <a:pPr algn="ctr">
                        <a:lnSpc>
                          <a:spcPct val="115000"/>
                        </a:lnSpc>
                        <a:spcBef>
                          <a:spcPts val="600"/>
                        </a:spcBef>
                        <a:spcAft>
                          <a:spcPts val="0"/>
                        </a:spcAft>
                      </a:pPr>
                      <a:r>
                        <a:rPr lang="en-NZ" sz="1600" dirty="0">
                          <a:effectLst/>
                          <a:latin typeface="Arial" panose="020B0604020202020204" pitchFamily="34" charset="0"/>
                          <a:cs typeface="Arial" panose="020B0604020202020204" pitchFamily="34" charset="0"/>
                        </a:rPr>
                        <a:t>ICER (Cost per QALY gained)</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hMerge="1">
                  <a:txBody>
                    <a:bodyPr/>
                    <a:lstStyle/>
                    <a:p>
                      <a:endParaRPr lang="en-NZ"/>
                    </a:p>
                  </a:txBody>
                  <a:tcPr/>
                </a:tc>
                <a:tc rowSpan="2">
                  <a:txBody>
                    <a:bodyPr/>
                    <a:lstStyle/>
                    <a:p>
                      <a:pPr algn="ctr">
                        <a:lnSpc>
                          <a:spcPct val="115000"/>
                        </a:lnSpc>
                        <a:spcBef>
                          <a:spcPts val="600"/>
                        </a:spcBef>
                        <a:spcAft>
                          <a:spcPts val="0"/>
                        </a:spcAft>
                      </a:pPr>
                      <a:r>
                        <a:rPr lang="en-NZ" sz="1600" dirty="0">
                          <a:effectLst/>
                          <a:latin typeface="Arial" panose="020B0604020202020204" pitchFamily="34" charset="0"/>
                          <a:cs typeface="Arial" panose="020B0604020202020204" pitchFamily="34" charset="0"/>
                        </a:rPr>
                        <a:t>Dominance</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497940">
                <a:tc vMerge="1">
                  <a:txBody>
                    <a:bodyPr/>
                    <a:lstStyle/>
                    <a:p>
                      <a:endParaRPr lang="en-NZ"/>
                    </a:p>
                  </a:txBody>
                  <a:tcPr/>
                </a:tc>
                <a:tc>
                  <a:txBody>
                    <a:bodyPr/>
                    <a:lstStyle/>
                    <a:p>
                      <a:pPr algn="ctr">
                        <a:lnSpc>
                          <a:spcPct val="115000"/>
                        </a:lnSpc>
                        <a:spcAft>
                          <a:spcPts val="0"/>
                        </a:spcAft>
                      </a:pPr>
                      <a:r>
                        <a:rPr lang="en-NZ" sz="1600" dirty="0">
                          <a:effectLst/>
                          <a:latin typeface="Arial" panose="020B0604020202020204" pitchFamily="34" charset="0"/>
                          <a:cs typeface="Arial" panose="020B0604020202020204" pitchFamily="34" charset="0"/>
                        </a:rPr>
                        <a:t>AS vs RP</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a:effectLst/>
                          <a:latin typeface="Arial" panose="020B0604020202020204" pitchFamily="34" charset="0"/>
                          <a:cs typeface="Arial" panose="020B0604020202020204" pitchFamily="34" charset="0"/>
                        </a:rPr>
                        <a:t>RP vs AS</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vMerge="1">
                  <a:txBody>
                    <a:bodyPr/>
                    <a:lstStyle/>
                    <a:p>
                      <a:endParaRPr lang="en-NZ"/>
                    </a:p>
                  </a:txBody>
                  <a:tcPr/>
                </a:tc>
              </a:tr>
              <a:tr h="335037">
                <a:tc>
                  <a:txBody>
                    <a:bodyPr/>
                    <a:lstStyle/>
                    <a:p>
                      <a:pPr algn="ctr">
                        <a:lnSpc>
                          <a:spcPct val="115000"/>
                        </a:lnSpc>
                        <a:spcAft>
                          <a:spcPts val="0"/>
                        </a:spcAft>
                      </a:pPr>
                      <a:r>
                        <a:rPr lang="en-NZ" sz="1600" dirty="0">
                          <a:effectLst/>
                          <a:latin typeface="Arial" panose="020B0604020202020204" pitchFamily="34" charset="0"/>
                          <a:cs typeface="Arial" panose="020B0604020202020204" pitchFamily="34" charset="0"/>
                        </a:rPr>
                        <a:t>45 </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smtClean="0">
                          <a:effectLst/>
                          <a:latin typeface="Arial" panose="020B0604020202020204" pitchFamily="34" charset="0"/>
                          <a:cs typeface="Arial" panose="020B0604020202020204" pitchFamily="34" charset="0"/>
                        </a:rPr>
                        <a:t>RP is less costly and more effective</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335037">
                <a:tc>
                  <a:txBody>
                    <a:bodyPr/>
                    <a:lstStyle/>
                    <a:p>
                      <a:pPr algn="ctr">
                        <a:lnSpc>
                          <a:spcPct val="115000"/>
                        </a:lnSpc>
                        <a:spcAft>
                          <a:spcPts val="0"/>
                        </a:spcAft>
                      </a:pPr>
                      <a:r>
                        <a:rPr lang="en-NZ" sz="1600">
                          <a:effectLst/>
                          <a:latin typeface="Arial" panose="020B0604020202020204" pitchFamily="34" charset="0"/>
                          <a:cs typeface="Arial" panose="020B0604020202020204" pitchFamily="34" charset="0"/>
                        </a:rPr>
                        <a:t>50 </a:t>
                      </a:r>
                      <a:endParaRPr lang="en-NZ"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smtClean="0">
                          <a:effectLst/>
                          <a:latin typeface="Arial" panose="020B0604020202020204" pitchFamily="34" charset="0"/>
                          <a:cs typeface="Arial" panose="020B0604020202020204" pitchFamily="34" charset="0"/>
                        </a:rPr>
                        <a:t>RP is less costly and more effective</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335037">
                <a:tc>
                  <a:txBody>
                    <a:bodyPr/>
                    <a:lstStyle/>
                    <a:p>
                      <a:pPr algn="ctr">
                        <a:lnSpc>
                          <a:spcPct val="115000"/>
                        </a:lnSpc>
                        <a:spcAft>
                          <a:spcPts val="0"/>
                        </a:spcAft>
                      </a:pPr>
                      <a:r>
                        <a:rPr lang="en-NZ" sz="1600">
                          <a:effectLst/>
                          <a:latin typeface="Arial" panose="020B0604020202020204" pitchFamily="34" charset="0"/>
                          <a:cs typeface="Arial" panose="020B0604020202020204" pitchFamily="34" charset="0"/>
                        </a:rPr>
                        <a:t>55 </a:t>
                      </a:r>
                      <a:endParaRPr lang="en-NZ"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kern="1200" dirty="0" smtClean="0">
                          <a:solidFill>
                            <a:schemeClr val="dk1"/>
                          </a:solidFill>
                          <a:effectLst/>
                          <a:latin typeface="Arial" panose="020B0604020202020204" pitchFamily="34" charset="0"/>
                          <a:ea typeface="+mn-ea"/>
                          <a:cs typeface="Arial" panose="020B0604020202020204" pitchFamily="34" charset="0"/>
                        </a:rPr>
                        <a:t>$10,255</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NZ" sz="1600" dirty="0" smtClean="0">
                          <a:effectLst/>
                          <a:latin typeface="Arial" panose="020B0604020202020204" pitchFamily="34" charset="0"/>
                          <a:cs typeface="Arial" panose="020B0604020202020204" pitchFamily="34" charset="0"/>
                        </a:rPr>
                        <a:t>-</a:t>
                      </a:r>
                      <a:endParaRPr lang="en-NZ" sz="2000" dirty="0" smtClean="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335037">
                <a:tc>
                  <a:txBody>
                    <a:bodyPr/>
                    <a:lstStyle/>
                    <a:p>
                      <a:pPr algn="ctr">
                        <a:lnSpc>
                          <a:spcPct val="115000"/>
                        </a:lnSpc>
                        <a:spcAft>
                          <a:spcPts val="0"/>
                        </a:spcAft>
                      </a:pPr>
                      <a:r>
                        <a:rPr lang="en-NZ" sz="1600">
                          <a:effectLst/>
                          <a:latin typeface="Arial" panose="020B0604020202020204" pitchFamily="34" charset="0"/>
                          <a:cs typeface="Arial" panose="020B0604020202020204" pitchFamily="34" charset="0"/>
                        </a:rPr>
                        <a:t>60 </a:t>
                      </a:r>
                      <a:endParaRPr lang="en-NZ"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kern="1200" dirty="0" smtClean="0">
                          <a:solidFill>
                            <a:schemeClr val="dk1"/>
                          </a:solidFill>
                          <a:effectLst/>
                          <a:latin typeface="Arial" panose="020B0604020202020204" pitchFamily="34" charset="0"/>
                          <a:ea typeface="+mn-ea"/>
                          <a:cs typeface="Arial" panose="020B0604020202020204" pitchFamily="34" charset="0"/>
                        </a:rPr>
                        <a:t>$21,485</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smtClean="0">
                          <a:effectLst/>
                          <a:latin typeface="Arial" panose="020B0604020202020204" pitchFamily="34" charset="0"/>
                          <a:cs typeface="Arial" panose="020B0604020202020204" pitchFamily="34" charset="0"/>
                        </a:rPr>
                        <a:t>-</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361487">
                <a:tc>
                  <a:txBody>
                    <a:bodyPr/>
                    <a:lstStyle/>
                    <a:p>
                      <a:pPr algn="ctr">
                        <a:lnSpc>
                          <a:spcPct val="115000"/>
                        </a:lnSpc>
                        <a:spcAft>
                          <a:spcPts val="0"/>
                        </a:spcAft>
                      </a:pPr>
                      <a:r>
                        <a:rPr lang="en-NZ" sz="1600">
                          <a:effectLst/>
                          <a:latin typeface="Arial" panose="020B0604020202020204" pitchFamily="34" charset="0"/>
                          <a:cs typeface="Arial" panose="020B0604020202020204" pitchFamily="34" charset="0"/>
                        </a:rPr>
                        <a:t>65 </a:t>
                      </a:r>
                      <a:endParaRPr lang="en-NZ"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kern="1200" dirty="0" smtClean="0">
                          <a:solidFill>
                            <a:schemeClr val="dk1"/>
                          </a:solidFill>
                          <a:effectLst/>
                          <a:latin typeface="Arial" panose="020B0604020202020204" pitchFamily="34" charset="0"/>
                          <a:ea typeface="+mn-ea"/>
                          <a:cs typeface="Arial" panose="020B0604020202020204" pitchFamily="34" charset="0"/>
                        </a:rPr>
                        <a:t>$33,160</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smtClean="0">
                          <a:effectLst/>
                          <a:latin typeface="Arial" panose="020B0604020202020204" pitchFamily="34" charset="0"/>
                          <a:cs typeface="Arial" panose="020B0604020202020204" pitchFamily="34" charset="0"/>
                        </a:rPr>
                        <a:t>-</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347632">
                <a:tc>
                  <a:txBody>
                    <a:bodyPr/>
                    <a:lstStyle/>
                    <a:p>
                      <a:pPr algn="ctr">
                        <a:lnSpc>
                          <a:spcPct val="115000"/>
                        </a:lnSpc>
                        <a:spcAft>
                          <a:spcPts val="0"/>
                        </a:spcAft>
                      </a:pPr>
                      <a:r>
                        <a:rPr lang="en-NZ" sz="1600">
                          <a:effectLst/>
                          <a:latin typeface="Arial" panose="020B0604020202020204" pitchFamily="34" charset="0"/>
                          <a:cs typeface="Arial" panose="020B0604020202020204" pitchFamily="34" charset="0"/>
                        </a:rPr>
                        <a:t>70 </a:t>
                      </a:r>
                      <a:endParaRPr lang="en-NZ"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400" dirty="0">
                          <a:effectLst/>
                          <a:latin typeface="Arial" panose="020B0604020202020204" pitchFamily="34" charset="0"/>
                          <a:cs typeface="Arial" panose="020B0604020202020204" pitchFamily="34" charset="0"/>
                        </a:rPr>
                        <a:t>-</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kern="1200" dirty="0" smtClean="0">
                          <a:solidFill>
                            <a:schemeClr val="dk1"/>
                          </a:solidFill>
                          <a:effectLst/>
                          <a:latin typeface="Arial" panose="020B0604020202020204" pitchFamily="34" charset="0"/>
                          <a:ea typeface="+mn-ea"/>
                          <a:cs typeface="Arial" panose="020B0604020202020204" pitchFamily="34" charset="0"/>
                        </a:rPr>
                        <a:t>$43,583</a:t>
                      </a:r>
                      <a:endParaRPr lang="en-NZ" sz="18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a:effectLst/>
                          <a:latin typeface="Arial" panose="020B0604020202020204" pitchFamily="34" charset="0"/>
                          <a:cs typeface="Arial" panose="020B0604020202020204" pitchFamily="34" charset="0"/>
                        </a:rPr>
                        <a:t>-</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bl>
          </a:graphicData>
        </a:graphic>
      </p:graphicFrame>
      <p:sp>
        <p:nvSpPr>
          <p:cNvPr id="5" name="Rectangle 4"/>
          <p:cNvSpPr/>
          <p:nvPr/>
        </p:nvSpPr>
        <p:spPr>
          <a:xfrm>
            <a:off x="446942" y="1294686"/>
            <a:ext cx="8234851" cy="941796"/>
          </a:xfrm>
          <a:prstGeom prst="rect">
            <a:avLst/>
          </a:prstGeom>
        </p:spPr>
        <p:txBody>
          <a:bodyPr wrap="square">
            <a:spAutoFit/>
          </a:bodyPr>
          <a:lstStyle/>
          <a:p>
            <a:pPr lvl="0">
              <a:lnSpc>
                <a:spcPct val="115000"/>
              </a:lnSpc>
              <a:defRPr/>
            </a:pPr>
            <a:r>
              <a:rPr lang="en-NZ" sz="2400" b="1" u="sng" dirty="0">
                <a:solidFill>
                  <a:srgbClr val="660033"/>
                </a:solidFill>
                <a:latin typeface="Times New Roman" panose="02020603050405020304" pitchFamily="18" charset="0"/>
                <a:cs typeface="Times New Roman" panose="02020603050405020304" pitchFamily="18" charset="0"/>
              </a:rPr>
              <a:t>Baseline: using the 1.6% annual conversion rate from AS to RP, </a:t>
            </a:r>
            <a:r>
              <a:rPr lang="en-NZ" sz="2400" b="1" u="sng" dirty="0" smtClean="0">
                <a:solidFill>
                  <a:srgbClr val="660033"/>
                </a:solidFill>
                <a:latin typeface="Times New Roman" panose="02020603050405020304" pitchFamily="18" charset="0"/>
                <a:cs typeface="Times New Roman" panose="02020603050405020304" pitchFamily="18" charset="0"/>
              </a:rPr>
              <a:t>the quality of life of 0.89 </a:t>
            </a:r>
            <a:r>
              <a:rPr lang="en-NZ" sz="2400" b="1" u="sng" dirty="0">
                <a:solidFill>
                  <a:srgbClr val="660033"/>
                </a:solidFill>
                <a:latin typeface="Times New Roman" panose="02020603050405020304" pitchFamily="18" charset="0"/>
                <a:cs typeface="Times New Roman" panose="02020603050405020304" pitchFamily="18" charset="0"/>
              </a:rPr>
              <a:t>for AS and WW, 0.90 for RP</a:t>
            </a:r>
          </a:p>
        </p:txBody>
      </p:sp>
      <p:cxnSp>
        <p:nvCxnSpPr>
          <p:cNvPr id="7" name="Straight Arrow Connector 6"/>
          <p:cNvCxnSpPr/>
          <p:nvPr/>
        </p:nvCxnSpPr>
        <p:spPr bwMode="auto">
          <a:xfrm flipV="1">
            <a:off x="4851394" y="4183688"/>
            <a:ext cx="0" cy="1258916"/>
          </a:xfrm>
          <a:prstGeom prst="straightConnector1">
            <a:avLst/>
          </a:prstGeom>
          <a:ln w="31750">
            <a:solidFill>
              <a:srgbClr val="C00000"/>
            </a:solidFill>
            <a:headEnd type="none" w="med" len="med"/>
            <a:tailEnd type="arrow"/>
          </a:ln>
          <a:extLst/>
        </p:spPr>
        <p:style>
          <a:lnRef idx="3">
            <a:schemeClr val="accent1"/>
          </a:lnRef>
          <a:fillRef idx="0">
            <a:schemeClr val="accent1"/>
          </a:fillRef>
          <a:effectRef idx="2">
            <a:schemeClr val="accent1"/>
          </a:effectRef>
          <a:fontRef idx="minor">
            <a:schemeClr val="tx1"/>
          </a:fontRef>
        </p:style>
      </p:cxnSp>
      <p:sp>
        <p:nvSpPr>
          <p:cNvPr id="8" name="Rectangle 7"/>
          <p:cNvSpPr/>
          <p:nvPr/>
        </p:nvSpPr>
        <p:spPr bwMode="auto">
          <a:xfrm>
            <a:off x="289710" y="3469709"/>
            <a:ext cx="8474043" cy="713979"/>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907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Results: ICER</a:t>
            </a:r>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2774949415"/>
              </p:ext>
            </p:extLst>
          </p:nvPr>
        </p:nvGraphicFramePr>
        <p:xfrm>
          <a:off x="365760" y="2328672"/>
          <a:ext cx="8375904" cy="3286218"/>
        </p:xfrm>
        <a:graphic>
          <a:graphicData uri="http://schemas.openxmlformats.org/drawingml/2006/table">
            <a:tbl>
              <a:tblPr firstRow="1" firstCol="1" bandRow="1">
                <a:tableStyleId>{073A0DAA-6AF3-43AB-8588-CEC1D06C72B9}</a:tableStyleId>
              </a:tblPr>
              <a:tblGrid>
                <a:gridCol w="1141722"/>
                <a:gridCol w="1896621"/>
                <a:gridCol w="1786881"/>
                <a:gridCol w="3550680"/>
              </a:tblGrid>
              <a:tr h="668025">
                <a:tc rowSpan="2">
                  <a:txBody>
                    <a:bodyPr/>
                    <a:lstStyle/>
                    <a:p>
                      <a:pPr algn="ctr">
                        <a:lnSpc>
                          <a:spcPct val="115000"/>
                        </a:lnSpc>
                        <a:spcBef>
                          <a:spcPts val="600"/>
                        </a:spcBef>
                        <a:spcAft>
                          <a:spcPts val="0"/>
                        </a:spcAft>
                      </a:pPr>
                      <a:r>
                        <a:rPr lang="en-NZ" sz="1600" dirty="0">
                          <a:effectLst/>
                          <a:latin typeface="Arial" panose="020B0604020202020204" pitchFamily="34" charset="0"/>
                          <a:cs typeface="Arial" panose="020B0604020202020204" pitchFamily="34" charset="0"/>
                        </a:rPr>
                        <a:t>Age at diagnosis</a:t>
                      </a:r>
                      <a:endParaRPr lang="en-NZ" sz="2000" dirty="0">
                        <a:effectLst/>
                        <a:latin typeface="Arial" panose="020B0604020202020204" pitchFamily="34" charset="0"/>
                        <a:cs typeface="Arial" panose="020B0604020202020204" pitchFamily="34" charset="0"/>
                      </a:endParaRPr>
                    </a:p>
                    <a:p>
                      <a:pPr algn="ctr">
                        <a:lnSpc>
                          <a:spcPct val="115000"/>
                        </a:lnSpc>
                        <a:spcBef>
                          <a:spcPts val="600"/>
                        </a:spcBef>
                        <a:spcAft>
                          <a:spcPts val="0"/>
                        </a:spcAft>
                      </a:pPr>
                      <a:r>
                        <a:rPr lang="en-NZ" sz="1600" dirty="0">
                          <a:effectLst/>
                          <a:latin typeface="Arial" panose="020B0604020202020204" pitchFamily="34" charset="0"/>
                          <a:cs typeface="Arial" panose="020B0604020202020204" pitchFamily="34" charset="0"/>
                        </a:rPr>
                        <a:t>(Years)</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gridSpan="2">
                  <a:txBody>
                    <a:bodyPr/>
                    <a:lstStyle/>
                    <a:p>
                      <a:pPr algn="ctr">
                        <a:lnSpc>
                          <a:spcPct val="115000"/>
                        </a:lnSpc>
                        <a:spcBef>
                          <a:spcPts val="600"/>
                        </a:spcBef>
                        <a:spcAft>
                          <a:spcPts val="0"/>
                        </a:spcAft>
                      </a:pPr>
                      <a:r>
                        <a:rPr lang="en-NZ" sz="1600" dirty="0">
                          <a:effectLst/>
                          <a:latin typeface="Arial" panose="020B0604020202020204" pitchFamily="34" charset="0"/>
                          <a:cs typeface="Arial" panose="020B0604020202020204" pitchFamily="34" charset="0"/>
                        </a:rPr>
                        <a:t>ICER (Cost per QALY gained)</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hMerge="1">
                  <a:txBody>
                    <a:bodyPr/>
                    <a:lstStyle/>
                    <a:p>
                      <a:endParaRPr lang="en-NZ"/>
                    </a:p>
                  </a:txBody>
                  <a:tcPr/>
                </a:tc>
                <a:tc rowSpan="2">
                  <a:txBody>
                    <a:bodyPr/>
                    <a:lstStyle/>
                    <a:p>
                      <a:pPr algn="ctr">
                        <a:lnSpc>
                          <a:spcPct val="115000"/>
                        </a:lnSpc>
                        <a:spcBef>
                          <a:spcPts val="600"/>
                        </a:spcBef>
                        <a:spcAft>
                          <a:spcPts val="0"/>
                        </a:spcAft>
                      </a:pPr>
                      <a:r>
                        <a:rPr lang="en-NZ" sz="1600">
                          <a:effectLst/>
                          <a:latin typeface="Arial" panose="020B0604020202020204" pitchFamily="34" charset="0"/>
                          <a:cs typeface="Arial" panose="020B0604020202020204" pitchFamily="34" charset="0"/>
                        </a:rPr>
                        <a:t>Dominance</a:t>
                      </a:r>
                      <a:endParaRPr lang="en-NZ"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506994">
                <a:tc vMerge="1">
                  <a:txBody>
                    <a:bodyPr/>
                    <a:lstStyle/>
                    <a:p>
                      <a:endParaRPr lang="en-NZ"/>
                    </a:p>
                  </a:txBody>
                  <a:tcPr/>
                </a:tc>
                <a:tc>
                  <a:txBody>
                    <a:bodyPr/>
                    <a:lstStyle/>
                    <a:p>
                      <a:pPr algn="ctr">
                        <a:lnSpc>
                          <a:spcPct val="115000"/>
                        </a:lnSpc>
                        <a:spcAft>
                          <a:spcPts val="0"/>
                        </a:spcAft>
                      </a:pPr>
                      <a:r>
                        <a:rPr lang="en-NZ" sz="1600" dirty="0">
                          <a:effectLst/>
                          <a:latin typeface="Arial" panose="020B0604020202020204" pitchFamily="34" charset="0"/>
                          <a:cs typeface="Arial" panose="020B0604020202020204" pitchFamily="34" charset="0"/>
                        </a:rPr>
                        <a:t>AS vs RP</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a:effectLst/>
                          <a:latin typeface="Arial" panose="020B0604020202020204" pitchFamily="34" charset="0"/>
                          <a:cs typeface="Arial" panose="020B0604020202020204" pitchFamily="34" charset="0"/>
                        </a:rPr>
                        <a:t>RP vs AS</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vMerge="1">
                  <a:txBody>
                    <a:bodyPr/>
                    <a:lstStyle/>
                    <a:p>
                      <a:endParaRPr lang="en-NZ"/>
                    </a:p>
                  </a:txBody>
                  <a:tcPr/>
                </a:tc>
              </a:tr>
              <a:tr h="335037">
                <a:tc>
                  <a:txBody>
                    <a:bodyPr/>
                    <a:lstStyle/>
                    <a:p>
                      <a:pPr algn="ctr">
                        <a:lnSpc>
                          <a:spcPct val="115000"/>
                        </a:lnSpc>
                        <a:spcAft>
                          <a:spcPts val="0"/>
                        </a:spcAft>
                      </a:pPr>
                      <a:r>
                        <a:rPr lang="en-NZ" sz="1600" b="1" kern="1200" dirty="0">
                          <a:solidFill>
                            <a:schemeClr val="lt1"/>
                          </a:solidFill>
                          <a:effectLst/>
                          <a:latin typeface="Arial" panose="020B0604020202020204" pitchFamily="34" charset="0"/>
                          <a:ea typeface="+mn-ea"/>
                          <a:cs typeface="Arial" panose="020B0604020202020204" pitchFamily="34" charset="0"/>
                        </a:rPr>
                        <a:t>45 </a:t>
                      </a:r>
                    </a:p>
                  </a:txBody>
                  <a:tcPr marL="68580" marR="68580" marT="0" marB="0" anchor="ctr"/>
                </a:tc>
                <a:tc>
                  <a:txBody>
                    <a:bodyPr/>
                    <a:lstStyle/>
                    <a:p>
                      <a:pPr algn="ctr">
                        <a:lnSpc>
                          <a:spcPct val="115000"/>
                        </a:lnSpc>
                        <a:spcAft>
                          <a:spcPts val="0"/>
                        </a:spcAft>
                      </a:pPr>
                      <a:r>
                        <a:rPr lang="en-NZ" sz="1600" kern="1200">
                          <a:solidFill>
                            <a:srgbClr val="000000"/>
                          </a:solidFill>
                          <a:effectLst/>
                          <a:latin typeface="Arial" panose="020B0604020202020204" pitchFamily="34" charset="0"/>
                          <a:ea typeface="SimSun" panose="02010600030101010101" pitchFamily="2" charset="-122"/>
                          <a:cs typeface="Arial" panose="020B0604020202020204" pitchFamily="34" charset="0"/>
                        </a:rPr>
                        <a:t>$21,015</a:t>
                      </a:r>
                    </a:p>
                  </a:txBody>
                  <a:tcPr marL="68580" marR="68580" marT="0" marB="0" anchor="ctr"/>
                </a:tc>
                <a:tc>
                  <a:txBody>
                    <a:bodyPr/>
                    <a:lstStyle/>
                    <a:p>
                      <a:pPr algn="ctr">
                        <a:lnSpc>
                          <a:spcPct val="115000"/>
                        </a:lnSpc>
                        <a:spcAft>
                          <a:spcPts val="0"/>
                        </a:spcAft>
                      </a:pPr>
                      <a:r>
                        <a:rPr lang="en-NZ" sz="160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tc>
                <a:tc>
                  <a:txBody>
                    <a:bodyPr/>
                    <a:lstStyle/>
                    <a:p>
                      <a:pPr algn="ctr">
                        <a:lnSpc>
                          <a:spcPct val="115000"/>
                        </a:lnSpc>
                        <a:spcAft>
                          <a:spcPts val="0"/>
                        </a:spcAft>
                      </a:pPr>
                      <a:r>
                        <a:rPr lang="en-NZ" sz="2000" dirty="0" smtClean="0">
                          <a:effectLst/>
                          <a:latin typeface="Calibri" panose="020F050202020403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r>
              <a:tr h="335037">
                <a:tc>
                  <a:txBody>
                    <a:bodyPr/>
                    <a:lstStyle/>
                    <a:p>
                      <a:pPr algn="ctr">
                        <a:lnSpc>
                          <a:spcPct val="115000"/>
                        </a:lnSpc>
                        <a:spcAft>
                          <a:spcPts val="0"/>
                        </a:spcAft>
                      </a:pPr>
                      <a:r>
                        <a:rPr lang="en-NZ" sz="1600" b="1" kern="1200" dirty="0">
                          <a:solidFill>
                            <a:schemeClr val="lt1"/>
                          </a:solidFill>
                          <a:effectLst/>
                          <a:latin typeface="Arial" panose="020B0604020202020204" pitchFamily="34" charset="0"/>
                          <a:ea typeface="+mn-ea"/>
                          <a:cs typeface="Arial" panose="020B0604020202020204" pitchFamily="34" charset="0"/>
                        </a:rPr>
                        <a:t>50 </a:t>
                      </a:r>
                    </a:p>
                  </a:txBody>
                  <a:tcPr marL="68580" marR="68580" marT="0" marB="0" anchor="ctr"/>
                </a:tc>
                <a:tc>
                  <a:txBody>
                    <a:bodyPr/>
                    <a:lstStyle/>
                    <a:p>
                      <a:pPr algn="ctr">
                        <a:lnSpc>
                          <a:spcPct val="115000"/>
                        </a:lnSpc>
                        <a:spcAft>
                          <a:spcPts val="0"/>
                        </a:spcAft>
                      </a:pPr>
                      <a:r>
                        <a:rPr lang="en-NZ" sz="1600" kern="1200">
                          <a:solidFill>
                            <a:srgbClr val="000000"/>
                          </a:solidFill>
                          <a:effectLst/>
                          <a:latin typeface="Arial" panose="020B0604020202020204" pitchFamily="34" charset="0"/>
                          <a:ea typeface="SimSun" panose="02010600030101010101" pitchFamily="2" charset="-122"/>
                          <a:cs typeface="Arial" panose="020B0604020202020204" pitchFamily="34" charset="0"/>
                        </a:rPr>
                        <a:t>$18,456</a:t>
                      </a:r>
                    </a:p>
                  </a:txBody>
                  <a:tcPr marL="68580" marR="68580" marT="0" marB="0" anchor="ctr"/>
                </a:tc>
                <a:tc>
                  <a:txBody>
                    <a:bodyPr/>
                    <a:lstStyle/>
                    <a:p>
                      <a:pPr algn="ctr">
                        <a:lnSpc>
                          <a:spcPct val="115000"/>
                        </a:lnSpc>
                        <a:spcAft>
                          <a:spcPts val="0"/>
                        </a:spcAft>
                      </a:pPr>
                      <a:r>
                        <a:rPr lang="en-NZ" sz="1600" dirty="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tc>
                <a:tc>
                  <a:txBody>
                    <a:bodyPr/>
                    <a:lstStyle/>
                    <a:p>
                      <a:pPr algn="ctr">
                        <a:lnSpc>
                          <a:spcPct val="115000"/>
                        </a:lnSpc>
                        <a:spcAft>
                          <a:spcPts val="0"/>
                        </a:spcAft>
                      </a:pPr>
                      <a:r>
                        <a:rPr lang="en-NZ" sz="2000" dirty="0" smtClean="0">
                          <a:effectLst/>
                          <a:latin typeface="Calibri" panose="020F050202020403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r>
              <a:tr h="335037">
                <a:tc>
                  <a:txBody>
                    <a:bodyPr/>
                    <a:lstStyle/>
                    <a:p>
                      <a:pPr algn="ctr">
                        <a:lnSpc>
                          <a:spcPct val="115000"/>
                        </a:lnSpc>
                        <a:spcAft>
                          <a:spcPts val="0"/>
                        </a:spcAft>
                      </a:pPr>
                      <a:r>
                        <a:rPr lang="en-NZ" sz="1600" b="1" kern="1200" dirty="0">
                          <a:solidFill>
                            <a:schemeClr val="lt1"/>
                          </a:solidFill>
                          <a:effectLst/>
                          <a:latin typeface="Arial" panose="020B0604020202020204" pitchFamily="34" charset="0"/>
                          <a:ea typeface="+mn-ea"/>
                          <a:cs typeface="Arial" panose="020B0604020202020204" pitchFamily="34" charset="0"/>
                        </a:rPr>
                        <a:t>55 </a:t>
                      </a:r>
                    </a:p>
                  </a:txBody>
                  <a:tcPr marL="68580" marR="68580" marT="0" marB="0" anchor="ctr"/>
                </a:tc>
                <a:tc>
                  <a:txBody>
                    <a:bodyPr/>
                    <a:lstStyle/>
                    <a:p>
                      <a:pPr algn="ctr">
                        <a:lnSpc>
                          <a:spcPct val="115000"/>
                        </a:lnSpc>
                        <a:spcAft>
                          <a:spcPts val="0"/>
                        </a:spcAft>
                      </a:pPr>
                      <a:r>
                        <a:rPr lang="en-NZ" sz="1600" kern="1200" dirty="0">
                          <a:solidFill>
                            <a:srgbClr val="000000"/>
                          </a:solidFill>
                          <a:effectLst/>
                          <a:latin typeface="Arial" panose="020B0604020202020204" pitchFamily="34" charset="0"/>
                          <a:ea typeface="SimSun" panose="02010600030101010101" pitchFamily="2" charset="-122"/>
                          <a:cs typeface="Arial" panose="020B0604020202020204" pitchFamily="34" charset="0"/>
                        </a:rPr>
                        <a:t>$14,969</a:t>
                      </a:r>
                    </a:p>
                  </a:txBody>
                  <a:tcPr marL="68580" marR="68580" marT="0" marB="0" anchor="ctr"/>
                </a:tc>
                <a:tc>
                  <a:txBody>
                    <a:bodyPr/>
                    <a:lstStyle/>
                    <a:p>
                      <a:pPr algn="ctr">
                        <a:lnSpc>
                          <a:spcPct val="115000"/>
                        </a:lnSpc>
                        <a:spcAft>
                          <a:spcPts val="0"/>
                        </a:spcAft>
                      </a:pPr>
                      <a:r>
                        <a:rPr lang="en-NZ" sz="160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tc>
                <a:tc>
                  <a:txBody>
                    <a:bodyPr/>
                    <a:lstStyle/>
                    <a:p>
                      <a:pPr algn="ctr">
                        <a:lnSpc>
                          <a:spcPct val="115000"/>
                        </a:lnSpc>
                        <a:spcAft>
                          <a:spcPts val="0"/>
                        </a:spcAft>
                      </a:pPr>
                      <a:r>
                        <a:rPr lang="en-NZ" sz="2000" dirty="0" smtClean="0">
                          <a:effectLst/>
                          <a:latin typeface="Calibri" panose="020F050202020403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r>
              <a:tr h="335037">
                <a:tc>
                  <a:txBody>
                    <a:bodyPr/>
                    <a:lstStyle/>
                    <a:p>
                      <a:pPr algn="ctr">
                        <a:lnSpc>
                          <a:spcPct val="115000"/>
                        </a:lnSpc>
                        <a:spcAft>
                          <a:spcPts val="0"/>
                        </a:spcAft>
                      </a:pPr>
                      <a:r>
                        <a:rPr lang="en-NZ" sz="1600" b="1" kern="1200" dirty="0">
                          <a:solidFill>
                            <a:schemeClr val="lt1"/>
                          </a:solidFill>
                          <a:effectLst/>
                          <a:latin typeface="Arial" panose="020B0604020202020204" pitchFamily="34" charset="0"/>
                          <a:ea typeface="+mn-ea"/>
                          <a:cs typeface="Arial" panose="020B0604020202020204" pitchFamily="34" charset="0"/>
                        </a:rPr>
                        <a:t>60 </a:t>
                      </a:r>
                    </a:p>
                  </a:txBody>
                  <a:tcPr marL="68580" marR="68580" marT="0" marB="0" anchor="ctr"/>
                </a:tc>
                <a:tc>
                  <a:txBody>
                    <a:bodyPr/>
                    <a:lstStyle/>
                    <a:p>
                      <a:pPr algn="ctr">
                        <a:lnSpc>
                          <a:spcPct val="115000"/>
                        </a:lnSpc>
                        <a:spcAft>
                          <a:spcPts val="0"/>
                        </a:spcAft>
                      </a:pPr>
                      <a:r>
                        <a:rPr lang="en-NZ" sz="1600" kern="1200" dirty="0" smtClean="0">
                          <a:solidFill>
                            <a:srgbClr val="000000"/>
                          </a:solidFill>
                          <a:effectLst/>
                          <a:latin typeface="Arial" panose="020B0604020202020204" pitchFamily="34" charset="0"/>
                          <a:ea typeface="SimSun" panose="02010600030101010101" pitchFamily="2" charset="-122"/>
                          <a:cs typeface="Arial" panose="020B0604020202020204" pitchFamily="34" charset="0"/>
                        </a:rPr>
                        <a:t>$8,952</a:t>
                      </a:r>
                      <a:endParaRPr lang="en-NZ" sz="1600" kern="1200" dirty="0">
                        <a:solidFill>
                          <a:srgbClr val="000000"/>
                        </a:solidFill>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tc>
                <a:tc>
                  <a:txBody>
                    <a:bodyPr/>
                    <a:lstStyle/>
                    <a:p>
                      <a:pPr algn="ctr">
                        <a:lnSpc>
                          <a:spcPct val="115000"/>
                        </a:lnSpc>
                        <a:spcAft>
                          <a:spcPts val="0"/>
                        </a:spcAft>
                      </a:pPr>
                      <a:r>
                        <a:rPr lang="en-NZ" sz="2000" dirty="0" smtClean="0">
                          <a:effectLst/>
                          <a:latin typeface="Calibri" panose="020F050202020403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r>
              <a:tr h="361487">
                <a:tc>
                  <a:txBody>
                    <a:bodyPr/>
                    <a:lstStyle/>
                    <a:p>
                      <a:pPr algn="ctr">
                        <a:lnSpc>
                          <a:spcPct val="115000"/>
                        </a:lnSpc>
                        <a:spcAft>
                          <a:spcPts val="0"/>
                        </a:spcAft>
                      </a:pPr>
                      <a:r>
                        <a:rPr lang="en-NZ" sz="1600" b="1" kern="1200" dirty="0">
                          <a:solidFill>
                            <a:schemeClr val="lt1"/>
                          </a:solidFill>
                          <a:effectLst/>
                          <a:latin typeface="Arial" panose="020B0604020202020204" pitchFamily="34" charset="0"/>
                          <a:ea typeface="+mn-ea"/>
                          <a:cs typeface="Arial" panose="020B0604020202020204" pitchFamily="34" charset="0"/>
                        </a:rPr>
                        <a:t>65 </a:t>
                      </a:r>
                    </a:p>
                  </a:txBody>
                  <a:tcPr marL="68580" marR="68580" marT="0" marB="0" anchor="ctr"/>
                </a:tc>
                <a:tc>
                  <a:txBody>
                    <a:bodyPr/>
                    <a:lstStyle/>
                    <a:p>
                      <a:pPr algn="ctr">
                        <a:lnSpc>
                          <a:spcPct val="115000"/>
                        </a:lnSpc>
                        <a:spcAft>
                          <a:spcPts val="0"/>
                        </a:spcAft>
                      </a:pPr>
                      <a:r>
                        <a:rPr lang="en-NZ" sz="1600" dirty="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smtClean="0">
                          <a:effectLst/>
                          <a:latin typeface="Arial" panose="020B0604020202020204" pitchFamily="34" charset="0"/>
                          <a:cs typeface="Arial" panose="020B0604020202020204" pitchFamily="34" charset="0"/>
                        </a:rPr>
                        <a:t>AS is less costly and more effective</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r h="347632">
                <a:tc>
                  <a:txBody>
                    <a:bodyPr/>
                    <a:lstStyle/>
                    <a:p>
                      <a:pPr algn="ctr">
                        <a:lnSpc>
                          <a:spcPct val="115000"/>
                        </a:lnSpc>
                        <a:spcAft>
                          <a:spcPts val="0"/>
                        </a:spcAft>
                      </a:pPr>
                      <a:r>
                        <a:rPr lang="en-NZ" sz="1600" b="1" kern="1200" dirty="0">
                          <a:solidFill>
                            <a:schemeClr val="lt1"/>
                          </a:solidFill>
                          <a:effectLst/>
                          <a:latin typeface="Arial" panose="020B0604020202020204" pitchFamily="34" charset="0"/>
                          <a:ea typeface="+mn-ea"/>
                          <a:cs typeface="Arial" panose="020B0604020202020204" pitchFamily="34" charset="0"/>
                        </a:rPr>
                        <a:t>70 </a:t>
                      </a:r>
                    </a:p>
                  </a:txBody>
                  <a:tcPr marL="68580" marR="68580" marT="0" marB="0" anchor="ctr"/>
                </a:tc>
                <a:tc>
                  <a:txBody>
                    <a:bodyPr/>
                    <a:lstStyle/>
                    <a:p>
                      <a:pPr algn="ctr">
                        <a:lnSpc>
                          <a:spcPct val="115000"/>
                        </a:lnSpc>
                        <a:spcAft>
                          <a:spcPts val="0"/>
                        </a:spcAft>
                      </a:pPr>
                      <a:r>
                        <a:rPr lang="en-NZ" sz="1600" dirty="0" smtClean="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a:solidFill>
                            <a:srgbClr val="000000"/>
                          </a:solidFill>
                          <a:effectLst/>
                          <a:latin typeface="Arial" panose="020B0604020202020204" pitchFamily="34" charset="0"/>
                          <a:ea typeface="SimSun" panose="02010600030101010101" pitchFamily="2" charset="-122"/>
                          <a:cs typeface="Arial" panose="020B0604020202020204" pitchFamily="34" charset="0"/>
                        </a:rPr>
                        <a:t>-</a:t>
                      </a:r>
                      <a:endParaRPr lang="en-NZ" sz="20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NZ" sz="1600" dirty="0" smtClean="0">
                          <a:effectLst/>
                          <a:latin typeface="Arial" panose="020B0604020202020204" pitchFamily="34" charset="0"/>
                          <a:cs typeface="Arial" panose="020B0604020202020204" pitchFamily="34" charset="0"/>
                        </a:rPr>
                        <a:t>AS is less costly and more effective</a:t>
                      </a:r>
                      <a:endParaRPr lang="en-NZ"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r>
            </a:tbl>
          </a:graphicData>
        </a:graphic>
      </p:graphicFrame>
      <p:sp>
        <p:nvSpPr>
          <p:cNvPr id="5" name="Rectangle 4"/>
          <p:cNvSpPr/>
          <p:nvPr/>
        </p:nvSpPr>
        <p:spPr>
          <a:xfrm>
            <a:off x="446942" y="1294686"/>
            <a:ext cx="8234851" cy="905633"/>
          </a:xfrm>
          <a:prstGeom prst="rect">
            <a:avLst/>
          </a:prstGeom>
        </p:spPr>
        <p:txBody>
          <a:bodyPr wrap="square">
            <a:spAutoFit/>
          </a:bodyPr>
          <a:lstStyle/>
          <a:p>
            <a:pPr lvl="0">
              <a:lnSpc>
                <a:spcPct val="115000"/>
              </a:lnSpc>
              <a:defRPr/>
            </a:pPr>
            <a:r>
              <a:rPr lang="en-NZ" sz="2400" b="1" u="sng" dirty="0">
                <a:solidFill>
                  <a:srgbClr val="660033"/>
                </a:solidFill>
                <a:latin typeface="Times New Roman" panose="02020603050405020304" pitchFamily="18" charset="0"/>
                <a:cs typeface="Times New Roman" panose="02020603050405020304" pitchFamily="18" charset="0"/>
              </a:rPr>
              <a:t>Scenario analysis: using the 5% conversion rate, 0.83 for AS, 0.80 for RP, and costing inputs based on guidelines</a:t>
            </a:r>
          </a:p>
        </p:txBody>
      </p:sp>
      <p:cxnSp>
        <p:nvCxnSpPr>
          <p:cNvPr id="7" name="Straight Arrow Connector 6"/>
          <p:cNvCxnSpPr/>
          <p:nvPr/>
        </p:nvCxnSpPr>
        <p:spPr bwMode="auto">
          <a:xfrm>
            <a:off x="2988837" y="3522964"/>
            <a:ext cx="0" cy="1337133"/>
          </a:xfrm>
          <a:prstGeom prst="straightConnector1">
            <a:avLst/>
          </a:prstGeom>
          <a:ln w="31750">
            <a:solidFill>
              <a:srgbClr val="C00000"/>
            </a:solidFill>
            <a:headEnd type="none" w="med" len="med"/>
            <a:tailEnd type="arrow"/>
          </a:ln>
          <a:extLst/>
        </p:spPr>
        <p:style>
          <a:lnRef idx="3">
            <a:schemeClr val="accent1"/>
          </a:lnRef>
          <a:fillRef idx="0">
            <a:schemeClr val="accent1"/>
          </a:fillRef>
          <a:effectRef idx="2">
            <a:schemeClr val="accent1"/>
          </a:effectRef>
          <a:fontRef idx="minor">
            <a:schemeClr val="tx1"/>
          </a:fontRef>
        </p:style>
      </p:cxnSp>
      <p:sp>
        <p:nvSpPr>
          <p:cNvPr id="8" name="Rectangle 7"/>
          <p:cNvSpPr/>
          <p:nvPr/>
        </p:nvSpPr>
        <p:spPr bwMode="auto">
          <a:xfrm>
            <a:off x="298764" y="4910202"/>
            <a:ext cx="8528365" cy="713979"/>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2237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Conclusions</a:t>
            </a:r>
            <a:endParaRPr lang="en-NZ" dirty="0"/>
          </a:p>
        </p:txBody>
      </p:sp>
      <p:sp>
        <p:nvSpPr>
          <p:cNvPr id="3" name="Content Placeholder 2"/>
          <p:cNvSpPr>
            <a:spLocks noGrp="1"/>
          </p:cNvSpPr>
          <p:nvPr>
            <p:ph idx="1"/>
          </p:nvPr>
        </p:nvSpPr>
        <p:spPr>
          <a:xfrm>
            <a:off x="446942" y="1460498"/>
            <a:ext cx="8124033" cy="4903725"/>
          </a:xfrm>
        </p:spPr>
        <p:txBody>
          <a:bodyPr>
            <a:normAutofit/>
          </a:bodyPr>
          <a:lstStyle/>
          <a:p>
            <a:pPr algn="just"/>
            <a:r>
              <a:rPr lang="en-NZ" sz="2400" dirty="0"/>
              <a:t>Active surveillance is less likely to be cost-effective compared to radical prostatectomy for younger men diagnosed with low risk localised prostate </a:t>
            </a:r>
            <a:r>
              <a:rPr lang="en-NZ" sz="2400" dirty="0" smtClean="0"/>
              <a:t>cancer</a:t>
            </a:r>
          </a:p>
          <a:p>
            <a:pPr algn="just"/>
            <a:endParaRPr lang="en-NZ" sz="2400" dirty="0" smtClean="0"/>
          </a:p>
          <a:p>
            <a:pPr algn="just"/>
            <a:r>
              <a:rPr lang="en-NZ" sz="2400" dirty="0" smtClean="0"/>
              <a:t>The </a:t>
            </a:r>
            <a:r>
              <a:rPr lang="en-NZ" sz="2400" dirty="0"/>
              <a:t>cost-effectiveness of active surveillance compared to radical prostatectomy is critically dependent on the ‘trigger’ for radical prostatectomy and the quality of life in men on active surveillance. Research on the latter would be </a:t>
            </a:r>
            <a:r>
              <a:rPr lang="en-NZ" sz="2400" dirty="0" smtClean="0"/>
              <a:t>beneficial</a:t>
            </a:r>
            <a:endParaRPr lang="en-NZ" sz="2400" dirty="0"/>
          </a:p>
        </p:txBody>
      </p:sp>
    </p:spTree>
    <p:extLst>
      <p:ext uri="{BB962C8B-B14F-4D97-AF65-F5344CB8AC3E}">
        <p14:creationId xmlns:p14="http://schemas.microsoft.com/office/powerpoint/2010/main" val="21504969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0448" y="2657856"/>
            <a:ext cx="5145023" cy="2231135"/>
          </a:xfrm>
        </p:spPr>
        <p:txBody>
          <a:bodyPr>
            <a:noAutofit/>
          </a:bodyPr>
          <a:lstStyle/>
          <a:p>
            <a:pPr marL="0" indent="0">
              <a:buNone/>
            </a:pPr>
            <a:r>
              <a:rPr lang="en-NZ" sz="7200" dirty="0" smtClean="0"/>
              <a:t>Thank you !</a:t>
            </a:r>
            <a:endParaRPr lang="en-NZ" sz="7200" dirty="0"/>
          </a:p>
        </p:txBody>
      </p:sp>
    </p:spTree>
    <p:extLst>
      <p:ext uri="{BB962C8B-B14F-4D97-AF65-F5344CB8AC3E}">
        <p14:creationId xmlns:p14="http://schemas.microsoft.com/office/powerpoint/2010/main" val="4210878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4" name="Content Placeholder 2"/>
          <p:cNvSpPr>
            <a:spLocks noGrp="1"/>
          </p:cNvSpPr>
          <p:nvPr>
            <p:ph idx="1"/>
          </p:nvPr>
        </p:nvSpPr>
        <p:spPr>
          <a:xfrm>
            <a:off x="395536" y="1196752"/>
            <a:ext cx="7704856" cy="767850"/>
          </a:xfrm>
        </p:spPr>
        <p:txBody>
          <a:bodyPr>
            <a:normAutofit/>
          </a:bodyPr>
          <a:lstStyle/>
          <a:p>
            <a:pPr marL="0" indent="0" algn="just">
              <a:buNone/>
            </a:pPr>
            <a:r>
              <a:rPr lang="en-NZ" b="1" u="sng" dirty="0" smtClean="0">
                <a:solidFill>
                  <a:srgbClr val="660033"/>
                </a:solidFill>
                <a:latin typeface="Arial" panose="020B0604020202020204" pitchFamily="34" charset="0"/>
                <a:cs typeface="Arial" panose="020B0604020202020204" pitchFamily="34" charset="0"/>
              </a:rPr>
              <a:t>localised prostate cancer</a:t>
            </a:r>
          </a:p>
          <a:p>
            <a:pPr marL="0" indent="0" algn="just">
              <a:buNone/>
            </a:pPr>
            <a:endParaRPr lang="en-NZ" sz="1200" dirty="0" smtClean="0">
              <a:solidFill>
                <a:schemeClr val="tx1">
                  <a:lumMod val="95000"/>
                  <a:lumOff val="5000"/>
                </a:schemeClr>
              </a:solidFill>
              <a:latin typeface="Arial" panose="020B0604020202020204" pitchFamily="34" charset="0"/>
              <a:cs typeface="Arial" panose="020B0604020202020204" pitchFamily="34" charset="0"/>
            </a:endParaRPr>
          </a:p>
        </p:txBody>
      </p:sp>
      <p:sp>
        <p:nvSpPr>
          <p:cNvPr id="5" name="TextBox 4"/>
          <p:cNvSpPr txBox="1"/>
          <p:nvPr/>
        </p:nvSpPr>
        <p:spPr>
          <a:xfrm>
            <a:off x="395536" y="3326487"/>
            <a:ext cx="7128792" cy="1200329"/>
          </a:xfrm>
          <a:prstGeom prst="rect">
            <a:avLst/>
          </a:prstGeom>
          <a:noFill/>
        </p:spPr>
        <p:txBody>
          <a:bodyPr wrap="square" rtlCol="0">
            <a:spAutoFit/>
          </a:bodyPr>
          <a:lstStyle/>
          <a:p>
            <a:pPr marL="0" indent="0">
              <a:lnSpc>
                <a:spcPct val="150000"/>
              </a:lnSpc>
              <a:buNone/>
            </a:pPr>
            <a:r>
              <a:rPr lang="en-NZ" sz="2400" b="1" dirty="0">
                <a:latin typeface="Arial" panose="020B0604020202020204" pitchFamily="34" charset="0"/>
                <a:cs typeface="Arial" panose="020B0604020202020204" pitchFamily="34" charset="0"/>
              </a:rPr>
              <a:t>Radical </a:t>
            </a:r>
            <a:r>
              <a:rPr lang="en-NZ" sz="2400" b="1" dirty="0" smtClean="0">
                <a:latin typeface="Arial" panose="020B0604020202020204" pitchFamily="34" charset="0"/>
                <a:cs typeface="Arial" panose="020B0604020202020204" pitchFamily="34" charset="0"/>
              </a:rPr>
              <a:t>prostatectomy (RP)</a:t>
            </a:r>
            <a:endParaRPr lang="en-NZ" sz="2400" b="1" dirty="0">
              <a:latin typeface="Arial" panose="020B0604020202020204" pitchFamily="34" charset="0"/>
              <a:cs typeface="Arial" panose="020B0604020202020204" pitchFamily="34" charset="0"/>
            </a:endParaRPr>
          </a:p>
          <a:p>
            <a:pPr marL="342900" indent="-342900">
              <a:lnSpc>
                <a:spcPct val="150000"/>
              </a:lnSpc>
              <a:buFont typeface="Arial" panose="020B0604020202020204" pitchFamily="34" charset="0"/>
              <a:buChar char="•"/>
            </a:pPr>
            <a:r>
              <a:rPr lang="en-NZ" sz="2400" dirty="0">
                <a:latin typeface="Arial" panose="020B0604020202020204" pitchFamily="34" charset="0"/>
                <a:cs typeface="Arial" panose="020B0604020202020204" pitchFamily="34" charset="0"/>
              </a:rPr>
              <a:t>The most common </a:t>
            </a:r>
            <a:r>
              <a:rPr lang="en-NZ" sz="2400" dirty="0" smtClean="0">
                <a:latin typeface="Arial" panose="020B0604020202020204" pitchFamily="34" charset="0"/>
                <a:cs typeface="Arial" panose="020B0604020202020204" pitchFamily="34" charset="0"/>
              </a:rPr>
              <a:t>treatment</a:t>
            </a:r>
          </a:p>
        </p:txBody>
      </p:sp>
      <p:sp>
        <p:nvSpPr>
          <p:cNvPr id="6" name="Content Placeholder 2"/>
          <p:cNvSpPr txBox="1">
            <a:spLocks/>
          </p:cNvSpPr>
          <p:nvPr/>
        </p:nvSpPr>
        <p:spPr>
          <a:xfrm>
            <a:off x="446943" y="5192469"/>
            <a:ext cx="7736528" cy="121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2400" b="1" dirty="0"/>
              <a:t>Active surveillance (AS</a:t>
            </a:r>
            <a:r>
              <a:rPr lang="en-NZ" sz="2400" b="1" dirty="0" smtClean="0"/>
              <a:t>)</a:t>
            </a:r>
          </a:p>
          <a:p>
            <a:pPr marL="342900" indent="-342900">
              <a:lnSpc>
                <a:spcPct val="150000"/>
              </a:lnSpc>
            </a:pPr>
            <a:r>
              <a:rPr lang="en-NZ" sz="2400" dirty="0"/>
              <a:t>To avoid harms caused by radical treatments</a:t>
            </a:r>
          </a:p>
        </p:txBody>
      </p:sp>
      <p:sp>
        <p:nvSpPr>
          <p:cNvPr id="7" name="Content Placeholder 2"/>
          <p:cNvSpPr txBox="1">
            <a:spLocks/>
          </p:cNvSpPr>
          <p:nvPr/>
        </p:nvSpPr>
        <p:spPr bwMode="auto">
          <a:xfrm>
            <a:off x="395535" y="2051400"/>
            <a:ext cx="8431594" cy="1472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sz="1600">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marL="0" indent="0">
              <a:buNone/>
            </a:pPr>
            <a:r>
              <a:rPr lang="en-NZ" b="1" dirty="0" smtClean="0">
                <a:latin typeface="Arial" panose="020B0604020202020204" pitchFamily="34" charset="0"/>
                <a:cs typeface="Arial" panose="020B0604020202020204" pitchFamily="34" charset="0"/>
              </a:rPr>
              <a:t>Low, Intermediate, </a:t>
            </a:r>
            <a:r>
              <a:rPr lang="en-NZ" b="1" dirty="0">
                <a:latin typeface="Arial" panose="020B0604020202020204" pitchFamily="34" charset="0"/>
                <a:cs typeface="Arial" panose="020B0604020202020204" pitchFamily="34" charset="0"/>
              </a:rPr>
              <a:t>High risk </a:t>
            </a:r>
            <a:r>
              <a:rPr lang="en-NZ" sz="2000" dirty="0" smtClean="0">
                <a:latin typeface="Arial" panose="020B0604020202020204" pitchFamily="34" charset="0"/>
                <a:cs typeface="Arial" panose="020B0604020202020204" pitchFamily="34" charset="0"/>
              </a:rPr>
              <a:t>(D’Amico </a:t>
            </a:r>
            <a:r>
              <a:rPr lang="en-NZ" sz="2000" dirty="0">
                <a:latin typeface="Arial" panose="020B0604020202020204" pitchFamily="34" charset="0"/>
                <a:cs typeface="Arial" panose="020B0604020202020204" pitchFamily="34" charset="0"/>
              </a:rPr>
              <a:t>risk classification </a:t>
            </a:r>
            <a:r>
              <a:rPr lang="en-NZ" sz="2000" dirty="0" smtClean="0">
                <a:latin typeface="Arial" panose="020B0604020202020204" pitchFamily="34" charset="0"/>
                <a:cs typeface="Arial" panose="020B0604020202020204" pitchFamily="34" charset="0"/>
              </a:rPr>
              <a:t>system</a:t>
            </a:r>
            <a:r>
              <a:rPr lang="en-NZ" sz="3200" kern="0" dirty="0" smtClean="0">
                <a:latin typeface="Times New Roman" panose="02020603050405020304" pitchFamily="18" charset="0"/>
                <a:cs typeface="Times New Roman" panose="02020603050405020304" pitchFamily="18" charset="0"/>
              </a:rPr>
              <a:t>)</a:t>
            </a:r>
            <a:endParaRPr lang="en-NZ"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4486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4" name="Title 1"/>
          <p:cNvSpPr txBox="1">
            <a:spLocks/>
          </p:cNvSpPr>
          <p:nvPr/>
        </p:nvSpPr>
        <p:spPr>
          <a:xfrm>
            <a:off x="685800" y="1006256"/>
            <a:ext cx="7772400" cy="6858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bg1"/>
                </a:solidFill>
                <a:latin typeface="Arial Black" panose="020B0A04020102020204" pitchFamily="34" charset="0"/>
                <a:ea typeface="+mj-ea"/>
                <a:cs typeface="+mj-cs"/>
              </a:defRPr>
            </a:lvl1pPr>
          </a:lstStyle>
          <a:p>
            <a:r>
              <a:rPr lang="en-US" sz="2800" u="sng" smtClean="0">
                <a:solidFill>
                  <a:srgbClr val="660033"/>
                </a:solidFill>
                <a:latin typeface="Times New Roman" panose="02020603050405020304" pitchFamily="18" charset="0"/>
                <a:ea typeface="+mn-ea"/>
                <a:cs typeface="Times New Roman" panose="02020603050405020304" pitchFamily="18" charset="0"/>
              </a:rPr>
              <a:t>Cost effectiveness analysis</a:t>
            </a:r>
            <a:endParaRPr lang="en-US" sz="2800" u="sng" dirty="0">
              <a:solidFill>
                <a:srgbClr val="660033"/>
              </a:solidFill>
              <a:latin typeface="Times New Roman" panose="02020603050405020304" pitchFamily="18" charset="0"/>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2"/>
              <p:cNvSpPr>
                <a:spLocks noGrp="1"/>
              </p:cNvSpPr>
              <p:nvPr>
                <p:ph idx="1"/>
              </p:nvPr>
            </p:nvSpPr>
            <p:spPr>
              <a:xfrm>
                <a:off x="685800" y="1775104"/>
                <a:ext cx="7772400" cy="4752528"/>
              </a:xfrm>
            </p:spPr>
            <p:txBody>
              <a:bodyPr/>
              <a:lstStyle/>
              <a:p>
                <a:pPr>
                  <a:spcBef>
                    <a:spcPts val="3000"/>
                  </a:spcBef>
                </a:pPr>
                <a:r>
                  <a:rPr lang="en-NZ" dirty="0" smtClean="0">
                    <a:latin typeface="Times New Roman" panose="02020603050405020304" pitchFamily="18" charset="0"/>
                    <a:cs typeface="Times New Roman" panose="02020603050405020304" pitchFamily="18" charset="0"/>
                  </a:rPr>
                  <a:t>Health care resources are limited </a:t>
                </a:r>
              </a:p>
              <a:p>
                <a:pPr>
                  <a:spcBef>
                    <a:spcPts val="3000"/>
                  </a:spcBef>
                </a:pPr>
                <a:r>
                  <a:rPr lang="en-NZ" dirty="0" smtClean="0">
                    <a:latin typeface="Times New Roman" panose="02020603050405020304" pitchFamily="18" charset="0"/>
                    <a:cs typeface="Times New Roman" panose="02020603050405020304" pitchFamily="18" charset="0"/>
                  </a:rPr>
                  <a:t>Cost-effectiveness </a:t>
                </a:r>
                <a:r>
                  <a:rPr lang="en-NZ" dirty="0">
                    <a:latin typeface="Times New Roman" panose="02020603050405020304" pitchFamily="18" charset="0"/>
                    <a:cs typeface="Times New Roman" panose="02020603050405020304" pitchFamily="18" charset="0"/>
                  </a:rPr>
                  <a:t>studies play a central role in decision </a:t>
                </a:r>
                <a:r>
                  <a:rPr lang="en-NZ" dirty="0" smtClean="0">
                    <a:latin typeface="Times New Roman" panose="02020603050405020304" pitchFamily="18" charset="0"/>
                    <a:cs typeface="Times New Roman" panose="02020603050405020304" pitchFamily="18" charset="0"/>
                  </a:rPr>
                  <a:t>making, </a:t>
                </a:r>
                <a:r>
                  <a:rPr lang="en-NZ" dirty="0">
                    <a:latin typeface="Times New Roman" panose="02020603050405020304" pitchFamily="18" charset="0"/>
                    <a:cs typeface="Times New Roman" panose="02020603050405020304" pitchFamily="18" charset="0"/>
                  </a:rPr>
                  <a:t>by comparing the “alternative courses of action in terms of both their costs and consequences</a:t>
                </a:r>
                <a:r>
                  <a:rPr lang="en-NZ" dirty="0" smtClean="0">
                    <a:latin typeface="Times New Roman" panose="02020603050405020304" pitchFamily="18" charset="0"/>
                    <a:cs typeface="Times New Roman" panose="02020603050405020304" pitchFamily="18" charset="0"/>
                  </a:rPr>
                  <a:t>”</a:t>
                </a:r>
              </a:p>
              <a:p>
                <a:pPr>
                  <a:spcBef>
                    <a:spcPts val="3000"/>
                  </a:spcBef>
                </a:pPr>
                <a:r>
                  <a:rPr lang="en-US" dirty="0" smtClean="0">
                    <a:latin typeface="Times New Roman" panose="02020603050405020304" pitchFamily="18" charset="0"/>
                    <a:cs typeface="Times New Roman" panose="02020603050405020304" pitchFamily="18" charset="0"/>
                  </a:rPr>
                  <a:t>Incremental cost-effectiveness ratio (ICER)</a:t>
                </a:r>
              </a:p>
              <a:p>
                <a:pPr marL="0" indent="0">
                  <a:spcBef>
                    <a:spcPts val="1200"/>
                  </a:spcBef>
                  <a:buNone/>
                </a:pPr>
                <a:r>
                  <a:rPr lang="en-US" sz="2600" dirty="0" smtClean="0">
                    <a:latin typeface="Times New Roman" panose="02020603050405020304" pitchFamily="18" charset="0"/>
                    <a:cs typeface="Times New Roman" panose="02020603050405020304" pitchFamily="18" charset="0"/>
                  </a:rPr>
                  <a:t>     =  </a:t>
                </a:r>
                <a14:m>
                  <m:oMath xmlns:m="http://schemas.openxmlformats.org/officeDocument/2006/math">
                    <m:f>
                      <m:fPr>
                        <m:ctrlPr>
                          <a:rPr lang="en-US" sz="2800" i="1">
                            <a:latin typeface="Cambria Math" panose="02040503050406030204" pitchFamily="18" charset="0"/>
                          </a:rPr>
                        </m:ctrlPr>
                      </m:fPr>
                      <m:num>
                        <m:r>
                          <m:rPr>
                            <m:sty m:val="p"/>
                          </m:rPr>
                          <a:rPr lang="en-NZ" sz="2800">
                            <a:latin typeface="Cambria Math"/>
                          </a:rPr>
                          <m:t>Cost</m:t>
                        </m:r>
                        <m:r>
                          <a:rPr lang="en-NZ" sz="2800">
                            <a:latin typeface="Cambria Math"/>
                          </a:rPr>
                          <m:t> </m:t>
                        </m:r>
                        <m:d>
                          <m:dPr>
                            <m:ctrlPr>
                              <a:rPr lang="en-US" sz="2800" i="1">
                                <a:latin typeface="Cambria Math" panose="02040503050406030204" pitchFamily="18" charset="0"/>
                              </a:rPr>
                            </m:ctrlPr>
                          </m:dPr>
                          <m:e>
                            <m:r>
                              <m:rPr>
                                <m:sty m:val="p"/>
                              </m:rPr>
                              <a:rPr lang="en-NZ" sz="2800" b="0" i="0" smtClean="0">
                                <a:latin typeface="Cambria Math" panose="02040503050406030204" pitchFamily="18" charset="0"/>
                              </a:rPr>
                              <m:t>B</m:t>
                            </m:r>
                          </m:e>
                        </m:d>
                        <m:r>
                          <a:rPr lang="en-NZ" sz="2800">
                            <a:latin typeface="Cambria Math"/>
                          </a:rPr>
                          <m:t> </m:t>
                        </m:r>
                        <m:r>
                          <a:rPr lang="en-NZ" sz="2800" i="1">
                            <a:latin typeface="Cambria Math"/>
                          </a:rPr>
                          <m:t>−</m:t>
                        </m:r>
                        <m:r>
                          <a:rPr lang="en-NZ" sz="2800">
                            <a:latin typeface="Cambria Math"/>
                          </a:rPr>
                          <m:t> </m:t>
                        </m:r>
                        <m:r>
                          <m:rPr>
                            <m:sty m:val="p"/>
                          </m:rPr>
                          <a:rPr lang="en-NZ" sz="2800">
                            <a:latin typeface="Cambria Math"/>
                          </a:rPr>
                          <m:t>Cost</m:t>
                        </m:r>
                        <m:r>
                          <a:rPr lang="en-NZ" sz="2800">
                            <a:latin typeface="Cambria Math"/>
                          </a:rPr>
                          <m:t> (</m:t>
                        </m:r>
                        <m:r>
                          <m:rPr>
                            <m:sty m:val="p"/>
                          </m:rPr>
                          <a:rPr lang="en-NZ" sz="2800" b="0" i="0" smtClean="0">
                            <a:latin typeface="Cambria Math" panose="02040503050406030204" pitchFamily="18" charset="0"/>
                          </a:rPr>
                          <m:t>A</m:t>
                        </m:r>
                        <m:r>
                          <a:rPr lang="en-NZ" sz="2800">
                            <a:latin typeface="Cambria Math"/>
                          </a:rPr>
                          <m:t>) </m:t>
                        </m:r>
                      </m:num>
                      <m:den>
                        <m:r>
                          <m:rPr>
                            <m:sty m:val="p"/>
                          </m:rPr>
                          <a:rPr lang="en-NZ" sz="2800">
                            <a:latin typeface="Cambria Math"/>
                          </a:rPr>
                          <m:t>Effectiveness</m:t>
                        </m:r>
                        <m:r>
                          <a:rPr lang="en-NZ" sz="2800">
                            <a:latin typeface="Cambria Math"/>
                          </a:rPr>
                          <m:t> </m:t>
                        </m:r>
                        <m:d>
                          <m:dPr>
                            <m:ctrlPr>
                              <a:rPr lang="en-US" sz="2800" i="1">
                                <a:latin typeface="Cambria Math" panose="02040503050406030204" pitchFamily="18" charset="0"/>
                              </a:rPr>
                            </m:ctrlPr>
                          </m:dPr>
                          <m:e>
                            <m:r>
                              <m:rPr>
                                <m:sty m:val="p"/>
                              </m:rPr>
                              <a:rPr lang="en-NZ" sz="2800" b="0" i="0" smtClean="0">
                                <a:latin typeface="Cambria Math" panose="02040503050406030204" pitchFamily="18" charset="0"/>
                              </a:rPr>
                              <m:t>B</m:t>
                            </m:r>
                          </m:e>
                        </m:d>
                        <m:r>
                          <a:rPr lang="en-NZ" sz="2800">
                            <a:latin typeface="Cambria Math"/>
                          </a:rPr>
                          <m:t> </m:t>
                        </m:r>
                        <m:r>
                          <a:rPr lang="en-NZ" sz="2800" i="1">
                            <a:latin typeface="Cambria Math"/>
                          </a:rPr>
                          <m:t>−</m:t>
                        </m:r>
                        <m:r>
                          <a:rPr lang="en-NZ" sz="2800">
                            <a:latin typeface="Cambria Math"/>
                          </a:rPr>
                          <m:t> </m:t>
                        </m:r>
                        <m:r>
                          <m:rPr>
                            <m:sty m:val="p"/>
                          </m:rPr>
                          <a:rPr lang="en-NZ" sz="2800">
                            <a:latin typeface="Cambria Math"/>
                          </a:rPr>
                          <m:t>Effectiveness</m:t>
                        </m:r>
                        <m:r>
                          <a:rPr lang="en-NZ" sz="2800">
                            <a:latin typeface="Cambria Math"/>
                          </a:rPr>
                          <m:t> (</m:t>
                        </m:r>
                        <m:r>
                          <m:rPr>
                            <m:sty m:val="p"/>
                          </m:rPr>
                          <a:rPr lang="en-NZ" sz="2800" b="0" i="0" smtClean="0">
                            <a:latin typeface="Cambria Math" panose="02040503050406030204" pitchFamily="18" charset="0"/>
                          </a:rPr>
                          <m:t>A</m:t>
                        </m:r>
                        <m:r>
                          <a:rPr lang="en-NZ" sz="2800">
                            <a:latin typeface="Cambria Math"/>
                          </a:rPr>
                          <m:t>) </m:t>
                        </m:r>
                      </m:den>
                    </m:f>
                  </m:oMath>
                </a14:m>
                <a:endParaRPr lang="en-US" sz="2600" dirty="0">
                  <a:latin typeface="Times New Roman" panose="02020603050405020304" pitchFamily="18" charset="0"/>
                  <a:cs typeface="Times New Roman" panose="02020603050405020304" pitchFamily="18" charset="0"/>
                </a:endParaRPr>
              </a:p>
            </p:txBody>
          </p:sp>
        </mc:Choice>
        <mc:Fallback xmlns="">
          <p:sp>
            <p:nvSpPr>
              <p:cNvPr id="5" name="Content Placeholder 2"/>
              <p:cNvSpPr>
                <a:spLocks noGrp="1" noRot="1" noChangeAspect="1" noMove="1" noResize="1" noEditPoints="1" noAdjustHandles="1" noChangeArrowheads="1" noChangeShapeType="1" noTextEdit="1"/>
              </p:cNvSpPr>
              <p:nvPr>
                <p:ph idx="1"/>
              </p:nvPr>
            </p:nvSpPr>
            <p:spPr>
              <a:xfrm>
                <a:off x="685800" y="1775104"/>
                <a:ext cx="7772400" cy="4752528"/>
              </a:xfrm>
              <a:blipFill rotWithShape="0">
                <a:blip r:embed="rId2"/>
                <a:stretch>
                  <a:fillRect l="-1412" t="-2179"/>
                </a:stretch>
              </a:blipFill>
            </p:spPr>
            <p:txBody>
              <a:bodyPr/>
              <a:lstStyle/>
              <a:p>
                <a:r>
                  <a:rPr lang="en-NZ">
                    <a:noFill/>
                  </a:rPr>
                  <a:t> </a:t>
                </a:r>
              </a:p>
            </p:txBody>
          </p:sp>
        </mc:Fallback>
      </mc:AlternateContent>
    </p:spTree>
    <p:extLst>
      <p:ext uri="{BB962C8B-B14F-4D97-AF65-F5344CB8AC3E}">
        <p14:creationId xmlns:p14="http://schemas.microsoft.com/office/powerpoint/2010/main" val="4198924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3" name="Content Placeholder 2"/>
          <p:cNvSpPr>
            <a:spLocks noGrp="1"/>
          </p:cNvSpPr>
          <p:nvPr>
            <p:ph idx="1"/>
          </p:nvPr>
        </p:nvSpPr>
        <p:spPr>
          <a:xfrm>
            <a:off x="468688" y="1543456"/>
            <a:ext cx="7704856" cy="4710137"/>
          </a:xfrm>
        </p:spPr>
        <p:txBody>
          <a:bodyPr/>
          <a:lstStyle/>
          <a:p>
            <a:pPr marL="0" indent="0" algn="just">
              <a:buNone/>
            </a:pPr>
            <a:r>
              <a:rPr lang="en-NZ" sz="2800" b="1" u="sng" dirty="0" smtClean="0">
                <a:solidFill>
                  <a:srgbClr val="660033"/>
                </a:solidFill>
                <a:latin typeface="Times New Roman" panose="02020603050405020304" pitchFamily="18" charset="0"/>
                <a:cs typeface="Times New Roman" panose="02020603050405020304" pitchFamily="18" charset="0"/>
              </a:rPr>
              <a:t>Aims</a:t>
            </a:r>
            <a:r>
              <a:rPr lang="en-NZ" sz="2800" dirty="0" smtClean="0">
                <a:solidFill>
                  <a:srgbClr val="660033"/>
                </a:solidFill>
                <a:latin typeface="Times New Roman" panose="02020603050405020304" pitchFamily="18" charset="0"/>
                <a:cs typeface="Times New Roman" panose="02020603050405020304" pitchFamily="18" charset="0"/>
              </a:rPr>
              <a:t>   </a:t>
            </a:r>
            <a:endParaRPr lang="en-NZ" sz="28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just"/>
            <a:r>
              <a:rPr lang="en-NZ" sz="2800" dirty="0" smtClean="0">
                <a:latin typeface="Times New Roman" panose="02020603050405020304" pitchFamily="18" charset="0"/>
                <a:cs typeface="Times New Roman" panose="02020603050405020304" pitchFamily="18" charset="0"/>
              </a:rPr>
              <a:t>To compare the cost-effectiveness of active surveillance and radical prostatectomy for men diagnosed with low </a:t>
            </a:r>
            <a:r>
              <a:rPr lang="en-NZ" sz="2800" dirty="0">
                <a:latin typeface="Times New Roman" panose="02020603050405020304" pitchFamily="18" charset="0"/>
                <a:cs typeface="Times New Roman" panose="02020603050405020304" pitchFamily="18" charset="0"/>
              </a:rPr>
              <a:t>risk </a:t>
            </a:r>
            <a:r>
              <a:rPr lang="en-NZ" sz="2800" dirty="0" smtClean="0">
                <a:latin typeface="Times New Roman" panose="02020603050405020304" pitchFamily="18" charset="0"/>
                <a:cs typeface="Times New Roman" panose="02020603050405020304" pitchFamily="18" charset="0"/>
              </a:rPr>
              <a:t>localised prostate cancer</a:t>
            </a:r>
            <a:endParaRPr lang="en-NZ"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8097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Methods</a:t>
            </a:r>
            <a:endParaRPr lang="en-NZ" dirty="0"/>
          </a:p>
        </p:txBody>
      </p:sp>
      <p:sp>
        <p:nvSpPr>
          <p:cNvPr id="5" name="Content Placeholder 2"/>
          <p:cNvSpPr>
            <a:spLocks noGrp="1"/>
          </p:cNvSpPr>
          <p:nvPr>
            <p:ph idx="1"/>
          </p:nvPr>
        </p:nvSpPr>
        <p:spPr>
          <a:xfrm>
            <a:off x="432111" y="1556792"/>
            <a:ext cx="7848873" cy="4680520"/>
          </a:xfrm>
        </p:spPr>
        <p:txBody>
          <a:bodyPr/>
          <a:lstStyle/>
          <a:p>
            <a:pPr algn="just">
              <a:spcAft>
                <a:spcPts val="1800"/>
              </a:spcAft>
            </a:pPr>
            <a:r>
              <a:rPr lang="en-NZ" sz="2800" dirty="0" err="1" smtClean="0">
                <a:latin typeface="Arial" panose="020B0604020202020204" pitchFamily="34" charset="0"/>
                <a:cs typeface="Arial" panose="020B0604020202020204" pitchFamily="34" charset="0"/>
              </a:rPr>
              <a:t>TreeAge</a:t>
            </a:r>
            <a:r>
              <a:rPr lang="en-NZ" sz="2800" dirty="0" smtClean="0">
                <a:latin typeface="Arial" panose="020B0604020202020204" pitchFamily="34" charset="0"/>
                <a:cs typeface="Arial" panose="020B0604020202020204" pitchFamily="34" charset="0"/>
              </a:rPr>
              <a:t> </a:t>
            </a:r>
            <a:r>
              <a:rPr lang="en-NZ" sz="2800" dirty="0">
                <a:latin typeface="Arial" panose="020B0604020202020204" pitchFamily="34" charset="0"/>
                <a:cs typeface="Arial" panose="020B0604020202020204" pitchFamily="34" charset="0"/>
              </a:rPr>
              <a:t>Pro </a:t>
            </a:r>
            <a:r>
              <a:rPr lang="en-NZ" sz="2800" dirty="0" smtClean="0">
                <a:latin typeface="Arial" panose="020B0604020202020204" pitchFamily="34" charset="0"/>
                <a:cs typeface="Arial" panose="020B0604020202020204" pitchFamily="34" charset="0"/>
              </a:rPr>
              <a:t>2015</a:t>
            </a:r>
          </a:p>
          <a:p>
            <a:pPr algn="just">
              <a:spcAft>
                <a:spcPts val="1800"/>
              </a:spcAft>
            </a:pPr>
            <a:r>
              <a:rPr lang="en-NZ" dirty="0" smtClean="0"/>
              <a:t>Life-time </a:t>
            </a:r>
            <a:r>
              <a:rPr lang="en-NZ" sz="2800" dirty="0" smtClean="0">
                <a:latin typeface="Arial" panose="020B0604020202020204" pitchFamily="34" charset="0"/>
                <a:cs typeface="Arial" panose="020B0604020202020204" pitchFamily="34" charset="0"/>
              </a:rPr>
              <a:t>Markov model</a:t>
            </a:r>
            <a:endParaRPr lang="en-NZ" sz="2800" dirty="0">
              <a:latin typeface="Arial" panose="020B0604020202020204" pitchFamily="34" charset="0"/>
              <a:cs typeface="Arial" panose="020B0604020202020204" pitchFamily="34" charset="0"/>
            </a:endParaRPr>
          </a:p>
          <a:p>
            <a:pPr algn="just">
              <a:spcAft>
                <a:spcPts val="1800"/>
              </a:spcAft>
            </a:pPr>
            <a:r>
              <a:rPr lang="en-NZ" sz="2800" dirty="0" smtClean="0">
                <a:latin typeface="Arial" panose="020B0604020202020204" pitchFamily="34" charset="0"/>
                <a:cs typeface="Arial" panose="020B0604020202020204" pitchFamily="34" charset="0"/>
              </a:rPr>
              <a:t>Age at diagnosis:  45, 50, 55, 60, 65, 70 years</a:t>
            </a:r>
          </a:p>
          <a:p>
            <a:pPr algn="just">
              <a:spcAft>
                <a:spcPts val="1800"/>
              </a:spcAft>
            </a:pPr>
            <a:r>
              <a:rPr lang="en-NZ" dirty="0" smtClean="0"/>
              <a:t>Perspective </a:t>
            </a:r>
            <a:r>
              <a:rPr lang="en-NZ" dirty="0"/>
              <a:t>of the Ministry of Health in New Zealand</a:t>
            </a:r>
            <a:endParaRPr lang="en-NZ" sz="2800" dirty="0" smtClean="0">
              <a:latin typeface="Arial" panose="020B0604020202020204" pitchFamily="34" charset="0"/>
              <a:cs typeface="Arial" panose="020B0604020202020204" pitchFamily="34" charset="0"/>
            </a:endParaRPr>
          </a:p>
          <a:p>
            <a:pPr marL="0" indent="0" algn="just">
              <a:spcAft>
                <a:spcPts val="1800"/>
              </a:spcAft>
              <a:buNone/>
            </a:pPr>
            <a:endParaRPr lang="en-NZ"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4702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Methods</a:t>
            </a:r>
            <a:endParaRPr lang="en-NZ" dirty="0"/>
          </a:p>
        </p:txBody>
      </p:sp>
      <p:sp>
        <p:nvSpPr>
          <p:cNvPr id="3" name="Oval 2"/>
          <p:cNvSpPr/>
          <p:nvPr/>
        </p:nvSpPr>
        <p:spPr bwMode="auto">
          <a:xfrm>
            <a:off x="1228644" y="2916560"/>
            <a:ext cx="1728192" cy="792088"/>
          </a:xfrm>
          <a:prstGeom prst="ellipse">
            <a:avLst/>
          </a:prstGeom>
          <a:gradFill>
            <a:gsLst>
              <a:gs pos="0">
                <a:schemeClr val="accent1">
                  <a:lumMod val="40000"/>
                  <a:lumOff val="60000"/>
                </a:schemeClr>
              </a:gs>
              <a:gs pos="100000">
                <a:schemeClr val="accent1">
                  <a:lumMod val="40000"/>
                  <a:lumOff val="60000"/>
                </a:schemeClr>
              </a:gs>
              <a:gs pos="100000">
                <a:schemeClr val="accent1">
                  <a:lumMod val="99000"/>
                  <a:satMod val="120000"/>
                  <a:shade val="78000"/>
                </a:schemeClr>
              </a:gs>
            </a:gsLst>
          </a:gradFill>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imes" pitchFamily="18" charset="0"/>
              </a:rPr>
              <a:t>Post-surgery</a:t>
            </a:r>
          </a:p>
        </p:txBody>
      </p:sp>
      <p:sp>
        <p:nvSpPr>
          <p:cNvPr id="4" name="Oval 3"/>
          <p:cNvSpPr/>
          <p:nvPr/>
        </p:nvSpPr>
        <p:spPr bwMode="auto">
          <a:xfrm>
            <a:off x="4256294" y="1746499"/>
            <a:ext cx="1944216" cy="792088"/>
          </a:xfrm>
          <a:prstGeom prst="ellipse">
            <a:avLst/>
          </a:prstGeom>
          <a:gradFill>
            <a:gsLst>
              <a:gs pos="0">
                <a:schemeClr val="accent1">
                  <a:lumMod val="40000"/>
                  <a:lumOff val="60000"/>
                </a:schemeClr>
              </a:gs>
              <a:gs pos="100000">
                <a:schemeClr val="accent1">
                  <a:lumMod val="40000"/>
                  <a:lumOff val="60000"/>
                </a:schemeClr>
              </a:gs>
              <a:gs pos="100000">
                <a:schemeClr val="accent1">
                  <a:lumMod val="99000"/>
                  <a:satMod val="120000"/>
                  <a:shade val="78000"/>
                </a:schemeClr>
              </a:gs>
            </a:gsLst>
          </a:gradFill>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1800" b="0" i="0" u="none" strike="noStrike" cap="none" normalizeH="0" baseline="0" dirty="0" smtClean="0">
                <a:ln>
                  <a:noFill/>
                </a:ln>
                <a:solidFill>
                  <a:schemeClr val="tx1"/>
                </a:solidFill>
                <a:effectLst/>
                <a:latin typeface="Times" pitchFamily="18" charset="0"/>
              </a:rPr>
              <a:t>Local progression</a:t>
            </a:r>
          </a:p>
        </p:txBody>
      </p:sp>
      <p:sp>
        <p:nvSpPr>
          <p:cNvPr id="5" name="Oval 4"/>
          <p:cNvSpPr/>
          <p:nvPr/>
        </p:nvSpPr>
        <p:spPr bwMode="auto">
          <a:xfrm>
            <a:off x="7133306" y="3014626"/>
            <a:ext cx="1890242" cy="792088"/>
          </a:xfrm>
          <a:prstGeom prst="ellipse">
            <a:avLst/>
          </a:prstGeom>
          <a:gradFill>
            <a:gsLst>
              <a:gs pos="0">
                <a:schemeClr val="accent1">
                  <a:lumMod val="40000"/>
                  <a:lumOff val="60000"/>
                </a:schemeClr>
              </a:gs>
              <a:gs pos="100000">
                <a:schemeClr val="accent1">
                  <a:lumMod val="40000"/>
                  <a:lumOff val="60000"/>
                </a:schemeClr>
              </a:gs>
              <a:gs pos="100000">
                <a:schemeClr val="accent1">
                  <a:lumMod val="99000"/>
                  <a:satMod val="120000"/>
                  <a:shade val="78000"/>
                </a:schemeClr>
              </a:gs>
            </a:gsLst>
          </a:gradFill>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1900" b="0" i="0" u="none" strike="noStrike" cap="none" normalizeH="0" baseline="0" dirty="0" smtClean="0">
                <a:ln>
                  <a:noFill/>
                </a:ln>
                <a:solidFill>
                  <a:schemeClr val="tx1"/>
                </a:solidFill>
                <a:effectLst/>
                <a:latin typeface="Times" pitchFamily="18" charset="0"/>
              </a:rPr>
              <a:t>Metastatic</a:t>
            </a:r>
          </a:p>
        </p:txBody>
      </p:sp>
      <p:sp>
        <p:nvSpPr>
          <p:cNvPr id="6" name="Oval 5"/>
          <p:cNvSpPr/>
          <p:nvPr/>
        </p:nvSpPr>
        <p:spPr bwMode="auto">
          <a:xfrm>
            <a:off x="7007324" y="4932784"/>
            <a:ext cx="2088232" cy="792088"/>
          </a:xfrm>
          <a:prstGeom prst="ellipse">
            <a:avLst/>
          </a:prstGeom>
          <a:gradFill>
            <a:gsLst>
              <a:gs pos="0">
                <a:schemeClr val="accent1">
                  <a:lumMod val="40000"/>
                  <a:lumOff val="60000"/>
                </a:schemeClr>
              </a:gs>
              <a:gs pos="100000">
                <a:schemeClr val="accent1">
                  <a:lumMod val="40000"/>
                  <a:lumOff val="60000"/>
                </a:schemeClr>
              </a:gs>
              <a:gs pos="100000">
                <a:schemeClr val="accent1">
                  <a:lumMod val="99000"/>
                  <a:satMod val="120000"/>
                  <a:shade val="78000"/>
                </a:schemeClr>
              </a:gs>
            </a:gsLst>
          </a:gradFill>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1600" b="0" i="0" u="none" strike="noStrike" cap="none" normalizeH="0" baseline="0" dirty="0" smtClean="0">
                <a:ln>
                  <a:noFill/>
                </a:ln>
                <a:solidFill>
                  <a:schemeClr val="tx1"/>
                </a:solidFill>
                <a:effectLst/>
                <a:latin typeface="Times" pitchFamily="18" charset="0"/>
              </a:rPr>
              <a:t>Death from prostate cancer</a:t>
            </a:r>
          </a:p>
        </p:txBody>
      </p:sp>
      <p:cxnSp>
        <p:nvCxnSpPr>
          <p:cNvPr id="7" name="Curved Connector 6"/>
          <p:cNvCxnSpPr>
            <a:stCxn id="3" idx="1"/>
            <a:endCxn id="3" idx="2"/>
          </p:cNvCxnSpPr>
          <p:nvPr/>
        </p:nvCxnSpPr>
        <p:spPr bwMode="auto">
          <a:xfrm rot="16200000" flipH="1" flipV="1">
            <a:off x="1215165" y="3046037"/>
            <a:ext cx="280045" cy="253088"/>
          </a:xfrm>
          <a:prstGeom prst="curvedConnector4">
            <a:avLst>
              <a:gd name="adj1" fmla="val -74225"/>
              <a:gd name="adj2" fmla="val 190324"/>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8" name="Curved Connector 7"/>
          <p:cNvCxnSpPr>
            <a:stCxn id="4" idx="1"/>
          </p:cNvCxnSpPr>
          <p:nvPr/>
        </p:nvCxnSpPr>
        <p:spPr bwMode="auto">
          <a:xfrm rot="16200000" flipH="1" flipV="1">
            <a:off x="4270006" y="1845472"/>
            <a:ext cx="253987" cy="288037"/>
          </a:xfrm>
          <a:prstGeom prst="curvedConnector4">
            <a:avLst>
              <a:gd name="adj1" fmla="val -76546"/>
              <a:gd name="adj2" fmla="val 158763"/>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9" name="Curved Connector 8"/>
          <p:cNvCxnSpPr/>
          <p:nvPr/>
        </p:nvCxnSpPr>
        <p:spPr bwMode="auto">
          <a:xfrm rot="16200000" flipH="1" flipV="1">
            <a:off x="7156987" y="3138231"/>
            <a:ext cx="280045" cy="284724"/>
          </a:xfrm>
          <a:prstGeom prst="curvedConnector4">
            <a:avLst>
              <a:gd name="adj1" fmla="val -79061"/>
              <a:gd name="adj2" fmla="val 180288"/>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10" name="Curved Connector 9"/>
          <p:cNvCxnSpPr/>
          <p:nvPr/>
        </p:nvCxnSpPr>
        <p:spPr bwMode="auto">
          <a:xfrm rot="16200000" flipH="1" flipV="1">
            <a:off x="7009664" y="5046444"/>
            <a:ext cx="280045" cy="284724"/>
          </a:xfrm>
          <a:prstGeom prst="curvedConnector4">
            <a:avLst>
              <a:gd name="adj1" fmla="val -69906"/>
              <a:gd name="adj2" fmla="val 159276"/>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11" name="Straight Arrow Connector 10"/>
          <p:cNvCxnSpPr>
            <a:stCxn id="3" idx="7"/>
            <a:endCxn id="4" idx="2"/>
          </p:cNvCxnSpPr>
          <p:nvPr/>
        </p:nvCxnSpPr>
        <p:spPr bwMode="auto">
          <a:xfrm flipV="1">
            <a:off x="2703748" y="2142543"/>
            <a:ext cx="1552546" cy="890016"/>
          </a:xfrm>
          <a:prstGeom prst="straightConnector1">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12" name="Straight Arrow Connector 11"/>
          <p:cNvCxnSpPr>
            <a:stCxn id="4" idx="6"/>
            <a:endCxn id="5" idx="0"/>
          </p:cNvCxnSpPr>
          <p:nvPr/>
        </p:nvCxnSpPr>
        <p:spPr bwMode="auto">
          <a:xfrm>
            <a:off x="6200510" y="2142543"/>
            <a:ext cx="1877917" cy="872083"/>
          </a:xfrm>
          <a:prstGeom prst="straightConnector1">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13" name="Straight Arrow Connector 12"/>
          <p:cNvCxnSpPr>
            <a:stCxn id="5" idx="4"/>
            <a:endCxn id="6" idx="0"/>
          </p:cNvCxnSpPr>
          <p:nvPr/>
        </p:nvCxnSpPr>
        <p:spPr bwMode="auto">
          <a:xfrm flipH="1">
            <a:off x="8051440" y="3806714"/>
            <a:ext cx="26987" cy="1126070"/>
          </a:xfrm>
          <a:prstGeom prst="straightConnector1">
            <a:avLst/>
          </a:prstGeom>
          <a:ln>
            <a:headEnd type="none" w="med" len="med"/>
            <a:tailEnd type="arrow"/>
          </a:ln>
          <a:extLst/>
        </p:spPr>
        <p:style>
          <a:lnRef idx="2">
            <a:schemeClr val="dk1"/>
          </a:lnRef>
          <a:fillRef idx="0">
            <a:schemeClr val="dk1"/>
          </a:fillRef>
          <a:effectRef idx="1">
            <a:schemeClr val="dk1"/>
          </a:effectRef>
          <a:fontRef idx="minor">
            <a:schemeClr val="tx1"/>
          </a:fontRef>
        </p:style>
      </p:cxnSp>
      <p:sp>
        <p:nvSpPr>
          <p:cNvPr id="14" name="Oval 13"/>
          <p:cNvSpPr/>
          <p:nvPr/>
        </p:nvSpPr>
        <p:spPr bwMode="auto">
          <a:xfrm>
            <a:off x="1681477" y="4976774"/>
            <a:ext cx="1728192" cy="792088"/>
          </a:xfrm>
          <a:prstGeom prst="ellipse">
            <a:avLst/>
          </a:prstGeom>
          <a:gradFill>
            <a:gsLst>
              <a:gs pos="0">
                <a:schemeClr val="accent1">
                  <a:lumMod val="40000"/>
                  <a:lumOff val="60000"/>
                </a:schemeClr>
              </a:gs>
              <a:gs pos="100000">
                <a:schemeClr val="accent1">
                  <a:lumMod val="40000"/>
                  <a:lumOff val="60000"/>
                </a:schemeClr>
              </a:gs>
              <a:gs pos="100000">
                <a:schemeClr val="accent1">
                  <a:lumMod val="99000"/>
                  <a:satMod val="120000"/>
                  <a:shade val="78000"/>
                </a:schemeClr>
              </a:gs>
            </a:gsLst>
          </a:gradFill>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imes" pitchFamily="18" charset="0"/>
              </a:rPr>
              <a:t>Low</a:t>
            </a:r>
            <a:r>
              <a:rPr kumimoji="0" lang="en-NZ" sz="2000" b="0" i="0" u="none" strike="noStrike" cap="none" normalizeH="0" dirty="0" smtClean="0">
                <a:ln>
                  <a:noFill/>
                </a:ln>
                <a:solidFill>
                  <a:schemeClr val="tx1"/>
                </a:solidFill>
                <a:effectLst/>
                <a:latin typeface="Times" pitchFamily="18" charset="0"/>
              </a:rPr>
              <a:t> risk </a:t>
            </a:r>
            <a:r>
              <a:rPr kumimoji="0" lang="en-NZ" sz="2000" b="0" i="0" u="none" strike="noStrike" cap="none" normalizeH="0" baseline="0" dirty="0" smtClean="0">
                <a:ln>
                  <a:noFill/>
                </a:ln>
                <a:solidFill>
                  <a:schemeClr val="tx1"/>
                </a:solidFill>
                <a:effectLst/>
                <a:latin typeface="Times" pitchFamily="18" charset="0"/>
              </a:rPr>
              <a:t>Localised</a:t>
            </a:r>
          </a:p>
        </p:txBody>
      </p:sp>
      <p:cxnSp>
        <p:nvCxnSpPr>
          <p:cNvPr id="15" name="Straight Arrow Connector 14"/>
          <p:cNvCxnSpPr>
            <a:stCxn id="14" idx="0"/>
            <a:endCxn id="3" idx="4"/>
          </p:cNvCxnSpPr>
          <p:nvPr/>
        </p:nvCxnSpPr>
        <p:spPr bwMode="auto">
          <a:xfrm flipH="1" flipV="1">
            <a:off x="2092740" y="3708648"/>
            <a:ext cx="452833" cy="1268126"/>
          </a:xfrm>
          <a:prstGeom prst="straightConnector1">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16" name="Straight Arrow Connector 15"/>
          <p:cNvCxnSpPr>
            <a:stCxn id="3" idx="6"/>
          </p:cNvCxnSpPr>
          <p:nvPr/>
        </p:nvCxnSpPr>
        <p:spPr bwMode="auto">
          <a:xfrm>
            <a:off x="2956836" y="3312604"/>
            <a:ext cx="4176470" cy="203910"/>
          </a:xfrm>
          <a:prstGeom prst="straightConnector1">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17" name="Curved Connector 16"/>
          <p:cNvCxnSpPr/>
          <p:nvPr/>
        </p:nvCxnSpPr>
        <p:spPr bwMode="auto">
          <a:xfrm rot="16200000" flipH="1" flipV="1">
            <a:off x="1667998" y="5106252"/>
            <a:ext cx="280045" cy="253088"/>
          </a:xfrm>
          <a:prstGeom prst="curvedConnector4">
            <a:avLst>
              <a:gd name="adj1" fmla="val -74225"/>
              <a:gd name="adj2" fmla="val 190324"/>
            </a:avLst>
          </a:prstGeom>
          <a:ln>
            <a:headEnd type="none" w="med" len="med"/>
            <a:tailEnd type="arrow"/>
          </a:ln>
          <a:extLst/>
        </p:spPr>
        <p:style>
          <a:lnRef idx="2">
            <a:schemeClr val="dk1"/>
          </a:lnRef>
          <a:fillRef idx="0">
            <a:schemeClr val="dk1"/>
          </a:fillRef>
          <a:effectRef idx="1">
            <a:schemeClr val="dk1"/>
          </a:effectRef>
          <a:fontRef idx="minor">
            <a:schemeClr val="tx1"/>
          </a:fontRef>
        </p:style>
      </p:cxnSp>
      <p:sp>
        <p:nvSpPr>
          <p:cNvPr id="18" name="Oval 17"/>
          <p:cNvSpPr/>
          <p:nvPr/>
        </p:nvSpPr>
        <p:spPr bwMode="auto">
          <a:xfrm>
            <a:off x="4666856" y="5796880"/>
            <a:ext cx="1944216" cy="792088"/>
          </a:xfrm>
          <a:prstGeom prst="ellipse">
            <a:avLst/>
          </a:prstGeom>
          <a:gradFill>
            <a:gsLst>
              <a:gs pos="0">
                <a:schemeClr val="accent1">
                  <a:lumMod val="40000"/>
                  <a:lumOff val="60000"/>
                </a:schemeClr>
              </a:gs>
              <a:gs pos="100000">
                <a:schemeClr val="accent1">
                  <a:lumMod val="40000"/>
                  <a:lumOff val="60000"/>
                </a:schemeClr>
              </a:gs>
              <a:gs pos="100000">
                <a:schemeClr val="accent1">
                  <a:lumMod val="99000"/>
                  <a:satMod val="120000"/>
                  <a:shade val="78000"/>
                </a:schemeClr>
              </a:gs>
            </a:gsLst>
          </a:gradFill>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NZ"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Death from other causes</a:t>
            </a:r>
          </a:p>
        </p:txBody>
      </p:sp>
      <p:cxnSp>
        <p:nvCxnSpPr>
          <p:cNvPr id="19" name="Curved Connector 18"/>
          <p:cNvCxnSpPr>
            <a:stCxn id="18" idx="1"/>
            <a:endCxn id="18" idx="2"/>
          </p:cNvCxnSpPr>
          <p:nvPr/>
        </p:nvCxnSpPr>
        <p:spPr bwMode="auto">
          <a:xfrm rot="16200000" flipH="1" flipV="1">
            <a:off x="4669195" y="5910539"/>
            <a:ext cx="280045" cy="284724"/>
          </a:xfrm>
          <a:prstGeom prst="curvedConnector4">
            <a:avLst>
              <a:gd name="adj1" fmla="val -65071"/>
              <a:gd name="adj2" fmla="val 162279"/>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20" name="Straight Arrow Connector 19"/>
          <p:cNvCxnSpPr>
            <a:stCxn id="3" idx="5"/>
          </p:cNvCxnSpPr>
          <p:nvPr/>
        </p:nvCxnSpPr>
        <p:spPr bwMode="auto">
          <a:xfrm>
            <a:off x="2703748" y="3592649"/>
            <a:ext cx="2710081" cy="2176213"/>
          </a:xfrm>
          <a:prstGeom prst="straightConnector1">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21" name="Straight Arrow Connector 20"/>
          <p:cNvCxnSpPr>
            <a:stCxn id="4" idx="4"/>
            <a:endCxn id="18" idx="0"/>
          </p:cNvCxnSpPr>
          <p:nvPr/>
        </p:nvCxnSpPr>
        <p:spPr bwMode="auto">
          <a:xfrm>
            <a:off x="5228402" y="2538587"/>
            <a:ext cx="410562" cy="3258293"/>
          </a:xfrm>
          <a:prstGeom prst="straightConnector1">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22" name="Straight Arrow Connector 21"/>
          <p:cNvCxnSpPr>
            <a:stCxn id="5" idx="4"/>
          </p:cNvCxnSpPr>
          <p:nvPr/>
        </p:nvCxnSpPr>
        <p:spPr bwMode="auto">
          <a:xfrm flipH="1">
            <a:off x="5924245" y="3806714"/>
            <a:ext cx="2154182" cy="1976157"/>
          </a:xfrm>
          <a:prstGeom prst="straightConnector1">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23" name="Straight Arrow Connector 22"/>
          <p:cNvCxnSpPr>
            <a:stCxn id="14" idx="6"/>
          </p:cNvCxnSpPr>
          <p:nvPr/>
        </p:nvCxnSpPr>
        <p:spPr bwMode="auto">
          <a:xfrm>
            <a:off x="3409669" y="5372818"/>
            <a:ext cx="1818733" cy="396044"/>
          </a:xfrm>
          <a:prstGeom prst="straightConnector1">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24" name="Straight Arrow Connector 23"/>
          <p:cNvCxnSpPr>
            <a:stCxn id="14" idx="6"/>
          </p:cNvCxnSpPr>
          <p:nvPr/>
        </p:nvCxnSpPr>
        <p:spPr bwMode="auto">
          <a:xfrm flipV="1">
            <a:off x="3409669" y="3538444"/>
            <a:ext cx="3740017" cy="1834374"/>
          </a:xfrm>
          <a:prstGeom prst="straightConnector1">
            <a:avLst/>
          </a:prstGeom>
          <a:ln>
            <a:headEnd type="none" w="med" len="med"/>
            <a:tailEnd type="arrow"/>
          </a:ln>
          <a:extLst/>
        </p:spPr>
        <p:style>
          <a:lnRef idx="2">
            <a:schemeClr val="dk1"/>
          </a:lnRef>
          <a:fillRef idx="0">
            <a:schemeClr val="dk1"/>
          </a:fillRef>
          <a:effectRef idx="1">
            <a:schemeClr val="dk1"/>
          </a:effectRef>
          <a:fontRef idx="minor">
            <a:schemeClr val="tx1"/>
          </a:fontRef>
        </p:style>
      </p:cxnSp>
      <p:cxnSp>
        <p:nvCxnSpPr>
          <p:cNvPr id="25" name="Straight Arrow Connector 24"/>
          <p:cNvCxnSpPr/>
          <p:nvPr/>
        </p:nvCxnSpPr>
        <p:spPr bwMode="auto">
          <a:xfrm flipV="1">
            <a:off x="2956134" y="2489703"/>
            <a:ext cx="1742615" cy="2520064"/>
          </a:xfrm>
          <a:prstGeom prst="straightConnector1">
            <a:avLst/>
          </a:prstGeom>
          <a:ln>
            <a:solidFill>
              <a:schemeClr val="tx1"/>
            </a:solidFill>
            <a:headEnd type="none" w="med" len="med"/>
            <a:tailEnd type="arrow"/>
          </a:ln>
          <a:extLst/>
        </p:spPr>
        <p:style>
          <a:lnRef idx="2">
            <a:schemeClr val="dk1"/>
          </a:lnRef>
          <a:fillRef idx="0">
            <a:schemeClr val="dk1"/>
          </a:fillRef>
          <a:effectRef idx="1">
            <a:schemeClr val="dk1"/>
          </a:effectRef>
          <a:fontRef idx="minor">
            <a:schemeClr val="tx1"/>
          </a:fontRef>
        </p:style>
      </p:cxnSp>
      <p:sp>
        <p:nvSpPr>
          <p:cNvPr id="26" name="TextBox 25"/>
          <p:cNvSpPr txBox="1"/>
          <p:nvPr/>
        </p:nvSpPr>
        <p:spPr>
          <a:xfrm>
            <a:off x="25081" y="3954250"/>
            <a:ext cx="2552474" cy="1077218"/>
          </a:xfrm>
          <a:prstGeom prst="rect">
            <a:avLst/>
          </a:prstGeom>
          <a:noFill/>
        </p:spPr>
        <p:txBody>
          <a:bodyPr wrap="square" rtlCol="0">
            <a:spAutoFit/>
          </a:bodyPr>
          <a:lstStyle/>
          <a:p>
            <a:r>
              <a:rPr lang="en-NZ" sz="1600" dirty="0">
                <a:solidFill>
                  <a:srgbClr val="660033"/>
                </a:solidFill>
                <a:latin typeface="Times New Roman" panose="02020603050405020304" pitchFamily="18" charset="0"/>
                <a:cs typeface="Times New Roman" panose="02020603050405020304" pitchFamily="18" charset="0"/>
              </a:rPr>
              <a:t>Radical prostatectomy </a:t>
            </a:r>
            <a:r>
              <a:rPr lang="en-NZ" sz="1600" dirty="0" smtClean="0">
                <a:solidFill>
                  <a:srgbClr val="660033"/>
                </a:solidFill>
                <a:latin typeface="Times New Roman" panose="02020603050405020304" pitchFamily="18" charset="0"/>
                <a:cs typeface="Times New Roman" panose="02020603050405020304" pitchFamily="18" charset="0"/>
              </a:rPr>
              <a:t>is </a:t>
            </a:r>
            <a:r>
              <a:rPr lang="en-NZ" sz="1600" dirty="0">
                <a:solidFill>
                  <a:srgbClr val="660033"/>
                </a:solidFill>
                <a:latin typeface="Times New Roman" panose="02020603050405020304" pitchFamily="18" charset="0"/>
                <a:cs typeface="Times New Roman" panose="02020603050405020304" pitchFamily="18" charset="0"/>
              </a:rPr>
              <a:t>performed </a:t>
            </a:r>
            <a:r>
              <a:rPr lang="en-NZ" sz="1600" dirty="0" smtClean="0">
                <a:solidFill>
                  <a:srgbClr val="660033"/>
                </a:solidFill>
                <a:latin typeface="Times New Roman" panose="02020603050405020304" pitchFamily="18" charset="0"/>
                <a:cs typeface="Times New Roman" panose="02020603050405020304" pitchFamily="18" charset="0"/>
              </a:rPr>
              <a:t>when cancer progression is detected (1.6% per year)</a:t>
            </a:r>
            <a:endParaRPr lang="en-NZ" sz="1600" dirty="0">
              <a:solidFill>
                <a:srgbClr val="660033"/>
              </a:solidFill>
              <a:latin typeface="Times New Roman" panose="02020603050405020304" pitchFamily="18" charset="0"/>
              <a:cs typeface="Times New Roman" panose="02020603050405020304" pitchFamily="18" charset="0"/>
            </a:endParaRPr>
          </a:p>
        </p:txBody>
      </p:sp>
      <p:sp>
        <p:nvSpPr>
          <p:cNvPr id="27" name="Content Placeholder 2"/>
          <p:cNvSpPr>
            <a:spLocks noGrp="1"/>
          </p:cNvSpPr>
          <p:nvPr>
            <p:ph idx="1"/>
          </p:nvPr>
        </p:nvSpPr>
        <p:spPr>
          <a:xfrm>
            <a:off x="251520" y="1076569"/>
            <a:ext cx="8352928" cy="1432172"/>
          </a:xfrm>
        </p:spPr>
        <p:txBody>
          <a:bodyPr>
            <a:normAutofit/>
          </a:bodyPr>
          <a:lstStyle/>
          <a:p>
            <a:pPr marL="0" indent="0" algn="just">
              <a:buNone/>
            </a:pPr>
            <a:r>
              <a:rPr lang="en-NZ" sz="2800" b="1" u="sng" dirty="0">
                <a:solidFill>
                  <a:srgbClr val="660033"/>
                </a:solidFill>
                <a:latin typeface="Times New Roman" panose="02020603050405020304" pitchFamily="18" charset="0"/>
                <a:cs typeface="Times New Roman" panose="02020603050405020304" pitchFamily="18" charset="0"/>
              </a:rPr>
              <a:t>Influence diagram </a:t>
            </a:r>
            <a:r>
              <a:rPr lang="en-NZ" sz="2800" b="1" u="sng" dirty="0" smtClean="0">
                <a:solidFill>
                  <a:srgbClr val="660033"/>
                </a:solidFill>
                <a:latin typeface="Times New Roman" panose="02020603050405020304" pitchFamily="18" charset="0"/>
                <a:cs typeface="Times New Roman" panose="02020603050405020304" pitchFamily="18" charset="0"/>
              </a:rPr>
              <a:t>for active surveillance: </a:t>
            </a:r>
          </a:p>
        </p:txBody>
      </p:sp>
    </p:spTree>
    <p:extLst>
      <p:ext uri="{BB962C8B-B14F-4D97-AF65-F5344CB8AC3E}">
        <p14:creationId xmlns:p14="http://schemas.microsoft.com/office/powerpoint/2010/main" val="187385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Analyses</a:t>
            </a:r>
            <a:endParaRPr lang="en-NZ" dirty="0"/>
          </a:p>
        </p:txBody>
      </p:sp>
      <p:sp>
        <p:nvSpPr>
          <p:cNvPr id="3" name="Content Placeholder 2"/>
          <p:cNvSpPr>
            <a:spLocks noGrp="1"/>
          </p:cNvSpPr>
          <p:nvPr>
            <p:ph idx="1"/>
          </p:nvPr>
        </p:nvSpPr>
        <p:spPr>
          <a:xfrm>
            <a:off x="446943" y="1156226"/>
            <a:ext cx="8054261" cy="4351338"/>
          </a:xfrm>
        </p:spPr>
        <p:txBody>
          <a:bodyPr>
            <a:normAutofit/>
          </a:bodyPr>
          <a:lstStyle/>
          <a:p>
            <a:pPr marL="0" indent="0">
              <a:buNone/>
            </a:pPr>
            <a:r>
              <a:rPr lang="en-NZ" b="1" u="sng" dirty="0" smtClean="0">
                <a:solidFill>
                  <a:srgbClr val="660033"/>
                </a:solidFill>
                <a:latin typeface="Times New Roman" panose="02020603050405020304" pitchFamily="18" charset="0"/>
                <a:cs typeface="Times New Roman" panose="02020603050405020304" pitchFamily="18" charset="0"/>
              </a:rPr>
              <a:t>Base-case </a:t>
            </a:r>
            <a:endParaRPr lang="en-NZ" b="1" u="sng" dirty="0">
              <a:solidFill>
                <a:srgbClr val="660033"/>
              </a:solidFill>
              <a:latin typeface="Times New Roman" panose="02020603050405020304" pitchFamily="18" charset="0"/>
              <a:cs typeface="Times New Roman" panose="02020603050405020304" pitchFamily="18" charset="0"/>
            </a:endParaRPr>
          </a:p>
          <a:p>
            <a:pPr lvl="1">
              <a:buFont typeface="Courier New" panose="02070309020205020404" pitchFamily="49" charset="0"/>
              <a:buChar char="o"/>
            </a:pPr>
            <a:r>
              <a:rPr lang="en-NZ" sz="2000" dirty="0"/>
              <a:t>Using costing data </a:t>
            </a:r>
            <a:r>
              <a:rPr lang="en-NZ" sz="2000" dirty="0" smtClean="0"/>
              <a:t>from the Midland prostate cancer study [1]</a:t>
            </a:r>
            <a:endParaRPr lang="en-NZ" sz="2000" dirty="0"/>
          </a:p>
          <a:p>
            <a:pPr lvl="1">
              <a:buFont typeface="Courier New" panose="02070309020205020404" pitchFamily="49" charset="0"/>
              <a:buChar char="o"/>
            </a:pPr>
            <a:r>
              <a:rPr lang="en-NZ" sz="2000" dirty="0" smtClean="0"/>
              <a:t>Using 1.6% annual conversion rate from AS to RP [2-4]</a:t>
            </a:r>
          </a:p>
          <a:p>
            <a:pPr lvl="1">
              <a:buFont typeface="Courier New" panose="02070309020205020404" pitchFamily="49" charset="0"/>
              <a:buChar char="o"/>
            </a:pPr>
            <a:r>
              <a:rPr lang="en-NZ" sz="2000" dirty="0"/>
              <a:t>U</a:t>
            </a:r>
            <a:r>
              <a:rPr lang="en-NZ" sz="2000" dirty="0" smtClean="0"/>
              <a:t>sing the quality of life of 0.89 for AS, 0.90 for RP [5]</a:t>
            </a:r>
          </a:p>
          <a:p>
            <a:pPr marL="457200" lvl="1" indent="0">
              <a:buNone/>
            </a:pPr>
            <a:endParaRPr lang="en-NZ" sz="1400" dirty="0" smtClean="0"/>
          </a:p>
          <a:p>
            <a:pPr marL="0" indent="0">
              <a:buNone/>
            </a:pPr>
            <a:r>
              <a:rPr lang="en-NZ" b="1" u="sng" dirty="0">
                <a:solidFill>
                  <a:srgbClr val="660033"/>
                </a:solidFill>
                <a:latin typeface="Times New Roman" panose="02020603050405020304" pitchFamily="18" charset="0"/>
                <a:cs typeface="Times New Roman" panose="02020603050405020304" pitchFamily="18" charset="0"/>
              </a:rPr>
              <a:t>Scenario analyses</a:t>
            </a:r>
          </a:p>
          <a:p>
            <a:pPr lvl="1">
              <a:buFont typeface="Wingdings" panose="05000000000000000000" pitchFamily="2" charset="2"/>
              <a:buChar char="Ø"/>
            </a:pPr>
            <a:r>
              <a:rPr lang="en-NZ" sz="2000" dirty="0" smtClean="0"/>
              <a:t>Using costing data based on NZ guidance [6]</a:t>
            </a:r>
          </a:p>
          <a:p>
            <a:pPr lvl="1">
              <a:buFont typeface="Wingdings" panose="05000000000000000000" pitchFamily="2" charset="2"/>
              <a:buChar char="Ø"/>
            </a:pPr>
            <a:r>
              <a:rPr lang="en-NZ" sz="2000" dirty="0" smtClean="0"/>
              <a:t>Using 5% annual conversion </a:t>
            </a:r>
            <a:r>
              <a:rPr lang="en-NZ" sz="2000" dirty="0"/>
              <a:t>rate from AS to </a:t>
            </a:r>
            <a:r>
              <a:rPr lang="en-NZ" sz="2000" dirty="0" smtClean="0"/>
              <a:t>RP</a:t>
            </a:r>
          </a:p>
          <a:p>
            <a:pPr lvl="1">
              <a:buFont typeface="Wingdings" panose="05000000000000000000" pitchFamily="2" charset="2"/>
              <a:buChar char="Ø"/>
            </a:pPr>
            <a:r>
              <a:rPr lang="en-NZ" sz="2000" dirty="0"/>
              <a:t>Using the quality of life of 0.83 for </a:t>
            </a:r>
            <a:r>
              <a:rPr lang="en-NZ" sz="2000" dirty="0" smtClean="0"/>
              <a:t>AS, 0.80 for RP [7]</a:t>
            </a:r>
            <a:endParaRPr lang="en-NZ" sz="2000" dirty="0"/>
          </a:p>
          <a:p>
            <a:pPr lvl="1"/>
            <a:endParaRPr lang="en-NZ" sz="2000" dirty="0"/>
          </a:p>
        </p:txBody>
      </p:sp>
      <p:sp>
        <p:nvSpPr>
          <p:cNvPr id="4" name="TextBox 3"/>
          <p:cNvSpPr txBox="1"/>
          <p:nvPr/>
        </p:nvSpPr>
        <p:spPr>
          <a:xfrm>
            <a:off x="17461" y="5063930"/>
            <a:ext cx="9126539" cy="1569660"/>
          </a:xfrm>
          <a:prstGeom prst="rect">
            <a:avLst/>
          </a:prstGeom>
          <a:noFill/>
        </p:spPr>
        <p:txBody>
          <a:bodyPr wrap="square" rtlCol="0">
            <a:spAutoFit/>
          </a:bodyPr>
          <a:lstStyle/>
          <a:p>
            <a:pPr algn="just"/>
            <a:r>
              <a:rPr lang="en-NZ" sz="800" dirty="0" smtClean="0">
                <a:latin typeface="Arial" panose="020B0604020202020204" pitchFamily="34" charset="0"/>
                <a:cs typeface="Arial" panose="020B0604020202020204" pitchFamily="34" charset="0"/>
              </a:rPr>
              <a:t>[1] Lawrenson </a:t>
            </a:r>
            <a:r>
              <a:rPr lang="en-NZ" sz="800" dirty="0">
                <a:latin typeface="Arial" panose="020B0604020202020204" pitchFamily="34" charset="0"/>
                <a:cs typeface="Arial" panose="020B0604020202020204" pitchFamily="34" charset="0"/>
              </a:rPr>
              <a:t>R, Brown C, </a:t>
            </a:r>
            <a:r>
              <a:rPr lang="en-NZ" sz="800" dirty="0" err="1">
                <a:latin typeface="Arial" panose="020B0604020202020204" pitchFamily="34" charset="0"/>
                <a:cs typeface="Arial" panose="020B0604020202020204" pitchFamily="34" charset="0"/>
              </a:rPr>
              <a:t>Obertova</a:t>
            </a:r>
            <a:r>
              <a:rPr lang="en-NZ" sz="800" dirty="0">
                <a:latin typeface="Arial" panose="020B0604020202020204" pitchFamily="34" charset="0"/>
                <a:cs typeface="Arial" panose="020B0604020202020204" pitchFamily="34" charset="0"/>
              </a:rPr>
              <a:t> Z, Lao C, </a:t>
            </a:r>
            <a:r>
              <a:rPr lang="en-NZ" sz="800" dirty="0" err="1">
                <a:latin typeface="Arial" panose="020B0604020202020204" pitchFamily="34" charset="0"/>
                <a:cs typeface="Arial" panose="020B0604020202020204" pitchFamily="34" charset="0"/>
              </a:rPr>
              <a:t>Conaglen</a:t>
            </a:r>
            <a:r>
              <a:rPr lang="en-NZ" sz="800" dirty="0">
                <a:latin typeface="Arial" panose="020B0604020202020204" pitchFamily="34" charset="0"/>
                <a:cs typeface="Arial" panose="020B0604020202020204" pitchFamily="34" charset="0"/>
              </a:rPr>
              <a:t> H. The Midlands Prostate Cancer Study: Understanding the pathways of care for men with localised prostate cancer. Auckland, New Zealand; 2014.</a:t>
            </a:r>
            <a:endParaRPr lang="en-NZ" sz="800" dirty="0" smtClean="0">
              <a:latin typeface="Arial" panose="020B0604020202020204" pitchFamily="34" charset="0"/>
              <a:cs typeface="Arial" panose="020B0604020202020204" pitchFamily="34" charset="0"/>
            </a:endParaRPr>
          </a:p>
          <a:p>
            <a:pPr algn="just"/>
            <a:r>
              <a:rPr lang="en-NZ" sz="800" dirty="0" smtClean="0">
                <a:latin typeface="Arial" panose="020B0604020202020204" pitchFamily="34" charset="0"/>
                <a:cs typeface="Arial" panose="020B0604020202020204" pitchFamily="34" charset="0"/>
              </a:rPr>
              <a:t>[2] </a:t>
            </a:r>
            <a:r>
              <a:rPr lang="en-NZ" sz="800" dirty="0">
                <a:latin typeface="Arial" panose="020B0604020202020204" pitchFamily="34" charset="0"/>
                <a:cs typeface="Arial" panose="020B0604020202020204" pitchFamily="34" charset="0"/>
              </a:rPr>
              <a:t>Bill-</a:t>
            </a:r>
            <a:r>
              <a:rPr lang="en-NZ" sz="800" dirty="0" err="1">
                <a:latin typeface="Arial" panose="020B0604020202020204" pitchFamily="34" charset="0"/>
                <a:cs typeface="Arial" panose="020B0604020202020204" pitchFamily="34" charset="0"/>
              </a:rPr>
              <a:t>Axelson</a:t>
            </a:r>
            <a:r>
              <a:rPr lang="en-NZ" sz="800" dirty="0">
                <a:latin typeface="Arial" panose="020B0604020202020204" pitchFamily="34" charset="0"/>
                <a:cs typeface="Arial" panose="020B0604020202020204" pitchFamily="34" charset="0"/>
              </a:rPr>
              <a:t> A, Holmberg L, </a:t>
            </a:r>
            <a:r>
              <a:rPr lang="en-NZ" sz="800" dirty="0" err="1">
                <a:latin typeface="Arial" panose="020B0604020202020204" pitchFamily="34" charset="0"/>
                <a:cs typeface="Arial" panose="020B0604020202020204" pitchFamily="34" charset="0"/>
              </a:rPr>
              <a:t>Filén</a:t>
            </a:r>
            <a:r>
              <a:rPr lang="en-NZ" sz="800" dirty="0">
                <a:latin typeface="Arial" panose="020B0604020202020204" pitchFamily="34" charset="0"/>
                <a:cs typeface="Arial" panose="020B0604020202020204" pitchFamily="34" charset="0"/>
              </a:rPr>
              <a:t> F, </a:t>
            </a:r>
            <a:r>
              <a:rPr lang="en-NZ" sz="800" dirty="0" err="1">
                <a:latin typeface="Arial" panose="020B0604020202020204" pitchFamily="34" charset="0"/>
                <a:cs typeface="Arial" panose="020B0604020202020204" pitchFamily="34" charset="0"/>
              </a:rPr>
              <a:t>Ruutu</a:t>
            </a:r>
            <a:r>
              <a:rPr lang="en-NZ" sz="800" dirty="0">
                <a:latin typeface="Arial" panose="020B0604020202020204" pitchFamily="34" charset="0"/>
                <a:cs typeface="Arial" panose="020B0604020202020204" pitchFamily="34" charset="0"/>
              </a:rPr>
              <a:t> M, </a:t>
            </a:r>
            <a:r>
              <a:rPr lang="en-NZ" sz="800" dirty="0" err="1">
                <a:latin typeface="Arial" panose="020B0604020202020204" pitchFamily="34" charset="0"/>
                <a:cs typeface="Arial" panose="020B0604020202020204" pitchFamily="34" charset="0"/>
              </a:rPr>
              <a:t>Garmo</a:t>
            </a:r>
            <a:r>
              <a:rPr lang="en-NZ" sz="800" dirty="0">
                <a:latin typeface="Arial" panose="020B0604020202020204" pitchFamily="34" charset="0"/>
                <a:cs typeface="Arial" panose="020B0604020202020204" pitchFamily="34" charset="0"/>
              </a:rPr>
              <a:t> H, Busch C, </a:t>
            </a:r>
            <a:r>
              <a:rPr lang="en-NZ" sz="800" dirty="0" err="1">
                <a:latin typeface="Arial" panose="020B0604020202020204" pitchFamily="34" charset="0"/>
                <a:cs typeface="Arial" panose="020B0604020202020204" pitchFamily="34" charset="0"/>
              </a:rPr>
              <a:t>Nordling</a:t>
            </a:r>
            <a:r>
              <a:rPr lang="en-NZ" sz="800" dirty="0">
                <a:latin typeface="Arial" panose="020B0604020202020204" pitchFamily="34" charset="0"/>
                <a:cs typeface="Arial" panose="020B0604020202020204" pitchFamily="34" charset="0"/>
              </a:rPr>
              <a:t> S, </a:t>
            </a:r>
            <a:r>
              <a:rPr lang="en-NZ" sz="800" dirty="0" err="1">
                <a:latin typeface="Arial" panose="020B0604020202020204" pitchFamily="34" charset="0"/>
                <a:cs typeface="Arial" panose="020B0604020202020204" pitchFamily="34" charset="0"/>
              </a:rPr>
              <a:t>Häggman</a:t>
            </a:r>
            <a:r>
              <a:rPr lang="en-NZ" sz="800" dirty="0">
                <a:latin typeface="Arial" panose="020B0604020202020204" pitchFamily="34" charset="0"/>
                <a:cs typeface="Arial" panose="020B0604020202020204" pitchFamily="34" charset="0"/>
              </a:rPr>
              <a:t> M, </a:t>
            </a:r>
            <a:r>
              <a:rPr lang="en-NZ" sz="800" dirty="0" err="1">
                <a:latin typeface="Arial" panose="020B0604020202020204" pitchFamily="34" charset="0"/>
                <a:cs typeface="Arial" panose="020B0604020202020204" pitchFamily="34" charset="0"/>
              </a:rPr>
              <a:t>Andersson</a:t>
            </a:r>
            <a:r>
              <a:rPr lang="en-NZ" sz="800" dirty="0">
                <a:latin typeface="Arial" panose="020B0604020202020204" pitchFamily="34" charset="0"/>
                <a:cs typeface="Arial" panose="020B0604020202020204" pitchFamily="34" charset="0"/>
              </a:rPr>
              <a:t> SO, </a:t>
            </a:r>
            <a:r>
              <a:rPr lang="en-NZ" sz="800" dirty="0" err="1">
                <a:latin typeface="Arial" panose="020B0604020202020204" pitchFamily="34" charset="0"/>
                <a:cs typeface="Arial" panose="020B0604020202020204" pitchFamily="34" charset="0"/>
              </a:rPr>
              <a:t>Bratell</a:t>
            </a:r>
            <a:r>
              <a:rPr lang="en-NZ" sz="800" dirty="0">
                <a:latin typeface="Arial" panose="020B0604020202020204" pitchFamily="34" charset="0"/>
                <a:cs typeface="Arial" panose="020B0604020202020204" pitchFamily="34" charset="0"/>
              </a:rPr>
              <a:t> S</a:t>
            </a:r>
            <a:r>
              <a:rPr lang="en-NZ" sz="800" i="1" dirty="0">
                <a:latin typeface="Arial" panose="020B0604020202020204" pitchFamily="34" charset="0"/>
                <a:cs typeface="Arial" panose="020B0604020202020204" pitchFamily="34" charset="0"/>
              </a:rPr>
              <a:t> et al</a:t>
            </a:r>
            <a:r>
              <a:rPr lang="en-NZ" sz="800" dirty="0">
                <a:latin typeface="Arial" panose="020B0604020202020204" pitchFamily="34" charset="0"/>
                <a:cs typeface="Arial" panose="020B0604020202020204" pitchFamily="34" charset="0"/>
              </a:rPr>
              <a:t>: </a:t>
            </a:r>
            <a:r>
              <a:rPr lang="en-NZ" sz="800" b="1" dirty="0">
                <a:latin typeface="Arial" panose="020B0604020202020204" pitchFamily="34" charset="0"/>
                <a:cs typeface="Arial" panose="020B0604020202020204" pitchFamily="34" charset="0"/>
              </a:rPr>
              <a:t>Radical prostatectomy versus watchful waiting in localized prostate cancer: The Scandinavian prostate cancer group-4 randomized trial</a:t>
            </a:r>
            <a:r>
              <a:rPr lang="en-NZ" sz="800" dirty="0">
                <a:latin typeface="Arial" panose="020B0604020202020204" pitchFamily="34" charset="0"/>
                <a:cs typeface="Arial" panose="020B0604020202020204" pitchFamily="34" charset="0"/>
              </a:rPr>
              <a:t>. </a:t>
            </a:r>
            <a:r>
              <a:rPr lang="en-NZ" sz="800" i="1" dirty="0">
                <a:latin typeface="Arial" panose="020B0604020202020204" pitchFamily="34" charset="0"/>
                <a:cs typeface="Arial" panose="020B0604020202020204" pitchFamily="34" charset="0"/>
              </a:rPr>
              <a:t>Journal of the National Cancer Institute </a:t>
            </a:r>
            <a:r>
              <a:rPr lang="en-NZ" sz="800" dirty="0">
                <a:latin typeface="Arial" panose="020B0604020202020204" pitchFamily="34" charset="0"/>
                <a:cs typeface="Arial" panose="020B0604020202020204" pitchFamily="34" charset="0"/>
              </a:rPr>
              <a:t>2008, </a:t>
            </a:r>
            <a:r>
              <a:rPr lang="en-NZ" sz="800" b="1" dirty="0">
                <a:latin typeface="Arial" panose="020B0604020202020204" pitchFamily="34" charset="0"/>
                <a:cs typeface="Arial" panose="020B0604020202020204" pitchFamily="34" charset="0"/>
              </a:rPr>
              <a:t>100</a:t>
            </a:r>
            <a:r>
              <a:rPr lang="en-NZ" sz="800" dirty="0">
                <a:latin typeface="Arial" panose="020B0604020202020204" pitchFamily="34" charset="0"/>
                <a:cs typeface="Arial" panose="020B0604020202020204" pitchFamily="34" charset="0"/>
              </a:rPr>
              <a:t>(16):1144-1154.</a:t>
            </a:r>
          </a:p>
          <a:p>
            <a:pPr algn="just"/>
            <a:r>
              <a:rPr lang="en-NZ" sz="800" dirty="0" smtClean="0">
                <a:latin typeface="Arial" panose="020B0604020202020204" pitchFamily="34" charset="0"/>
                <a:cs typeface="Arial" panose="020B0604020202020204" pitchFamily="34" charset="0"/>
              </a:rPr>
              <a:t>[3] </a:t>
            </a:r>
            <a:r>
              <a:rPr lang="en-NZ" sz="800" dirty="0">
                <a:latin typeface="Arial" panose="020B0604020202020204" pitchFamily="34" charset="0"/>
                <a:cs typeface="Arial" panose="020B0604020202020204" pitchFamily="34" charset="0"/>
              </a:rPr>
              <a:t>Bill-</a:t>
            </a:r>
            <a:r>
              <a:rPr lang="en-NZ" sz="800" dirty="0" err="1">
                <a:latin typeface="Arial" panose="020B0604020202020204" pitchFamily="34" charset="0"/>
                <a:cs typeface="Arial" panose="020B0604020202020204" pitchFamily="34" charset="0"/>
              </a:rPr>
              <a:t>Axelson</a:t>
            </a:r>
            <a:r>
              <a:rPr lang="en-NZ" sz="800" dirty="0">
                <a:latin typeface="Arial" panose="020B0604020202020204" pitchFamily="34" charset="0"/>
                <a:cs typeface="Arial" panose="020B0604020202020204" pitchFamily="34" charset="0"/>
              </a:rPr>
              <a:t> A, Holmberg L, </a:t>
            </a:r>
            <a:r>
              <a:rPr lang="en-NZ" sz="800" dirty="0" err="1">
                <a:latin typeface="Arial" panose="020B0604020202020204" pitchFamily="34" charset="0"/>
                <a:cs typeface="Arial" panose="020B0604020202020204" pitchFamily="34" charset="0"/>
              </a:rPr>
              <a:t>Garmo</a:t>
            </a:r>
            <a:r>
              <a:rPr lang="en-NZ" sz="800" dirty="0">
                <a:latin typeface="Arial" panose="020B0604020202020204" pitchFamily="34" charset="0"/>
                <a:cs typeface="Arial" panose="020B0604020202020204" pitchFamily="34" charset="0"/>
              </a:rPr>
              <a:t> H, Rider JR, </a:t>
            </a:r>
            <a:r>
              <a:rPr lang="en-NZ" sz="800" dirty="0" err="1">
                <a:latin typeface="Arial" panose="020B0604020202020204" pitchFamily="34" charset="0"/>
                <a:cs typeface="Arial" panose="020B0604020202020204" pitchFamily="34" charset="0"/>
              </a:rPr>
              <a:t>Taari</a:t>
            </a:r>
            <a:r>
              <a:rPr lang="en-NZ" sz="800" dirty="0">
                <a:latin typeface="Arial" panose="020B0604020202020204" pitchFamily="34" charset="0"/>
                <a:cs typeface="Arial" panose="020B0604020202020204" pitchFamily="34" charset="0"/>
              </a:rPr>
              <a:t> K, Busch C, </a:t>
            </a:r>
            <a:r>
              <a:rPr lang="en-NZ" sz="800" dirty="0" err="1">
                <a:latin typeface="Arial" panose="020B0604020202020204" pitchFamily="34" charset="0"/>
                <a:cs typeface="Arial" panose="020B0604020202020204" pitchFamily="34" charset="0"/>
              </a:rPr>
              <a:t>Nordling</a:t>
            </a:r>
            <a:r>
              <a:rPr lang="en-NZ" sz="800" dirty="0">
                <a:latin typeface="Arial" panose="020B0604020202020204" pitchFamily="34" charset="0"/>
                <a:cs typeface="Arial" panose="020B0604020202020204" pitchFamily="34" charset="0"/>
              </a:rPr>
              <a:t> S, </a:t>
            </a:r>
            <a:r>
              <a:rPr lang="en-NZ" sz="800" dirty="0" err="1">
                <a:latin typeface="Arial" panose="020B0604020202020204" pitchFamily="34" charset="0"/>
                <a:cs typeface="Arial" panose="020B0604020202020204" pitchFamily="34" charset="0"/>
              </a:rPr>
              <a:t>Häggman</a:t>
            </a:r>
            <a:r>
              <a:rPr lang="en-NZ" sz="800" dirty="0">
                <a:latin typeface="Arial" panose="020B0604020202020204" pitchFamily="34" charset="0"/>
                <a:cs typeface="Arial" panose="020B0604020202020204" pitchFamily="34" charset="0"/>
              </a:rPr>
              <a:t> M, </a:t>
            </a:r>
            <a:r>
              <a:rPr lang="en-NZ" sz="800" dirty="0" err="1">
                <a:latin typeface="Arial" panose="020B0604020202020204" pitchFamily="34" charset="0"/>
                <a:cs typeface="Arial" panose="020B0604020202020204" pitchFamily="34" charset="0"/>
              </a:rPr>
              <a:t>Andersson</a:t>
            </a:r>
            <a:r>
              <a:rPr lang="en-NZ" sz="800" dirty="0">
                <a:latin typeface="Arial" panose="020B0604020202020204" pitchFamily="34" charset="0"/>
                <a:cs typeface="Arial" panose="020B0604020202020204" pitchFamily="34" charset="0"/>
              </a:rPr>
              <a:t> S, </a:t>
            </a:r>
            <a:r>
              <a:rPr lang="en-NZ" sz="800" dirty="0" err="1">
                <a:latin typeface="Arial" panose="020B0604020202020204" pitchFamily="34" charset="0"/>
                <a:cs typeface="Arial" panose="020B0604020202020204" pitchFamily="34" charset="0"/>
              </a:rPr>
              <a:t>Spångberg</a:t>
            </a:r>
            <a:r>
              <a:rPr lang="en-NZ" sz="800" dirty="0">
                <a:latin typeface="Arial" panose="020B0604020202020204" pitchFamily="34" charset="0"/>
                <a:cs typeface="Arial" panose="020B0604020202020204" pitchFamily="34" charset="0"/>
              </a:rPr>
              <a:t> A</a:t>
            </a:r>
            <a:r>
              <a:rPr lang="en-NZ" sz="800" i="1" dirty="0">
                <a:latin typeface="Arial" panose="020B0604020202020204" pitchFamily="34" charset="0"/>
                <a:cs typeface="Arial" panose="020B0604020202020204" pitchFamily="34" charset="0"/>
              </a:rPr>
              <a:t> et al</a:t>
            </a:r>
            <a:r>
              <a:rPr lang="en-NZ" sz="800" dirty="0">
                <a:latin typeface="Arial" panose="020B0604020202020204" pitchFamily="34" charset="0"/>
                <a:cs typeface="Arial" panose="020B0604020202020204" pitchFamily="34" charset="0"/>
              </a:rPr>
              <a:t>: </a:t>
            </a:r>
            <a:r>
              <a:rPr lang="en-NZ" sz="800" b="1" dirty="0">
                <a:latin typeface="Arial" panose="020B0604020202020204" pitchFamily="34" charset="0"/>
                <a:cs typeface="Arial" panose="020B0604020202020204" pitchFamily="34" charset="0"/>
              </a:rPr>
              <a:t>Radical prostatectomy versus watchful waiting in early prostate cancer</a:t>
            </a:r>
            <a:r>
              <a:rPr lang="en-NZ" sz="800" dirty="0">
                <a:latin typeface="Arial" panose="020B0604020202020204" pitchFamily="34" charset="0"/>
                <a:cs typeface="Arial" panose="020B0604020202020204" pitchFamily="34" charset="0"/>
              </a:rPr>
              <a:t>. </a:t>
            </a:r>
            <a:r>
              <a:rPr lang="en-NZ" sz="800" i="1" dirty="0">
                <a:latin typeface="Arial" panose="020B0604020202020204" pitchFamily="34" charset="0"/>
                <a:cs typeface="Arial" panose="020B0604020202020204" pitchFamily="34" charset="0"/>
              </a:rPr>
              <a:t>New England Journal of Medicine </a:t>
            </a:r>
            <a:r>
              <a:rPr lang="en-NZ" sz="800" dirty="0">
                <a:latin typeface="Arial" panose="020B0604020202020204" pitchFamily="34" charset="0"/>
                <a:cs typeface="Arial" panose="020B0604020202020204" pitchFamily="34" charset="0"/>
              </a:rPr>
              <a:t>2014, </a:t>
            </a:r>
            <a:r>
              <a:rPr lang="en-NZ" sz="800" b="1" dirty="0">
                <a:latin typeface="Arial" panose="020B0604020202020204" pitchFamily="34" charset="0"/>
                <a:cs typeface="Arial" panose="020B0604020202020204" pitchFamily="34" charset="0"/>
              </a:rPr>
              <a:t>370</a:t>
            </a:r>
            <a:r>
              <a:rPr lang="en-NZ" sz="800" dirty="0">
                <a:latin typeface="Arial" panose="020B0604020202020204" pitchFamily="34" charset="0"/>
                <a:cs typeface="Arial" panose="020B0604020202020204" pitchFamily="34" charset="0"/>
              </a:rPr>
              <a:t>(10):932-942</a:t>
            </a:r>
            <a:r>
              <a:rPr lang="en-NZ" sz="800" dirty="0" smtClean="0">
                <a:latin typeface="Arial" panose="020B0604020202020204" pitchFamily="34" charset="0"/>
                <a:cs typeface="Arial" panose="020B0604020202020204" pitchFamily="34" charset="0"/>
              </a:rPr>
              <a:t>.</a:t>
            </a:r>
          </a:p>
          <a:p>
            <a:pPr algn="just"/>
            <a:r>
              <a:rPr lang="en-NZ" sz="800" dirty="0" smtClean="0">
                <a:latin typeface="Arial" panose="020B0604020202020204" pitchFamily="34" charset="0"/>
                <a:cs typeface="Arial" panose="020B0604020202020204" pitchFamily="34" charset="0"/>
              </a:rPr>
              <a:t>[4] </a:t>
            </a:r>
            <a:r>
              <a:rPr lang="en-NZ" sz="800" dirty="0" err="1">
                <a:latin typeface="Arial" panose="020B0604020202020204" pitchFamily="34" charset="0"/>
                <a:cs typeface="Arial" panose="020B0604020202020204" pitchFamily="34" charset="0"/>
              </a:rPr>
              <a:t>Cooperberg</a:t>
            </a:r>
            <a:r>
              <a:rPr lang="en-NZ" sz="800" dirty="0">
                <a:latin typeface="Arial" panose="020B0604020202020204" pitchFamily="34" charset="0"/>
                <a:cs typeface="Arial" panose="020B0604020202020204" pitchFamily="34" charset="0"/>
              </a:rPr>
              <a:t> MR, Ramakrishna NR, Duff SB, et al. Primary treatments for clinically localised prostate cancer: A comprehensive lifetime cost-utility analysis. </a:t>
            </a:r>
            <a:r>
              <a:rPr lang="en-NZ" sz="800" i="1" dirty="0">
                <a:latin typeface="Arial" panose="020B0604020202020204" pitchFamily="34" charset="0"/>
                <a:cs typeface="Arial" panose="020B0604020202020204" pitchFamily="34" charset="0"/>
              </a:rPr>
              <a:t>BJU </a:t>
            </a:r>
            <a:r>
              <a:rPr lang="en-NZ" sz="800" i="1" dirty="0" err="1">
                <a:latin typeface="Arial" panose="020B0604020202020204" pitchFamily="34" charset="0"/>
                <a:cs typeface="Arial" panose="020B0604020202020204" pitchFamily="34" charset="0"/>
              </a:rPr>
              <a:t>Int</a:t>
            </a:r>
            <a:r>
              <a:rPr lang="en-NZ" sz="800" i="1" dirty="0">
                <a:latin typeface="Arial" panose="020B0604020202020204" pitchFamily="34" charset="0"/>
                <a:cs typeface="Arial" panose="020B0604020202020204" pitchFamily="34" charset="0"/>
              </a:rPr>
              <a:t> </a:t>
            </a:r>
            <a:r>
              <a:rPr lang="en-NZ" sz="800" dirty="0">
                <a:latin typeface="Arial" panose="020B0604020202020204" pitchFamily="34" charset="0"/>
                <a:cs typeface="Arial" panose="020B0604020202020204" pitchFamily="34" charset="0"/>
              </a:rPr>
              <a:t>2013; 111(3):437-450.</a:t>
            </a:r>
          </a:p>
          <a:p>
            <a:r>
              <a:rPr lang="en-NZ" sz="800" dirty="0" smtClean="0">
                <a:latin typeface="Arial" panose="020B0604020202020204" pitchFamily="34" charset="0"/>
                <a:cs typeface="Arial" panose="020B0604020202020204" pitchFamily="34" charset="0"/>
              </a:rPr>
              <a:t>[5] </a:t>
            </a:r>
            <a:r>
              <a:rPr lang="en-NZ" sz="800" dirty="0" err="1">
                <a:latin typeface="Arial" panose="020B0604020202020204" pitchFamily="34" charset="0"/>
                <a:cs typeface="Arial" panose="020B0604020202020204" pitchFamily="34" charset="0"/>
              </a:rPr>
              <a:t>Korfage</a:t>
            </a:r>
            <a:r>
              <a:rPr lang="en-NZ" sz="800" dirty="0">
                <a:latin typeface="Arial" panose="020B0604020202020204" pitchFamily="34" charset="0"/>
                <a:cs typeface="Arial" panose="020B0604020202020204" pitchFamily="34" charset="0"/>
              </a:rPr>
              <a:t> IJ, </a:t>
            </a:r>
            <a:r>
              <a:rPr lang="en-NZ" sz="800" dirty="0" err="1" smtClean="0">
                <a:latin typeface="Arial" panose="020B0604020202020204" pitchFamily="34" charset="0"/>
                <a:cs typeface="Arial" panose="020B0604020202020204" pitchFamily="34" charset="0"/>
              </a:rPr>
              <a:t>Essink</a:t>
            </a:r>
            <a:r>
              <a:rPr lang="en-NZ" sz="800" dirty="0" smtClean="0">
                <a:latin typeface="Arial" panose="020B0604020202020204" pitchFamily="34" charset="0"/>
                <a:cs typeface="Arial" panose="020B0604020202020204" pitchFamily="34" charset="0"/>
              </a:rPr>
              <a:t>-Bot </a:t>
            </a:r>
            <a:r>
              <a:rPr lang="en-NZ" sz="800" dirty="0">
                <a:latin typeface="Arial" panose="020B0604020202020204" pitchFamily="34" charset="0"/>
                <a:cs typeface="Arial" panose="020B0604020202020204" pitchFamily="34" charset="0"/>
              </a:rPr>
              <a:t>ML, </a:t>
            </a:r>
            <a:r>
              <a:rPr lang="en-NZ" sz="800" dirty="0" err="1">
                <a:latin typeface="Arial" panose="020B0604020202020204" pitchFamily="34" charset="0"/>
                <a:cs typeface="Arial" panose="020B0604020202020204" pitchFamily="34" charset="0"/>
              </a:rPr>
              <a:t>Borsboom</a:t>
            </a:r>
            <a:r>
              <a:rPr lang="en-NZ" sz="800" dirty="0">
                <a:latin typeface="Arial" panose="020B0604020202020204" pitchFamily="34" charset="0"/>
                <a:cs typeface="Arial" panose="020B0604020202020204" pitchFamily="34" charset="0"/>
              </a:rPr>
              <a:t> GJJM, et al. </a:t>
            </a:r>
            <a:r>
              <a:rPr lang="en-NZ" sz="800" b="1" dirty="0">
                <a:latin typeface="Arial" panose="020B0604020202020204" pitchFamily="34" charset="0"/>
                <a:cs typeface="Arial" panose="020B0604020202020204" pitchFamily="34" charset="0"/>
              </a:rPr>
              <a:t>Five-year follow-up of health-related quality of life after primary treatment of localized prostate cancer</a:t>
            </a:r>
            <a:r>
              <a:rPr lang="en-NZ" sz="800" dirty="0">
                <a:latin typeface="Arial" panose="020B0604020202020204" pitchFamily="34" charset="0"/>
                <a:cs typeface="Arial" panose="020B0604020202020204" pitchFamily="34" charset="0"/>
              </a:rPr>
              <a:t>. </a:t>
            </a:r>
            <a:r>
              <a:rPr lang="en-NZ" sz="800" i="1" dirty="0">
                <a:latin typeface="Arial" panose="020B0604020202020204" pitchFamily="34" charset="0"/>
                <a:cs typeface="Arial" panose="020B0604020202020204" pitchFamily="34" charset="0"/>
              </a:rPr>
              <a:t>International Journal of Cancer</a:t>
            </a:r>
            <a:r>
              <a:rPr lang="en-NZ" sz="800" dirty="0">
                <a:latin typeface="Arial" panose="020B0604020202020204" pitchFamily="34" charset="0"/>
                <a:cs typeface="Arial" panose="020B0604020202020204" pitchFamily="34" charset="0"/>
              </a:rPr>
              <a:t>. 2005; </a:t>
            </a:r>
            <a:r>
              <a:rPr lang="en-NZ" sz="800" b="1" dirty="0">
                <a:latin typeface="Arial" panose="020B0604020202020204" pitchFamily="34" charset="0"/>
                <a:cs typeface="Arial" panose="020B0604020202020204" pitchFamily="34" charset="0"/>
              </a:rPr>
              <a:t>116</a:t>
            </a:r>
            <a:r>
              <a:rPr lang="en-NZ" sz="800" dirty="0">
                <a:latin typeface="Arial" panose="020B0604020202020204" pitchFamily="34" charset="0"/>
                <a:cs typeface="Arial" panose="020B0604020202020204" pitchFamily="34" charset="0"/>
              </a:rPr>
              <a:t>: 291-96.</a:t>
            </a:r>
          </a:p>
          <a:p>
            <a:r>
              <a:rPr lang="en-NZ" sz="800" dirty="0" smtClean="0">
                <a:latin typeface="Arial" panose="020B0604020202020204" pitchFamily="34" charset="0"/>
                <a:cs typeface="Arial" panose="020B0604020202020204" pitchFamily="34" charset="0"/>
              </a:rPr>
              <a:t>[6] </a:t>
            </a:r>
            <a:r>
              <a:rPr lang="en-NZ" sz="800" dirty="0">
                <a:latin typeface="Arial" panose="020B0604020202020204" pitchFamily="34" charset="0"/>
                <a:cs typeface="Arial" panose="020B0604020202020204" pitchFamily="34" charset="0"/>
              </a:rPr>
              <a:t>Prostate Cancer Working Group and Ministry of Health. </a:t>
            </a:r>
            <a:r>
              <a:rPr lang="en-NZ" sz="800" b="1" dirty="0">
                <a:latin typeface="Arial" panose="020B0604020202020204" pitchFamily="34" charset="0"/>
                <a:cs typeface="Arial" panose="020B0604020202020204" pitchFamily="34" charset="0"/>
              </a:rPr>
              <a:t>Guidance on Using Active Surveillance to Manage Men with Low-risk Prostate Cancer</a:t>
            </a:r>
            <a:r>
              <a:rPr lang="en-NZ" sz="800" dirty="0">
                <a:latin typeface="Arial" panose="020B0604020202020204" pitchFamily="34" charset="0"/>
                <a:cs typeface="Arial" panose="020B0604020202020204" pitchFamily="34" charset="0"/>
              </a:rPr>
              <a:t>.  (Wellington: Ministry of Health, 2015).</a:t>
            </a:r>
          </a:p>
          <a:p>
            <a:r>
              <a:rPr lang="en-NZ" sz="800" dirty="0" smtClean="0">
                <a:latin typeface="Arial" panose="020B0604020202020204" pitchFamily="34" charset="0"/>
                <a:cs typeface="Arial" panose="020B0604020202020204" pitchFamily="34" charset="0"/>
              </a:rPr>
              <a:t>[7] </a:t>
            </a:r>
            <a:r>
              <a:rPr lang="en-NZ" sz="800" dirty="0">
                <a:latin typeface="Arial" panose="020B0604020202020204" pitchFamily="34" charset="0"/>
                <a:cs typeface="Arial" panose="020B0604020202020204" pitchFamily="34" charset="0"/>
              </a:rPr>
              <a:t>Hayes JH, </a:t>
            </a:r>
            <a:r>
              <a:rPr lang="en-NZ" sz="800" dirty="0" err="1">
                <a:latin typeface="Arial" panose="020B0604020202020204" pitchFamily="34" charset="0"/>
                <a:cs typeface="Arial" panose="020B0604020202020204" pitchFamily="34" charset="0"/>
              </a:rPr>
              <a:t>Ollendorf</a:t>
            </a:r>
            <a:r>
              <a:rPr lang="en-NZ" sz="800" dirty="0">
                <a:latin typeface="Arial" panose="020B0604020202020204" pitchFamily="34" charset="0"/>
                <a:cs typeface="Arial" panose="020B0604020202020204" pitchFamily="34" charset="0"/>
              </a:rPr>
              <a:t> DA, Pearson SD, Barry MJ, </a:t>
            </a:r>
            <a:r>
              <a:rPr lang="en-NZ" sz="800" dirty="0" err="1">
                <a:latin typeface="Arial" panose="020B0604020202020204" pitchFamily="34" charset="0"/>
                <a:cs typeface="Arial" panose="020B0604020202020204" pitchFamily="34" charset="0"/>
              </a:rPr>
              <a:t>Kantoff</a:t>
            </a:r>
            <a:r>
              <a:rPr lang="en-NZ" sz="800" dirty="0">
                <a:latin typeface="Arial" panose="020B0604020202020204" pitchFamily="34" charset="0"/>
                <a:cs typeface="Arial" panose="020B0604020202020204" pitchFamily="34" charset="0"/>
              </a:rPr>
              <a:t> PW, Stewart ST, Bhatnagar V, Sweeney CJ, Stahl JE, McMahon PM: </a:t>
            </a:r>
            <a:r>
              <a:rPr lang="en-NZ" sz="800" b="1" dirty="0">
                <a:latin typeface="Arial" panose="020B0604020202020204" pitchFamily="34" charset="0"/>
                <a:cs typeface="Arial" panose="020B0604020202020204" pitchFamily="34" charset="0"/>
              </a:rPr>
              <a:t>Active surveillance compared with initial treatment for men with low-risk prostate cancer: A decision analysis</a:t>
            </a:r>
            <a:r>
              <a:rPr lang="en-NZ" sz="800" dirty="0">
                <a:latin typeface="Arial" panose="020B0604020202020204" pitchFamily="34" charset="0"/>
                <a:cs typeface="Arial" panose="020B0604020202020204" pitchFamily="34" charset="0"/>
              </a:rPr>
              <a:t>. </a:t>
            </a:r>
            <a:r>
              <a:rPr lang="en-NZ" sz="800" i="1" dirty="0">
                <a:latin typeface="Arial" panose="020B0604020202020204" pitchFamily="34" charset="0"/>
                <a:cs typeface="Arial" panose="020B0604020202020204" pitchFamily="34" charset="0"/>
              </a:rPr>
              <a:t>JAMA </a:t>
            </a:r>
            <a:r>
              <a:rPr lang="en-NZ" sz="800" dirty="0">
                <a:latin typeface="Arial" panose="020B0604020202020204" pitchFamily="34" charset="0"/>
                <a:cs typeface="Arial" panose="020B0604020202020204" pitchFamily="34" charset="0"/>
              </a:rPr>
              <a:t>2010; 304(21):2373-2380.</a:t>
            </a:r>
          </a:p>
        </p:txBody>
      </p:sp>
    </p:spTree>
    <p:extLst>
      <p:ext uri="{BB962C8B-B14F-4D97-AF65-F5344CB8AC3E}">
        <p14:creationId xmlns:p14="http://schemas.microsoft.com/office/powerpoint/2010/main" val="25952574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Results: Life-time costs</a:t>
            </a:r>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2374405984"/>
              </p:ext>
            </p:extLst>
          </p:nvPr>
        </p:nvGraphicFramePr>
        <p:xfrm>
          <a:off x="611560" y="2204864"/>
          <a:ext cx="7989233" cy="3507872"/>
        </p:xfrm>
        <a:graphic>
          <a:graphicData uri="http://schemas.openxmlformats.org/drawingml/2006/table">
            <a:tbl>
              <a:tblPr firstRow="1" firstCol="1" bandRow="1">
                <a:tableStyleId>{073A0DAA-6AF3-43AB-8588-CEC1D06C72B9}</a:tableStyleId>
              </a:tblPr>
              <a:tblGrid>
                <a:gridCol w="1891897"/>
                <a:gridCol w="3048668"/>
                <a:gridCol w="3048668"/>
              </a:tblGrid>
              <a:tr h="876968">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Age</a:t>
                      </a:r>
                      <a:endParaRPr lang="en-NZ" sz="2000" dirty="0">
                        <a:effectLst/>
                        <a:latin typeface="Arial" panose="020B0604020202020204" pitchFamily="34" charset="0"/>
                        <a:cs typeface="Arial" panose="020B0604020202020204" pitchFamily="34" charset="0"/>
                      </a:endParaRPr>
                    </a:p>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(years)</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Active surveillance</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Radical prostatectomy</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r>
              <a:tr h="438484">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45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$23,396</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$22,316</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38484">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$21,115</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$20,991</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38484">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$18,484</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$19,612</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38484">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$15,461</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$18,254</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38484">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smtClean="0">
                          <a:effectLst/>
                          <a:latin typeface="Arial" panose="020B0604020202020204" pitchFamily="34" charset="0"/>
                          <a:cs typeface="Arial" panose="020B0604020202020204" pitchFamily="34" charset="0"/>
                        </a:rPr>
                        <a:t>$11,998</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$16,972</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r h="438484">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70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smtClean="0">
                          <a:effectLst/>
                          <a:latin typeface="Arial" panose="020B0604020202020204" pitchFamily="34" charset="0"/>
                          <a:cs typeface="Arial" panose="020B0604020202020204" pitchFamily="34" charset="0"/>
                        </a:rPr>
                        <a:t>$7,976</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dirty="0">
                          <a:effectLst/>
                          <a:latin typeface="Arial" panose="020B0604020202020204" pitchFamily="34" charset="0"/>
                          <a:cs typeface="Arial" panose="020B0604020202020204" pitchFamily="34" charset="0"/>
                        </a:rPr>
                        <a:t>$15,821</a:t>
                      </a:r>
                      <a:endParaRPr lang="en-NZ" sz="2000" dirty="0">
                        <a:effectLst/>
                        <a:latin typeface="Arial" panose="020B0604020202020204" pitchFamily="34" charset="0"/>
                        <a:ea typeface="SimSun"/>
                        <a:cs typeface="Arial" panose="020B0604020202020204" pitchFamily="34" charset="0"/>
                      </a:endParaRPr>
                    </a:p>
                  </a:txBody>
                  <a:tcPr marL="68580" marR="68580" marT="0" marB="0"/>
                </a:tc>
              </a:tr>
            </a:tbl>
          </a:graphicData>
        </a:graphic>
      </p:graphicFrame>
      <p:sp>
        <p:nvSpPr>
          <p:cNvPr id="5" name="TextBox 4"/>
          <p:cNvSpPr txBox="1"/>
          <p:nvPr/>
        </p:nvSpPr>
        <p:spPr>
          <a:xfrm>
            <a:off x="616557" y="1529542"/>
            <a:ext cx="7096994" cy="480131"/>
          </a:xfrm>
          <a:prstGeom prst="rect">
            <a:avLst/>
          </a:prstGeom>
          <a:noFill/>
        </p:spPr>
        <p:txBody>
          <a:bodyPr wrap="square" rtlCol="0">
            <a:spAutoFit/>
          </a:bodyPr>
          <a:lstStyle/>
          <a:p>
            <a:pPr>
              <a:lnSpc>
                <a:spcPct val="90000"/>
              </a:lnSpc>
              <a:spcBef>
                <a:spcPts val="1000"/>
              </a:spcBef>
            </a:pPr>
            <a:r>
              <a:rPr lang="en-NZ" sz="2800" b="1" u="sng" dirty="0" smtClean="0">
                <a:solidFill>
                  <a:srgbClr val="660033"/>
                </a:solidFill>
                <a:latin typeface="Times New Roman" panose="02020603050405020304" pitchFamily="18" charset="0"/>
                <a:cs typeface="Times New Roman" panose="02020603050405020304" pitchFamily="18" charset="0"/>
              </a:rPr>
              <a:t>Base-case </a:t>
            </a:r>
            <a:r>
              <a:rPr lang="en-NZ" sz="2800" b="1" u="sng" dirty="0">
                <a:solidFill>
                  <a:srgbClr val="660033"/>
                </a:solidFill>
                <a:latin typeface="Times New Roman" panose="02020603050405020304" pitchFamily="18" charset="0"/>
                <a:cs typeface="Times New Roman" panose="02020603050405020304" pitchFamily="18" charset="0"/>
              </a:rPr>
              <a:t>results: Life-time costs per man</a:t>
            </a:r>
          </a:p>
        </p:txBody>
      </p:sp>
      <p:sp>
        <p:nvSpPr>
          <p:cNvPr id="6" name="Rectangle 5"/>
          <p:cNvSpPr/>
          <p:nvPr/>
        </p:nvSpPr>
        <p:spPr bwMode="auto">
          <a:xfrm>
            <a:off x="3063487" y="3102006"/>
            <a:ext cx="4650065" cy="785991"/>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cxnSp>
        <p:nvCxnSpPr>
          <p:cNvPr id="7" name="Straight Arrow Connector 6"/>
          <p:cNvCxnSpPr/>
          <p:nvPr/>
        </p:nvCxnSpPr>
        <p:spPr bwMode="auto">
          <a:xfrm>
            <a:off x="4806127" y="3212976"/>
            <a:ext cx="0" cy="2376264"/>
          </a:xfrm>
          <a:prstGeom prst="straightConnector1">
            <a:avLst/>
          </a:prstGeom>
          <a:ln w="31750">
            <a:solidFill>
              <a:srgbClr val="C00000"/>
            </a:solidFill>
            <a:headEnd type="none" w="med" len="med"/>
            <a:tailEnd type="arrow"/>
          </a:ln>
          <a:extLst/>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bwMode="auto">
          <a:xfrm>
            <a:off x="7948158" y="3212976"/>
            <a:ext cx="0" cy="2376264"/>
          </a:xfrm>
          <a:prstGeom prst="straightConnector1">
            <a:avLst/>
          </a:prstGeom>
          <a:ln w="31750">
            <a:solidFill>
              <a:srgbClr val="C00000"/>
            </a:solidFill>
            <a:headEnd type="none" w="med" len="med"/>
            <a:tailEnd type="arrow"/>
          </a:ln>
          <a:extLst/>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5361360" y="3167585"/>
            <a:ext cx="484428" cy="707886"/>
          </a:xfrm>
          <a:prstGeom prst="rect">
            <a:avLst/>
          </a:prstGeom>
          <a:noFill/>
        </p:spPr>
        <p:txBody>
          <a:bodyPr wrap="none" rtlCol="0">
            <a:spAutoFit/>
          </a:bodyPr>
          <a:lstStyle/>
          <a:p>
            <a:r>
              <a:rPr lang="en-NZ" sz="4000" b="1" dirty="0" smtClean="0">
                <a:solidFill>
                  <a:srgbClr val="C00000"/>
                </a:solidFill>
                <a:latin typeface="Arial" panose="020B0604020202020204" pitchFamily="34" charset="0"/>
                <a:cs typeface="Arial" panose="020B0604020202020204" pitchFamily="34" charset="0"/>
              </a:rPr>
              <a:t>&gt;</a:t>
            </a:r>
            <a:endParaRPr lang="en-NZ" sz="4000" b="1" dirty="0">
              <a:solidFill>
                <a:srgbClr val="C00000"/>
              </a:solidFill>
              <a:latin typeface="Arial" panose="020B0604020202020204" pitchFamily="34" charset="0"/>
              <a:cs typeface="Arial" panose="020B0604020202020204" pitchFamily="34" charset="0"/>
            </a:endParaRPr>
          </a:p>
        </p:txBody>
      </p:sp>
      <p:sp>
        <p:nvSpPr>
          <p:cNvPr id="3" name="TextBox 2"/>
          <p:cNvSpPr txBox="1"/>
          <p:nvPr/>
        </p:nvSpPr>
        <p:spPr>
          <a:xfrm>
            <a:off x="1927518" y="5867791"/>
            <a:ext cx="5545108" cy="707886"/>
          </a:xfrm>
          <a:prstGeom prst="rect">
            <a:avLst/>
          </a:prstGeom>
          <a:noFill/>
        </p:spPr>
        <p:txBody>
          <a:bodyPr wrap="none" rtlCol="0">
            <a:spAutoFit/>
          </a:bodyPr>
          <a:lstStyle/>
          <a:p>
            <a:r>
              <a:rPr lang="en-US" sz="2000" dirty="0">
                <a:solidFill>
                  <a:srgbClr val="660033"/>
                </a:solidFill>
                <a:latin typeface="Times New Roman" panose="02020603050405020304" pitchFamily="18" charset="0"/>
                <a:cs typeface="Times New Roman" panose="02020603050405020304" pitchFamily="18" charset="0"/>
              </a:rPr>
              <a:t>The gap in life-time costs for men aged 55-70 years </a:t>
            </a:r>
          </a:p>
          <a:p>
            <a:r>
              <a:rPr lang="en-US" sz="2000" dirty="0">
                <a:solidFill>
                  <a:srgbClr val="660033"/>
                </a:solidFill>
                <a:latin typeface="Times New Roman" panose="02020603050405020304" pitchFamily="18" charset="0"/>
                <a:cs typeface="Times New Roman" panose="02020603050405020304" pitchFamily="18" charset="0"/>
              </a:rPr>
              <a:t>between AS and RP increases with age at diagnosis</a:t>
            </a:r>
          </a:p>
        </p:txBody>
      </p:sp>
      <p:sp>
        <p:nvSpPr>
          <p:cNvPr id="11" name="Rectangle 10"/>
          <p:cNvSpPr/>
          <p:nvPr/>
        </p:nvSpPr>
        <p:spPr bwMode="auto">
          <a:xfrm>
            <a:off x="3063486" y="4027870"/>
            <a:ext cx="4650065" cy="1683997"/>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2" name="TextBox 11"/>
          <p:cNvSpPr txBox="1"/>
          <p:nvPr/>
        </p:nvSpPr>
        <p:spPr>
          <a:xfrm>
            <a:off x="5361359" y="4438686"/>
            <a:ext cx="484428" cy="707886"/>
          </a:xfrm>
          <a:prstGeom prst="rect">
            <a:avLst/>
          </a:prstGeom>
          <a:noFill/>
        </p:spPr>
        <p:txBody>
          <a:bodyPr wrap="none" rtlCol="0">
            <a:spAutoFit/>
          </a:bodyPr>
          <a:lstStyle/>
          <a:p>
            <a:r>
              <a:rPr lang="en-NZ" sz="4000" b="1" dirty="0" smtClean="0">
                <a:solidFill>
                  <a:srgbClr val="C00000"/>
                </a:solidFill>
                <a:latin typeface="Arial" panose="020B0604020202020204" pitchFamily="34" charset="0"/>
                <a:cs typeface="Arial" panose="020B0604020202020204" pitchFamily="34" charset="0"/>
              </a:rPr>
              <a:t>&lt;</a:t>
            </a:r>
            <a:endParaRPr lang="en-NZ" sz="4000"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621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3" grpId="0"/>
      <p:bldP spid="11"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Results: Life-time costs</a:t>
            </a:r>
            <a:endParaRPr lang="en-NZ" dirty="0"/>
          </a:p>
        </p:txBody>
      </p:sp>
      <p:graphicFrame>
        <p:nvGraphicFramePr>
          <p:cNvPr id="4" name="Table 3"/>
          <p:cNvGraphicFramePr>
            <a:graphicFrameLocks noGrp="1"/>
          </p:cNvGraphicFramePr>
          <p:nvPr>
            <p:extLst>
              <p:ext uri="{D42A27DB-BD31-4B8C-83A1-F6EECF244321}">
                <p14:modId xmlns:p14="http://schemas.microsoft.com/office/powerpoint/2010/main" val="2286320768"/>
              </p:ext>
            </p:extLst>
          </p:nvPr>
        </p:nvGraphicFramePr>
        <p:xfrm>
          <a:off x="611560" y="2204864"/>
          <a:ext cx="7992888" cy="3384376"/>
        </p:xfrm>
        <a:graphic>
          <a:graphicData uri="http://schemas.openxmlformats.org/drawingml/2006/table">
            <a:tbl>
              <a:tblPr firstRow="1" firstCol="1" bandRow="1">
                <a:tableStyleId>{073A0DAA-6AF3-43AB-8588-CEC1D06C72B9}</a:tableStyleId>
              </a:tblPr>
              <a:tblGrid>
                <a:gridCol w="1892762"/>
                <a:gridCol w="3050063"/>
                <a:gridCol w="3050063"/>
              </a:tblGrid>
              <a:tr h="846094">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Age</a:t>
                      </a:r>
                      <a:endParaRPr lang="en-NZ" sz="2000" dirty="0">
                        <a:effectLst/>
                        <a:latin typeface="Arial" panose="020B0604020202020204" pitchFamily="34" charset="0"/>
                        <a:cs typeface="Arial" panose="020B0604020202020204" pitchFamily="34" charset="0"/>
                      </a:endParaRPr>
                    </a:p>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(years)</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Active surveillance</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Radical prostatectomy</a:t>
                      </a:r>
                      <a:endParaRPr lang="en-NZ" sz="2000" dirty="0">
                        <a:effectLst/>
                        <a:latin typeface="Arial" panose="020B0604020202020204" pitchFamily="34" charset="0"/>
                        <a:ea typeface="SimSun"/>
                        <a:cs typeface="Arial" panose="020B0604020202020204" pitchFamily="34" charset="0"/>
                      </a:endParaRPr>
                    </a:p>
                  </a:txBody>
                  <a:tcPr marL="68580" marR="68580" marT="0" marB="0" anchor="ctr"/>
                </a:tc>
              </a:tr>
              <a:tr h="4230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45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$23,491</a:t>
                      </a:r>
                    </a:p>
                  </a:txBody>
                  <a:tcPr marL="68580" marR="68580" marT="0" marB="0" anchor="ctr"/>
                </a:tc>
                <a:tc>
                  <a:txBody>
                    <a:bodyPr/>
                    <a:lstStyle/>
                    <a:p>
                      <a:pPr algn="ctr">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$21,162</a:t>
                      </a:r>
                    </a:p>
                  </a:txBody>
                  <a:tcPr marL="68580" marR="68580" marT="0" marB="0" anchor="ctr"/>
                </a:tc>
              </a:tr>
              <a:tr h="4230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$21,229</a:t>
                      </a:r>
                    </a:p>
                  </a:txBody>
                  <a:tcPr marL="68580" marR="68580" marT="0" marB="0" anchor="ctr"/>
                </a:tc>
                <a:tc>
                  <a:txBody>
                    <a:bodyPr/>
                    <a:lstStyle/>
                    <a:p>
                      <a:pPr algn="ctr">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$19,831</a:t>
                      </a:r>
                    </a:p>
                  </a:txBody>
                  <a:tcPr marL="68580" marR="68580" marT="0" marB="0" anchor="ctr"/>
                </a:tc>
              </a:tr>
              <a:tr h="4230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55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$18,618</a:t>
                      </a:r>
                    </a:p>
                  </a:txBody>
                  <a:tcPr marL="68580" marR="68580" marT="0" marB="0" anchor="ctr"/>
                </a:tc>
                <a:tc>
                  <a:txBody>
                    <a:bodyPr/>
                    <a:lstStyle/>
                    <a:p>
                      <a:pPr algn="ctr">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$18,457</a:t>
                      </a:r>
                    </a:p>
                  </a:txBody>
                  <a:tcPr marL="68580" marR="68580" marT="0" marB="0" anchor="ctr"/>
                </a:tc>
              </a:tr>
              <a:tr h="4230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$15,622</a:t>
                      </a:r>
                    </a:p>
                  </a:txBody>
                  <a:tcPr marL="68580" marR="68580" marT="0" marB="0" anchor="ctr"/>
                </a:tc>
                <a:tc>
                  <a:txBody>
                    <a:bodyPr/>
                    <a:lstStyle/>
                    <a:p>
                      <a:pPr algn="ctr">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$17,095</a:t>
                      </a:r>
                    </a:p>
                  </a:txBody>
                  <a:tcPr marL="68580" marR="68580" marT="0" marB="0" anchor="ctr"/>
                </a:tc>
              </a:tr>
              <a:tr h="4230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65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$12,210</a:t>
                      </a:r>
                    </a:p>
                  </a:txBody>
                  <a:tcPr marL="68580" marR="68580" marT="0" marB="0" anchor="ctr"/>
                </a:tc>
                <a:tc>
                  <a:txBody>
                    <a:bodyPr/>
                    <a:lstStyle/>
                    <a:p>
                      <a:pPr algn="ctr">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$15,810</a:t>
                      </a:r>
                    </a:p>
                  </a:txBody>
                  <a:tcPr marL="68580" marR="68580" marT="0" marB="0" anchor="ctr"/>
                </a:tc>
              </a:tr>
              <a:tr h="423047">
                <a:tc>
                  <a:txBody>
                    <a:bodyPr/>
                    <a:lstStyle/>
                    <a:p>
                      <a:pPr algn="ctr">
                        <a:lnSpc>
                          <a:spcPct val="115000"/>
                        </a:lnSpc>
                        <a:spcAft>
                          <a:spcPts val="0"/>
                        </a:spcAft>
                      </a:pPr>
                      <a:r>
                        <a:rPr lang="en-NZ" sz="2000" kern="1200" dirty="0">
                          <a:effectLst/>
                          <a:latin typeface="Arial" panose="020B0604020202020204" pitchFamily="34" charset="0"/>
                          <a:cs typeface="Arial" panose="020B0604020202020204" pitchFamily="34" charset="0"/>
                        </a:rPr>
                        <a:t>70 </a:t>
                      </a:r>
                      <a:endParaRPr lang="en-NZ" sz="20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algn="ctr">
                        <a:lnSpc>
                          <a:spcPct val="115000"/>
                        </a:lnSpc>
                        <a:spcAft>
                          <a:spcPts val="0"/>
                        </a:spcAft>
                      </a:pPr>
                      <a:r>
                        <a:rPr lang="en-NZ" sz="2000" kern="1200">
                          <a:solidFill>
                            <a:schemeClr val="dk1"/>
                          </a:solidFill>
                          <a:effectLst/>
                          <a:latin typeface="Arial" panose="020B0604020202020204" pitchFamily="34" charset="0"/>
                          <a:ea typeface="+mn-ea"/>
                          <a:cs typeface="Arial" panose="020B0604020202020204" pitchFamily="34" charset="0"/>
                        </a:rPr>
                        <a:t>$8,231</a:t>
                      </a:r>
                    </a:p>
                  </a:txBody>
                  <a:tcPr marL="68580" marR="68580" marT="0" marB="0" anchor="ctr"/>
                </a:tc>
                <a:tc>
                  <a:txBody>
                    <a:bodyPr/>
                    <a:lstStyle/>
                    <a:p>
                      <a:pPr algn="ctr">
                        <a:lnSpc>
                          <a:spcPct val="115000"/>
                        </a:lnSpc>
                        <a:spcAft>
                          <a:spcPts val="0"/>
                        </a:spcAft>
                      </a:pPr>
                      <a:r>
                        <a:rPr lang="en-NZ" sz="2000" kern="1200" dirty="0">
                          <a:solidFill>
                            <a:schemeClr val="dk1"/>
                          </a:solidFill>
                          <a:effectLst/>
                          <a:latin typeface="Arial" panose="020B0604020202020204" pitchFamily="34" charset="0"/>
                          <a:ea typeface="+mn-ea"/>
                          <a:cs typeface="Arial" panose="020B0604020202020204" pitchFamily="34" charset="0"/>
                        </a:rPr>
                        <a:t>$14,668</a:t>
                      </a:r>
                    </a:p>
                  </a:txBody>
                  <a:tcPr marL="68580" marR="68580" marT="0" marB="0" anchor="ctr"/>
                </a:tc>
              </a:tr>
            </a:tbl>
          </a:graphicData>
        </a:graphic>
      </p:graphicFrame>
      <p:sp>
        <p:nvSpPr>
          <p:cNvPr id="6" name="Rectangle 5"/>
          <p:cNvSpPr/>
          <p:nvPr/>
        </p:nvSpPr>
        <p:spPr bwMode="auto">
          <a:xfrm>
            <a:off x="3032910" y="3078011"/>
            <a:ext cx="4988460" cy="1280809"/>
          </a:xfrm>
          <a:prstGeom prst="rect">
            <a:avLst/>
          </a:prstGeom>
          <a:noFill/>
          <a:ln w="31750">
            <a:solidFill>
              <a:srgbClr val="C00000"/>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NZ"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cxnSp>
        <p:nvCxnSpPr>
          <p:cNvPr id="7" name="Straight Arrow Connector 6"/>
          <p:cNvCxnSpPr/>
          <p:nvPr/>
        </p:nvCxnSpPr>
        <p:spPr bwMode="auto">
          <a:xfrm flipH="1">
            <a:off x="4851394" y="3150606"/>
            <a:ext cx="1263" cy="2438634"/>
          </a:xfrm>
          <a:prstGeom prst="straightConnector1">
            <a:avLst/>
          </a:prstGeom>
          <a:ln w="31750">
            <a:solidFill>
              <a:srgbClr val="C00000"/>
            </a:solidFill>
            <a:headEnd type="none" w="med" len="med"/>
            <a:tailEnd type="arrow"/>
          </a:ln>
          <a:extLst/>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bwMode="auto">
          <a:xfrm flipH="1">
            <a:off x="8255976" y="3078011"/>
            <a:ext cx="784" cy="2511229"/>
          </a:xfrm>
          <a:prstGeom prst="straightConnector1">
            <a:avLst/>
          </a:prstGeom>
          <a:ln w="31750">
            <a:solidFill>
              <a:srgbClr val="C00000"/>
            </a:solidFill>
            <a:headEnd type="none" w="med" len="med"/>
            <a:tailEnd type="arrow"/>
          </a:ln>
          <a:extLst/>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5339246" y="3333694"/>
            <a:ext cx="514885" cy="769441"/>
          </a:xfrm>
          <a:prstGeom prst="rect">
            <a:avLst/>
          </a:prstGeom>
          <a:noFill/>
        </p:spPr>
        <p:txBody>
          <a:bodyPr wrap="none" rtlCol="0">
            <a:spAutoFit/>
          </a:bodyPr>
          <a:lstStyle/>
          <a:p>
            <a:r>
              <a:rPr lang="en-NZ" sz="4400" b="1" dirty="0" smtClean="0">
                <a:solidFill>
                  <a:srgbClr val="C00000"/>
                </a:solidFill>
                <a:latin typeface="Arial" panose="020B0604020202020204" pitchFamily="34" charset="0"/>
                <a:cs typeface="Arial" panose="020B0604020202020204" pitchFamily="34" charset="0"/>
              </a:rPr>
              <a:t>&gt;</a:t>
            </a:r>
            <a:endParaRPr lang="en-NZ" sz="4400" b="1" dirty="0">
              <a:solidFill>
                <a:srgbClr val="C00000"/>
              </a:solidFill>
              <a:latin typeface="Arial" panose="020B0604020202020204" pitchFamily="34" charset="0"/>
              <a:cs typeface="Arial" panose="020B0604020202020204" pitchFamily="34" charset="0"/>
            </a:endParaRPr>
          </a:p>
        </p:txBody>
      </p:sp>
      <p:sp>
        <p:nvSpPr>
          <p:cNvPr id="9" name="Rectangle 1"/>
          <p:cNvSpPr>
            <a:spLocks noChangeArrowheads="1"/>
          </p:cNvSpPr>
          <p:nvPr/>
        </p:nvSpPr>
        <p:spPr bwMode="auto">
          <a:xfrm>
            <a:off x="532895" y="1324850"/>
            <a:ext cx="8285180" cy="794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fontAlgn="base">
              <a:lnSpc>
                <a:spcPct val="90000"/>
              </a:lnSpc>
              <a:spcBef>
                <a:spcPts val="1000"/>
              </a:spcBef>
              <a:spcAft>
                <a:spcPct val="0"/>
              </a:spcAft>
              <a:buClrTx/>
              <a:buSzTx/>
              <a:buFontTx/>
              <a:buNone/>
              <a:tabLst/>
            </a:pPr>
            <a:r>
              <a:rPr lang="en-NZ" altLang="en-US" sz="2400" b="1" u="sng" dirty="0">
                <a:solidFill>
                  <a:srgbClr val="660033"/>
                </a:solidFill>
                <a:latin typeface="Times New Roman" panose="02020603050405020304" pitchFamily="18" charset="0"/>
                <a:cs typeface="Times New Roman" panose="02020603050405020304" pitchFamily="18" charset="0"/>
              </a:rPr>
              <a:t>Scenario analysis: using costing inputs based on guidance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sz="2400" b="0" i="0" u="none" strike="noStrike" cap="none" normalizeH="0" baseline="0" dirty="0" smtClean="0">
              <a:ln>
                <a:noFill/>
              </a:ln>
              <a:solidFill>
                <a:srgbClr val="C00000"/>
              </a:solidFill>
              <a:effectLst/>
              <a:latin typeface="Arial" pitchFamily="34" charset="0"/>
              <a:cs typeface="Arial" pitchFamily="34" charset="0"/>
            </a:endParaRPr>
          </a:p>
        </p:txBody>
      </p:sp>
    </p:spTree>
    <p:extLst>
      <p:ext uri="{BB962C8B-B14F-4D97-AF65-F5344CB8AC3E}">
        <p14:creationId xmlns:p14="http://schemas.microsoft.com/office/powerpoint/2010/main" val="3485375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3490</TotalTime>
  <Words>1174</Words>
  <Application>Microsoft Office PowerPoint</Application>
  <PresentationFormat>On-screen Show (4:3)</PresentationFormat>
  <Paragraphs>256</Paragraphs>
  <Slides>16</Slides>
  <Notes>1</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16</vt:i4>
      </vt:variant>
    </vt:vector>
  </HeadingPairs>
  <TitlesOfParts>
    <vt:vector size="30" baseType="lpstr">
      <vt:lpstr>SimSun</vt:lpstr>
      <vt:lpstr>Arial</vt:lpstr>
      <vt:lpstr>Arial Black</vt:lpstr>
      <vt:lpstr>Calibri</vt:lpstr>
      <vt:lpstr>Cambria Math</vt:lpstr>
      <vt:lpstr>Courier New</vt:lpstr>
      <vt:lpstr>Times</vt:lpstr>
      <vt:lpstr>Times New Roman</vt:lpstr>
      <vt:lpstr>Wingdings</vt:lpstr>
      <vt:lpstr>1_Custom Design</vt:lpstr>
      <vt:lpstr>6_Office Theme</vt:lpstr>
      <vt:lpstr>2_Office Theme</vt:lpstr>
      <vt:lpstr>5_Office Theme</vt:lpstr>
      <vt:lpstr>4_Office Theme</vt:lpstr>
      <vt:lpstr>The cost-effectiveness of active surveillance compared to radical prostatectomy for low risk localised prostate cancer</vt:lpstr>
      <vt:lpstr>Introduction</vt:lpstr>
      <vt:lpstr>Introduction</vt:lpstr>
      <vt:lpstr>Introduction</vt:lpstr>
      <vt:lpstr>Methods</vt:lpstr>
      <vt:lpstr>Methods</vt:lpstr>
      <vt:lpstr>Analyses</vt:lpstr>
      <vt:lpstr>Results: Life-time costs</vt:lpstr>
      <vt:lpstr>Results: Life-time costs</vt:lpstr>
      <vt:lpstr>Results: Life-time costs</vt:lpstr>
      <vt:lpstr>Results: Life-time QALYs</vt:lpstr>
      <vt:lpstr>Results: Life-time QALYs</vt:lpstr>
      <vt:lpstr>Results: ICER</vt:lpstr>
      <vt:lpstr>Results: ICER</vt:lpstr>
      <vt:lpstr>Conclusions</vt:lpstr>
      <vt:lpstr>PowerPoint Presentation</vt:lpstr>
    </vt:vector>
  </TitlesOfParts>
  <Company>University of Waikato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Libby Cameron</dc:creator>
  <cp:lastModifiedBy>Chunhuan Lao</cp:lastModifiedBy>
  <cp:revision>178</cp:revision>
  <cp:lastPrinted>2016-08-10T21:56:33Z</cp:lastPrinted>
  <dcterms:created xsi:type="dcterms:W3CDTF">2015-03-09T02:40:29Z</dcterms:created>
  <dcterms:modified xsi:type="dcterms:W3CDTF">2016-10-21T00:02:00Z</dcterms:modified>
</cp:coreProperties>
</file>