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12"/>
  </p:notesMasterIdLst>
  <p:sldIdLst>
    <p:sldId id="278" r:id="rId2"/>
    <p:sldId id="258" r:id="rId3"/>
    <p:sldId id="259" r:id="rId4"/>
    <p:sldId id="265" r:id="rId5"/>
    <p:sldId id="277" r:id="rId6"/>
    <p:sldId id="268" r:id="rId7"/>
    <p:sldId id="280" r:id="rId8"/>
    <p:sldId id="282" r:id="rId9"/>
    <p:sldId id="281" r:id="rId10"/>
    <p:sldId id="279"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761316-8C1C-4855-9CF7-CF0D6511613C}" v="1" dt="2025-02-02T07:48:58.4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1265" autoAdjust="0"/>
  </p:normalViewPr>
  <p:slideViewPr>
    <p:cSldViewPr snapToGrid="0">
      <p:cViewPr varScale="1">
        <p:scale>
          <a:sx n="90" d="100"/>
          <a:sy n="90" d="100"/>
        </p:scale>
        <p:origin x="139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C19EFB-6825-414D-8E25-0517AB4A41FE}" type="datetimeFigureOut">
              <a:rPr lang="en-NZ" smtClean="0"/>
              <a:t>21/02/2025</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945576-F25D-4B14-AD6D-F9E09D386764}" type="slidenum">
              <a:rPr lang="en-NZ" smtClean="0"/>
              <a:t>‹#›</a:t>
            </a:fld>
            <a:endParaRPr lang="en-NZ"/>
          </a:p>
        </p:txBody>
      </p:sp>
    </p:spTree>
    <p:extLst>
      <p:ext uri="{BB962C8B-B14F-4D97-AF65-F5344CB8AC3E}">
        <p14:creationId xmlns:p14="http://schemas.microsoft.com/office/powerpoint/2010/main" val="552846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8DCEC86E-2293-40A3-B082-1EE427075CEA}" type="slidenum">
              <a:rPr lang="en-NZ" smtClean="0"/>
              <a:t>3</a:t>
            </a:fld>
            <a:endParaRPr lang="en-NZ"/>
          </a:p>
        </p:txBody>
      </p:sp>
    </p:spTree>
    <p:extLst>
      <p:ext uri="{BB962C8B-B14F-4D97-AF65-F5344CB8AC3E}">
        <p14:creationId xmlns:p14="http://schemas.microsoft.com/office/powerpoint/2010/main" val="1122231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there is also a role for industry in the </a:t>
            </a:r>
            <a:r>
              <a:rPr lang="en-US" sz="1200" b="0" i="0" u="none" strike="noStrike" kern="1200" baseline="0" dirty="0" err="1">
                <a:solidFill>
                  <a:schemeClr val="tx1"/>
                </a:solidFill>
                <a:latin typeface="+mn-lt"/>
                <a:ea typeface="+mn-ea"/>
                <a:cs typeface="+mn-cs"/>
              </a:rPr>
              <a:t>Centres</a:t>
            </a:r>
            <a:r>
              <a:rPr lang="en-US" sz="1200" b="0" i="0" u="none" strike="noStrike" kern="1200" baseline="0" dirty="0">
                <a:solidFill>
                  <a:schemeClr val="tx1"/>
                </a:solidFill>
                <a:latin typeface="+mn-lt"/>
                <a:ea typeface="+mn-ea"/>
                <a:cs typeface="+mn-cs"/>
              </a:rPr>
              <a:t> of Vocational Excellence (</a:t>
            </a:r>
            <a:r>
              <a:rPr lang="en-US" sz="1200" b="0" i="0" u="none" strike="noStrike" kern="1200" baseline="0" dirty="0" err="1">
                <a:solidFill>
                  <a:schemeClr val="tx1"/>
                </a:solidFill>
                <a:latin typeface="+mn-lt"/>
                <a:ea typeface="+mn-ea"/>
                <a:cs typeface="+mn-cs"/>
              </a:rPr>
              <a:t>CoVEs</a:t>
            </a:r>
            <a:r>
              <a:rPr lang="en-US" sz="1200" b="0" i="0" u="none" strike="noStrike" kern="1200" baseline="0" dirty="0">
                <a:solidFill>
                  <a:schemeClr val="tx1"/>
                </a:solidFill>
                <a:latin typeface="+mn-lt"/>
                <a:ea typeface="+mn-ea"/>
                <a:cs typeface="+mn-cs"/>
              </a:rPr>
              <a:t>) with their focus on teaching, learning, and research.51 The first two </a:t>
            </a:r>
            <a:r>
              <a:rPr lang="en-US" sz="1200" b="0" i="0" u="none" strike="noStrike" kern="1200" baseline="0" dirty="0" err="1">
                <a:solidFill>
                  <a:schemeClr val="tx1"/>
                </a:solidFill>
                <a:latin typeface="+mn-lt"/>
                <a:ea typeface="+mn-ea"/>
                <a:cs typeface="+mn-cs"/>
              </a:rPr>
              <a:t>CoVEs</a:t>
            </a:r>
            <a:r>
              <a:rPr lang="en-US" sz="1200" b="0" i="0" u="none" strike="noStrike" kern="1200" baseline="0" dirty="0">
                <a:solidFill>
                  <a:schemeClr val="tx1"/>
                </a:solidFill>
                <a:latin typeface="+mn-lt"/>
                <a:ea typeface="+mn-ea"/>
                <a:cs typeface="+mn-cs"/>
              </a:rPr>
              <a:t> to be established – </a:t>
            </a:r>
            <a:r>
              <a:rPr lang="en-US" sz="1200" b="0" i="0" u="none" strike="noStrike" kern="1200" baseline="0" dirty="0" err="1">
                <a:solidFill>
                  <a:schemeClr val="tx1"/>
                </a:solidFill>
                <a:latin typeface="+mn-lt"/>
                <a:ea typeface="+mn-ea"/>
                <a:cs typeface="+mn-cs"/>
              </a:rPr>
              <a:t>ConCOVE</a:t>
            </a:r>
            <a:r>
              <a:rPr lang="en-US" sz="1200" b="0" i="0" u="none" strike="noStrike" kern="1200" baseline="0" dirty="0">
                <a:solidFill>
                  <a:schemeClr val="tx1"/>
                </a:solidFill>
                <a:latin typeface="+mn-lt"/>
                <a:ea typeface="+mn-ea"/>
                <a:cs typeface="+mn-cs"/>
              </a:rPr>
              <a:t> in the construction industry and the Food and </a:t>
            </a:r>
            <a:r>
              <a:rPr lang="en-US" sz="1200" b="0" i="0" u="none" strike="noStrike" kern="1200" baseline="0" dirty="0" err="1">
                <a:solidFill>
                  <a:schemeClr val="tx1"/>
                </a:solidFill>
                <a:latin typeface="+mn-lt"/>
                <a:ea typeface="+mn-ea"/>
                <a:cs typeface="+mn-cs"/>
              </a:rPr>
              <a:t>Fibre</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CoVE</a:t>
            </a:r>
            <a:r>
              <a:rPr lang="en-US" sz="1200" b="0" i="0" u="none" strike="noStrike" kern="1200" baseline="0" dirty="0">
                <a:solidFill>
                  <a:schemeClr val="tx1"/>
                </a:solidFill>
                <a:latin typeface="+mn-lt"/>
                <a:ea typeface="+mn-ea"/>
                <a:cs typeface="+mn-cs"/>
              </a:rPr>
              <a:t> in primary industries, appear to have had input from industry and it will be interesting in the future to watch the extent to which employers are enabled to participate in and contribute to the work of the </a:t>
            </a:r>
            <a:r>
              <a:rPr lang="en-US" sz="1200" b="0" i="0" u="none" strike="noStrike" kern="1200" baseline="0" dirty="0" err="1">
                <a:solidFill>
                  <a:schemeClr val="tx1"/>
                </a:solidFill>
                <a:latin typeface="+mn-lt"/>
                <a:ea typeface="+mn-ea"/>
                <a:cs typeface="+mn-cs"/>
              </a:rPr>
              <a:t>CoVEs</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Alkema</a:t>
            </a:r>
            <a:r>
              <a:rPr lang="en-US" sz="1200" b="0" i="0" u="none" strike="noStrike" kern="1200" baseline="0" dirty="0">
                <a:solidFill>
                  <a:schemeClr val="tx1"/>
                </a:solidFill>
                <a:latin typeface="+mn-lt"/>
                <a:ea typeface="+mn-ea"/>
                <a:cs typeface="+mn-cs"/>
              </a:rPr>
              <a:t>, p.157</a:t>
            </a:r>
          </a:p>
          <a:p>
            <a:r>
              <a:rPr lang="en-US" sz="1200" b="0" i="0" u="none" strike="noStrike" kern="1200" baseline="0" dirty="0">
                <a:solidFill>
                  <a:schemeClr val="tx1"/>
                </a:solidFill>
                <a:latin typeface="+mn-lt"/>
                <a:ea typeface="+mn-ea"/>
                <a:cs typeface="+mn-cs"/>
              </a:rPr>
              <a:t>The TEC talks about the </a:t>
            </a:r>
            <a:r>
              <a:rPr lang="en-US" sz="1200" b="0" i="0" u="none" strike="noStrike" kern="1200" baseline="0" dirty="0" err="1">
                <a:solidFill>
                  <a:schemeClr val="tx1"/>
                </a:solidFill>
                <a:latin typeface="+mn-lt"/>
                <a:ea typeface="+mn-ea"/>
                <a:cs typeface="+mn-cs"/>
              </a:rPr>
              <a:t>CoVEs</a:t>
            </a:r>
            <a:r>
              <a:rPr lang="en-US" sz="1200" b="0" i="0" u="none" strike="noStrike" kern="1200" baseline="0" dirty="0">
                <a:solidFill>
                  <a:schemeClr val="tx1"/>
                </a:solidFill>
                <a:latin typeface="+mn-lt"/>
                <a:ea typeface="+mn-ea"/>
                <a:cs typeface="+mn-cs"/>
              </a:rPr>
              <a:t> being “learner focused, industry led, government enabled”. This suggests people and </a:t>
            </a:r>
            <a:r>
              <a:rPr lang="en-US" sz="1200" b="0" i="0" u="none" strike="noStrike" kern="1200" baseline="0" dirty="0" err="1">
                <a:solidFill>
                  <a:schemeClr val="tx1"/>
                </a:solidFill>
                <a:latin typeface="+mn-lt"/>
                <a:ea typeface="+mn-ea"/>
                <a:cs typeface="+mn-cs"/>
              </a:rPr>
              <a:t>organisations</a:t>
            </a:r>
            <a:r>
              <a:rPr lang="en-US" sz="1200" b="0" i="0" u="none" strike="noStrike" kern="1200" baseline="0" dirty="0">
                <a:solidFill>
                  <a:schemeClr val="tx1"/>
                </a:solidFill>
                <a:latin typeface="+mn-lt"/>
                <a:ea typeface="+mn-ea"/>
                <a:cs typeface="+mn-cs"/>
              </a:rPr>
              <a:t> interacting with each other in ways that allow the complex problem of how to deliver vocational education to meet the needs of industry, employers, and learners/trainees/apprentices. (</a:t>
            </a:r>
            <a:r>
              <a:rPr lang="en-US" sz="1200" b="0" i="0" u="none" strike="noStrike" kern="1200" baseline="0" dirty="0" err="1">
                <a:solidFill>
                  <a:schemeClr val="tx1"/>
                </a:solidFill>
                <a:latin typeface="+mn-lt"/>
                <a:ea typeface="+mn-ea"/>
                <a:cs typeface="+mn-cs"/>
              </a:rPr>
              <a:t>Alkema</a:t>
            </a:r>
            <a:r>
              <a:rPr lang="en-US" sz="1200" b="0" i="0" u="none" strike="noStrike" kern="1200" baseline="0" dirty="0">
                <a:solidFill>
                  <a:schemeClr val="tx1"/>
                </a:solidFill>
                <a:latin typeface="+mn-lt"/>
                <a:ea typeface="+mn-ea"/>
                <a:cs typeface="+mn-cs"/>
              </a:rPr>
              <a:t>, p. 158 – but perhaps not – confusion exists compare to Chan Interview)</a:t>
            </a:r>
            <a:endParaRPr lang="en-NZ" dirty="0"/>
          </a:p>
        </p:txBody>
      </p:sp>
      <p:sp>
        <p:nvSpPr>
          <p:cNvPr id="4" name="Slide Number Placeholder 3"/>
          <p:cNvSpPr>
            <a:spLocks noGrp="1"/>
          </p:cNvSpPr>
          <p:nvPr>
            <p:ph type="sldNum" sz="quarter" idx="10"/>
          </p:nvPr>
        </p:nvSpPr>
        <p:spPr/>
        <p:txBody>
          <a:bodyPr/>
          <a:lstStyle/>
          <a:p>
            <a:fld id="{8DCEC86E-2293-40A3-B082-1EE427075CEA}" type="slidenum">
              <a:rPr lang="en-NZ" smtClean="0"/>
              <a:t>6</a:t>
            </a:fld>
            <a:endParaRPr lang="en-NZ"/>
          </a:p>
        </p:txBody>
      </p:sp>
    </p:spTree>
    <p:extLst>
      <p:ext uri="{BB962C8B-B14F-4D97-AF65-F5344CB8AC3E}">
        <p14:creationId xmlns:p14="http://schemas.microsoft.com/office/powerpoint/2010/main" val="1476616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F4D57BDD-E64A-4D27-8978-82FFCA18A12C}" type="datetimeFigureOut">
              <a:rPr lang="en-US" smtClean="0"/>
              <a:t>2/21/2025</a:t>
            </a:fld>
            <a:endParaRPr lang="en-US"/>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US"/>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D643A852-0206-46AC-B0EB-645612933129}" type="slidenum">
              <a:rPr lang="en-US" smtClean="0"/>
              <a:t>‹#›</a:t>
            </a:fld>
            <a:endParaRPr lang="en-US" dirty="0"/>
          </a:p>
        </p:txBody>
      </p:sp>
    </p:spTree>
    <p:extLst>
      <p:ext uri="{BB962C8B-B14F-4D97-AF65-F5344CB8AC3E}">
        <p14:creationId xmlns:p14="http://schemas.microsoft.com/office/powerpoint/2010/main" val="4055053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D57BDD-E64A-4D27-8978-82FFCA18A12C}" type="datetimeFigureOut">
              <a:rPr lang="en-US" smtClean="0"/>
              <a:t>2/21/2025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769727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D57BDD-E64A-4D27-8978-82FFCA18A12C}" type="datetimeFigureOut">
              <a:rPr lang="en-US" smtClean="0"/>
              <a:t>2/21/2025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1915471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D57BDD-E64A-4D27-8978-82FFCA18A12C}" type="datetimeFigureOut">
              <a:rPr lang="en-US" smtClean="0"/>
              <a:t>2/21/2025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38870323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D57BDD-E64A-4D27-8978-82FFCA18A12C}" type="datetimeFigureOut">
              <a:rPr lang="en-US" smtClean="0"/>
              <a:t>2/21/2025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1991014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4D57BDD-E64A-4D27-8978-82FFCA18A12C}" type="datetimeFigureOut">
              <a:rPr lang="en-US" smtClean="0"/>
              <a:t>2/21/2025</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2458619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4D57BDD-E64A-4D27-8978-82FFCA18A12C}" type="datetimeFigureOut">
              <a:rPr lang="en-US" smtClean="0"/>
              <a:t>2/21/2025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11354700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4D57BDD-E64A-4D27-8978-82FFCA18A12C}" type="datetimeFigureOut">
              <a:rPr lang="en-US" smtClean="0"/>
              <a:t>2/21/2025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1385169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D57BDD-E64A-4D27-8978-82FFCA18A12C}" type="datetimeFigureOut">
              <a:rPr lang="en-US" smtClean="0"/>
              <a:t>2/21/2025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43A852-0206-46AC-B0EB-645612933129}" type="slidenum">
              <a:rPr lang="en-US" smtClean="0"/>
              <a:t>‹#›</a:t>
            </a:fld>
            <a:endParaRPr lang="en-US"/>
          </a:p>
        </p:txBody>
      </p:sp>
    </p:spTree>
    <p:extLst>
      <p:ext uri="{BB962C8B-B14F-4D97-AF65-F5344CB8AC3E}">
        <p14:creationId xmlns:p14="http://schemas.microsoft.com/office/powerpoint/2010/main" val="1316628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Click to edit Master text styles</a:t>
            </a:r>
          </a:p>
        </p:txBody>
      </p:sp>
      <p:sp>
        <p:nvSpPr>
          <p:cNvPr id="5" name="Date Placeholder 4"/>
          <p:cNvSpPr>
            <a:spLocks noGrp="1"/>
          </p:cNvSpPr>
          <p:nvPr>
            <p:ph type="dt" sz="half" idx="10"/>
          </p:nvPr>
        </p:nvSpPr>
        <p:spPr/>
        <p:txBody>
          <a:bodyPr/>
          <a:lstStyle/>
          <a:p>
            <a:fld id="{F4D57BDD-E64A-4D27-8978-82FFCA18A12C}" type="datetimeFigureOut">
              <a:rPr lang="en-US" smtClean="0"/>
              <a:t>2/21/2025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D643A852-0206-46AC-B0EB-645612933129}" type="slidenum">
              <a:rPr lang="en-US" smtClean="0"/>
              <a:t>‹#›</a:t>
            </a:fld>
            <a:endParaRPr lang="en-US"/>
          </a:p>
        </p:txBody>
      </p:sp>
    </p:spTree>
    <p:extLst>
      <p:ext uri="{BB962C8B-B14F-4D97-AF65-F5344CB8AC3E}">
        <p14:creationId xmlns:p14="http://schemas.microsoft.com/office/powerpoint/2010/main" val="3767899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F4D57BDD-E64A-4D27-8978-82FFCA18A12C}" type="datetimeFigureOut">
              <a:rPr lang="en-US" smtClean="0"/>
              <a:t>2/21/2025</a:t>
            </a:fld>
            <a:endParaRPr lang="en-US"/>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US"/>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D643A852-0206-46AC-B0EB-645612933129}" type="slidenum">
              <a:rPr lang="en-US" smtClean="0"/>
              <a:t>‹#›</a:t>
            </a:fld>
            <a:endParaRPr lang="en-US"/>
          </a:p>
        </p:txBody>
      </p:sp>
    </p:spTree>
    <p:extLst>
      <p:ext uri="{BB962C8B-B14F-4D97-AF65-F5344CB8AC3E}">
        <p14:creationId xmlns:p14="http://schemas.microsoft.com/office/powerpoint/2010/main" val="81198252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F4D57BDD-E64A-4D27-8978-82FFCA18A12C}" type="datetimeFigureOut">
              <a:rPr lang="en-US" smtClean="0"/>
              <a:pPr/>
              <a:t>2/21/2025</a:t>
            </a:fld>
            <a:endParaRPr lang="en-US" dirty="0"/>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en-US" dirty="0"/>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D643A852-0206-46AC-B0EB-645612933129}" type="slidenum">
              <a:rPr lang="en-US" smtClean="0"/>
              <a:pPr/>
              <a:t>‹#›</a:t>
            </a:fld>
            <a:endParaRPr lang="en-US" dirty="0"/>
          </a:p>
        </p:txBody>
      </p:sp>
    </p:spTree>
    <p:extLst>
      <p:ext uri="{BB962C8B-B14F-4D97-AF65-F5344CB8AC3E}">
        <p14:creationId xmlns:p14="http://schemas.microsoft.com/office/powerpoint/2010/main" val="193891342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84AFD6-F2CD-CE65-6205-ABDF9B2A9B2D}"/>
              </a:ext>
            </a:extLst>
          </p:cNvPr>
          <p:cNvSpPr>
            <a:spLocks noGrp="1"/>
          </p:cNvSpPr>
          <p:nvPr>
            <p:ph type="ctrTitle"/>
          </p:nvPr>
        </p:nvSpPr>
        <p:spPr/>
        <p:txBody>
          <a:bodyPr/>
          <a:lstStyle/>
          <a:p>
            <a:r>
              <a:rPr lang="en-US" sz="4800" dirty="0"/>
              <a:t>The ever-changing landscape of New Zealand Vocational Education and Training: </a:t>
            </a:r>
            <a:br>
              <a:rPr lang="en-US" sz="4800" dirty="0"/>
            </a:br>
            <a:r>
              <a:rPr lang="en-US" sz="4800" dirty="0"/>
              <a:t>The Reform of Vocational Education (</a:t>
            </a:r>
            <a:r>
              <a:rPr lang="en-US" sz="4800" dirty="0" err="1"/>
              <a:t>RoVE</a:t>
            </a:r>
            <a:r>
              <a:rPr lang="en-US" sz="4800" dirty="0"/>
              <a:t>) and the current and planned changes sought by the current Coalition Government.</a:t>
            </a:r>
            <a:endParaRPr lang="en-NZ" sz="4800" dirty="0"/>
          </a:p>
        </p:txBody>
      </p:sp>
      <p:sp>
        <p:nvSpPr>
          <p:cNvPr id="3" name="Subtitle 2">
            <a:extLst>
              <a:ext uri="{FF2B5EF4-FFF2-40B4-BE49-F238E27FC236}">
                <a16:creationId xmlns:a16="http://schemas.microsoft.com/office/drawing/2014/main" id="{F72AC59A-6391-3AE5-573A-194FC9B26FA7}"/>
              </a:ext>
            </a:extLst>
          </p:cNvPr>
          <p:cNvSpPr>
            <a:spLocks noGrp="1"/>
          </p:cNvSpPr>
          <p:nvPr>
            <p:ph type="subTitle" idx="1"/>
          </p:nvPr>
        </p:nvSpPr>
        <p:spPr>
          <a:xfrm>
            <a:off x="1380553" y="4539385"/>
            <a:ext cx="9228201" cy="1645920"/>
          </a:xfrm>
        </p:spPr>
        <p:txBody>
          <a:bodyPr>
            <a:normAutofit fontScale="85000" lnSpcReduction="20000"/>
          </a:bodyPr>
          <a:lstStyle/>
          <a:p>
            <a:pPr algn="ctr"/>
            <a:r>
              <a:rPr lang="en-US" dirty="0"/>
              <a:t>Gemma Piercy, University of Waikato</a:t>
            </a:r>
          </a:p>
          <a:p>
            <a:r>
              <a:rPr lang="en-US" dirty="0"/>
              <a:t>Symposium: The National-led government’s first year: public policy changes and their employment relations issues, trends &amp; implications, AIRAANZ conference, February 3-5 2025 Victoria University, Wellington, NZ</a:t>
            </a:r>
          </a:p>
          <a:p>
            <a:endParaRPr lang="en-NZ" dirty="0"/>
          </a:p>
        </p:txBody>
      </p:sp>
    </p:spTree>
    <p:extLst>
      <p:ext uri="{BB962C8B-B14F-4D97-AF65-F5344CB8AC3E}">
        <p14:creationId xmlns:p14="http://schemas.microsoft.com/office/powerpoint/2010/main" val="19881544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4F7FEE-D3ED-8E7E-9896-FF3B961397B2}"/>
              </a:ext>
            </a:extLst>
          </p:cNvPr>
          <p:cNvSpPr>
            <a:spLocks noGrp="1"/>
          </p:cNvSpPr>
          <p:nvPr>
            <p:ph type="title"/>
          </p:nvPr>
        </p:nvSpPr>
        <p:spPr/>
        <p:txBody>
          <a:bodyPr/>
          <a:lstStyle/>
          <a:p>
            <a:r>
              <a:rPr lang="en-US" dirty="0"/>
              <a:t>Looking ahead</a:t>
            </a:r>
            <a:endParaRPr lang="en-NZ" dirty="0"/>
          </a:p>
        </p:txBody>
      </p:sp>
      <p:sp>
        <p:nvSpPr>
          <p:cNvPr id="3" name="Content Placeholder 2">
            <a:extLst>
              <a:ext uri="{FF2B5EF4-FFF2-40B4-BE49-F238E27FC236}">
                <a16:creationId xmlns:a16="http://schemas.microsoft.com/office/drawing/2014/main" id="{CAE77147-B6CE-486D-9CEE-30BE8DA3BBFA}"/>
              </a:ext>
            </a:extLst>
          </p:cNvPr>
          <p:cNvSpPr>
            <a:spLocks noGrp="1"/>
          </p:cNvSpPr>
          <p:nvPr>
            <p:ph idx="1"/>
          </p:nvPr>
        </p:nvSpPr>
        <p:spPr>
          <a:xfrm>
            <a:off x="676656" y="2011680"/>
            <a:ext cx="10753725" cy="4471416"/>
          </a:xfrm>
        </p:spPr>
        <p:txBody>
          <a:bodyPr>
            <a:normAutofit lnSpcReduction="10000"/>
          </a:bodyPr>
          <a:lstStyle/>
          <a:p>
            <a:r>
              <a:rPr lang="en-NZ" dirty="0"/>
              <a:t>Focussed on constituencies rather than developing a strong, integrated and responsive system, the reforms are likely to cement in pre-existing problems and inequalities</a:t>
            </a:r>
          </a:p>
          <a:p>
            <a:r>
              <a:rPr lang="en-NZ" sz="2400" dirty="0"/>
              <a:t>The ITP workforce is exhausted from constant change, the impacts of responding to COVID-19 lockdowns at the same time as dealing with </a:t>
            </a:r>
            <a:r>
              <a:rPr lang="en-NZ" sz="2400" dirty="0" err="1"/>
              <a:t>RoVE</a:t>
            </a:r>
            <a:endParaRPr lang="en-NZ" sz="2400" dirty="0"/>
          </a:p>
          <a:p>
            <a:r>
              <a:rPr lang="en-NZ" sz="2400" dirty="0"/>
              <a:t>For sustained training culture, skill utilisation and demand-side issues need to be addressed – for example, policy development was and remains disconnected from labour market approaches taken by other parts of the government</a:t>
            </a:r>
          </a:p>
          <a:p>
            <a:r>
              <a:rPr lang="en-NZ" sz="2400" dirty="0"/>
              <a:t>Specialised training programmes, such as forestry in Rotorua are likely to continue to</a:t>
            </a:r>
            <a:r>
              <a:rPr lang="en-NZ" dirty="0"/>
              <a:t> be cut, deepening pre-existing skills shortages</a:t>
            </a:r>
          </a:p>
          <a:p>
            <a:r>
              <a:rPr lang="en-NZ" sz="2400" dirty="0"/>
              <a:t>Questions remain over how and where work-based learning will be located as tensions remain between industry, employers and their trust in training providers</a:t>
            </a:r>
            <a:r>
              <a:rPr lang="en-NZ" dirty="0"/>
              <a:t> such as private training providers, polytechnic and in some cases ITOs</a:t>
            </a:r>
            <a:endParaRPr lang="en-NZ" sz="2400" dirty="0"/>
          </a:p>
          <a:p>
            <a:endParaRPr lang="en-NZ" dirty="0"/>
          </a:p>
        </p:txBody>
      </p:sp>
    </p:spTree>
    <p:extLst>
      <p:ext uri="{BB962C8B-B14F-4D97-AF65-F5344CB8AC3E}">
        <p14:creationId xmlns:p14="http://schemas.microsoft.com/office/powerpoint/2010/main" val="3379117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Introduction</a:t>
            </a:r>
          </a:p>
        </p:txBody>
      </p:sp>
      <p:sp>
        <p:nvSpPr>
          <p:cNvPr id="3" name="Content Placeholder 2"/>
          <p:cNvSpPr>
            <a:spLocks noGrp="1"/>
          </p:cNvSpPr>
          <p:nvPr>
            <p:ph idx="1"/>
          </p:nvPr>
        </p:nvSpPr>
        <p:spPr>
          <a:xfrm>
            <a:off x="709611" y="1896781"/>
            <a:ext cx="10668000" cy="3681984"/>
          </a:xfrm>
        </p:spPr>
        <p:txBody>
          <a:bodyPr>
            <a:normAutofit/>
          </a:bodyPr>
          <a:lstStyle/>
          <a:p>
            <a:r>
              <a:rPr lang="en-NZ" sz="2800" dirty="0"/>
              <a:t>A market model to industry training was introduced in 1992 since then vocational education and training has been in a state of constant change</a:t>
            </a:r>
          </a:p>
          <a:p>
            <a:r>
              <a:rPr lang="en-NZ" sz="2800" dirty="0"/>
              <a:t>My presentation will:</a:t>
            </a:r>
          </a:p>
          <a:p>
            <a:pPr lvl="1">
              <a:buFont typeface="Arial" panose="020B0604020202020204" pitchFamily="34" charset="0"/>
              <a:buChar char="•"/>
            </a:pPr>
            <a:r>
              <a:rPr lang="en-NZ" sz="2800" dirty="0"/>
              <a:t>Assess the capacity of the current VET system to deliver long-term improvement to vocational training,</a:t>
            </a:r>
          </a:p>
          <a:p>
            <a:pPr lvl="1">
              <a:buFont typeface="Arial" panose="020B0604020202020204" pitchFamily="34" charset="0"/>
              <a:buChar char="•"/>
            </a:pPr>
            <a:r>
              <a:rPr lang="en-NZ" sz="2800" dirty="0"/>
              <a:t>Explain </a:t>
            </a:r>
            <a:r>
              <a:rPr lang="en-NZ" sz="2800" dirty="0" err="1"/>
              <a:t>RoVE</a:t>
            </a:r>
            <a:r>
              <a:rPr lang="en-NZ" sz="2800" dirty="0"/>
              <a:t> reforms,</a:t>
            </a:r>
          </a:p>
          <a:p>
            <a:pPr lvl="1">
              <a:buFont typeface="Arial" panose="020B0604020202020204" pitchFamily="34" charset="0"/>
              <a:buChar char="•"/>
            </a:pPr>
            <a:r>
              <a:rPr lang="en-NZ" sz="2800" dirty="0"/>
              <a:t>Outline current changes, </a:t>
            </a:r>
          </a:p>
          <a:p>
            <a:pPr lvl="1">
              <a:buFont typeface="Arial" panose="020B0604020202020204" pitchFamily="34" charset="0"/>
              <a:buChar char="•"/>
            </a:pPr>
            <a:r>
              <a:rPr lang="en-NZ" sz="2800" dirty="0"/>
              <a:t>Offer views on likely impacts, on-going issues.</a:t>
            </a:r>
          </a:p>
        </p:txBody>
      </p:sp>
    </p:spTree>
    <p:extLst>
      <p:ext uri="{BB962C8B-B14F-4D97-AF65-F5344CB8AC3E}">
        <p14:creationId xmlns:p14="http://schemas.microsoft.com/office/powerpoint/2010/main" val="36406816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AD6F6937-3B5A-4391-9F37-58A571B36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8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57224" y="936711"/>
            <a:ext cx="2988265" cy="4984578"/>
          </a:xfrm>
        </p:spPr>
        <p:txBody>
          <a:bodyPr>
            <a:normAutofit/>
          </a:bodyPr>
          <a:lstStyle/>
          <a:p>
            <a:r>
              <a:rPr lang="en-NZ" sz="4400">
                <a:solidFill>
                  <a:srgbClr val="FFFFFF"/>
                </a:solidFill>
              </a:rPr>
              <a:t>Drivers for reform under Labour</a:t>
            </a:r>
            <a:endParaRPr lang="en-NZ" sz="4400" dirty="0">
              <a:solidFill>
                <a:srgbClr val="FFFFFF"/>
              </a:solidFill>
            </a:endParaRPr>
          </a:p>
        </p:txBody>
      </p:sp>
      <p:sp>
        <p:nvSpPr>
          <p:cNvPr id="3" name="Content Placeholder 2"/>
          <p:cNvSpPr>
            <a:spLocks noGrp="1"/>
          </p:cNvSpPr>
          <p:nvPr>
            <p:ph idx="1"/>
          </p:nvPr>
        </p:nvSpPr>
        <p:spPr>
          <a:xfrm>
            <a:off x="4614389" y="936711"/>
            <a:ext cx="6815992" cy="4984578"/>
          </a:xfrm>
        </p:spPr>
        <p:txBody>
          <a:bodyPr anchor="ctr">
            <a:normAutofit/>
          </a:bodyPr>
          <a:lstStyle/>
          <a:p>
            <a:r>
              <a:rPr lang="en-US" dirty="0"/>
              <a:t>VET system evaluation: no longer fit for purpose </a:t>
            </a:r>
          </a:p>
          <a:p>
            <a:pPr lvl="1"/>
            <a:r>
              <a:rPr lang="en-US" dirty="0"/>
              <a:t>Co-ordination failure between demand and supply in critical industries</a:t>
            </a:r>
          </a:p>
          <a:p>
            <a:pPr lvl="1"/>
            <a:r>
              <a:rPr lang="en-US" dirty="0"/>
              <a:t>Inconsistency in quality of </a:t>
            </a:r>
            <a:r>
              <a:rPr lang="en-US" dirty="0" err="1"/>
              <a:t>programmes</a:t>
            </a:r>
            <a:r>
              <a:rPr lang="en-US" dirty="0"/>
              <a:t>, </a:t>
            </a:r>
          </a:p>
          <a:p>
            <a:pPr lvl="1"/>
            <a:r>
              <a:rPr lang="en-US" dirty="0"/>
              <a:t>Confusion about the role of ITOs and poor collaboration across TEOs, </a:t>
            </a:r>
          </a:p>
          <a:p>
            <a:pPr lvl="1"/>
            <a:r>
              <a:rPr lang="en-US" dirty="0"/>
              <a:t>Issues with split funding model: EFTS for off-job and STMs for on-job learning</a:t>
            </a:r>
          </a:p>
          <a:p>
            <a:pPr lvl="1"/>
            <a:r>
              <a:rPr lang="en-US" dirty="0"/>
              <a:t>Several ITPs were financially insolvent </a:t>
            </a:r>
          </a:p>
          <a:p>
            <a:pPr lvl="1"/>
            <a:r>
              <a:rPr lang="en-US" dirty="0"/>
              <a:t>Disconnection with TEOs from the </a:t>
            </a:r>
            <a:r>
              <a:rPr lang="en-US" dirty="0" err="1"/>
              <a:t>labour</a:t>
            </a:r>
            <a:r>
              <a:rPr lang="en-US" dirty="0"/>
              <a:t> market, industry and employers</a:t>
            </a:r>
          </a:p>
        </p:txBody>
      </p:sp>
    </p:spTree>
    <p:extLst>
      <p:ext uri="{BB962C8B-B14F-4D97-AF65-F5344CB8AC3E}">
        <p14:creationId xmlns:p14="http://schemas.microsoft.com/office/powerpoint/2010/main" val="3622805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57225" y="499533"/>
            <a:ext cx="6972607" cy="1658198"/>
          </a:xfrm>
        </p:spPr>
        <p:txBody>
          <a:bodyPr>
            <a:normAutofit/>
          </a:bodyPr>
          <a:lstStyle/>
          <a:p>
            <a:r>
              <a:rPr lang="en-NZ"/>
              <a:t>RoVE: Aims</a:t>
            </a:r>
            <a:endParaRPr lang="en-NZ" dirty="0"/>
          </a:p>
        </p:txBody>
      </p:sp>
      <p:sp>
        <p:nvSpPr>
          <p:cNvPr id="3" name="Content Placeholder 2"/>
          <p:cNvSpPr>
            <a:spLocks noGrp="1"/>
          </p:cNvSpPr>
          <p:nvPr>
            <p:ph idx="1"/>
          </p:nvPr>
        </p:nvSpPr>
        <p:spPr>
          <a:xfrm>
            <a:off x="676657" y="2011680"/>
            <a:ext cx="6953176" cy="3766185"/>
          </a:xfrm>
        </p:spPr>
        <p:txBody>
          <a:bodyPr>
            <a:normAutofit/>
          </a:bodyPr>
          <a:lstStyle/>
          <a:p>
            <a:pPr marL="457200" indent="-457200">
              <a:buFont typeface="+mj-lt"/>
              <a:buAutoNum type="arabicPeriod"/>
            </a:pPr>
            <a:r>
              <a:rPr lang="en-US" sz="2000" dirty="0"/>
              <a:t>Redefine the roles of education providers and ITOs and extend industry and employers’ leadership role across vocational education.</a:t>
            </a:r>
            <a:endParaRPr lang="en-NZ" sz="2000" dirty="0"/>
          </a:p>
          <a:p>
            <a:pPr marL="457200" indent="-457200">
              <a:buFont typeface="+mj-lt"/>
              <a:buAutoNum type="arabicPeriod"/>
            </a:pPr>
            <a:r>
              <a:rPr lang="en-US" sz="2000" dirty="0"/>
              <a:t>Create system-level bodies to set standards and provide strategic direction.</a:t>
            </a:r>
          </a:p>
          <a:p>
            <a:pPr marL="457200" indent="-457200">
              <a:buFont typeface="+mj-lt"/>
              <a:buAutoNum type="arabicPeriod"/>
            </a:pPr>
            <a:r>
              <a:rPr lang="en-US" sz="2000" dirty="0"/>
              <a:t>Remove the distinction between workplace- and provider-based learning.</a:t>
            </a:r>
          </a:p>
          <a:p>
            <a:pPr marL="457200" indent="-457200">
              <a:buFont typeface="+mj-lt"/>
              <a:buAutoNum type="arabicPeriod"/>
            </a:pPr>
            <a:r>
              <a:rPr lang="en-US" sz="2000" dirty="0"/>
              <a:t>Create a New Zealand Institute of Skills and Technology (NZIST) to unify all ITPs into one organization and incorporate ITO operational functions.</a:t>
            </a:r>
          </a:p>
          <a:p>
            <a:pPr marL="457200" indent="-457200">
              <a:buFont typeface="+mj-lt"/>
              <a:buAutoNum type="arabicPeriod"/>
            </a:pPr>
            <a:r>
              <a:rPr lang="en-US" sz="2000" dirty="0"/>
              <a:t>Create a unified funding system.</a:t>
            </a:r>
          </a:p>
        </p:txBody>
      </p:sp>
      <p:pic>
        <p:nvPicPr>
          <p:cNvPr id="7" name="Graphic 6" descr="Cycle with People">
            <a:extLst>
              <a:ext uri="{FF2B5EF4-FFF2-40B4-BE49-F238E27FC236}">
                <a16:creationId xmlns:a16="http://schemas.microsoft.com/office/drawing/2014/main" id="{D5563201-E513-1290-0F73-CDAE56768CB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00058" y="1485109"/>
            <a:ext cx="3448478" cy="3448478"/>
          </a:xfrm>
          <a:prstGeom prst="rect">
            <a:avLst/>
          </a:prstGeom>
        </p:spPr>
      </p:pic>
    </p:spTree>
    <p:extLst>
      <p:ext uri="{BB962C8B-B14F-4D97-AF65-F5344CB8AC3E}">
        <p14:creationId xmlns:p14="http://schemas.microsoft.com/office/powerpoint/2010/main" val="15423057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a:extLst>
              <a:ext uri="{FF2B5EF4-FFF2-40B4-BE49-F238E27FC236}">
                <a16:creationId xmlns:a16="http://schemas.microsoft.com/office/drawing/2014/main" id="{5FA2552C-1914-44C0-9065-9008A5270F0B}"/>
              </a:ext>
            </a:extLst>
          </p:cNvPr>
          <p:cNvPicPr>
            <a:picLocks noChangeAspect="1"/>
          </p:cNvPicPr>
          <p:nvPr/>
        </p:nvPicPr>
        <p:blipFill rotWithShape="1">
          <a:blip r:embed="rId2"/>
          <a:srcRect l="18000" t="18666" r="15526" b="8351"/>
          <a:stretch/>
        </p:blipFill>
        <p:spPr>
          <a:xfrm>
            <a:off x="734728" y="111125"/>
            <a:ext cx="10722543" cy="6621998"/>
          </a:xfrm>
          <a:prstGeom prst="rect">
            <a:avLst/>
          </a:prstGeom>
        </p:spPr>
      </p:pic>
    </p:spTree>
    <p:extLst>
      <p:ext uri="{BB962C8B-B14F-4D97-AF65-F5344CB8AC3E}">
        <p14:creationId xmlns:p14="http://schemas.microsoft.com/office/powerpoint/2010/main" val="1019128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AD6F6937-3B5A-4391-9F37-58A571B36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8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57224" y="936711"/>
            <a:ext cx="2988265" cy="4984578"/>
          </a:xfrm>
        </p:spPr>
        <p:txBody>
          <a:bodyPr>
            <a:normAutofit/>
          </a:bodyPr>
          <a:lstStyle/>
          <a:p>
            <a:r>
              <a:rPr lang="en-NZ" sz="3700" dirty="0">
                <a:solidFill>
                  <a:srgbClr val="FFFFFF"/>
                </a:solidFill>
              </a:rPr>
              <a:t>Implementation issues</a:t>
            </a:r>
          </a:p>
        </p:txBody>
      </p:sp>
      <p:sp>
        <p:nvSpPr>
          <p:cNvPr id="3" name="Content Placeholder 2"/>
          <p:cNvSpPr>
            <a:spLocks noGrp="1"/>
          </p:cNvSpPr>
          <p:nvPr>
            <p:ph idx="1"/>
          </p:nvPr>
        </p:nvSpPr>
        <p:spPr>
          <a:xfrm>
            <a:off x="4614389" y="193964"/>
            <a:ext cx="6815992" cy="5727325"/>
          </a:xfrm>
        </p:spPr>
        <p:txBody>
          <a:bodyPr anchor="ctr">
            <a:normAutofit/>
          </a:bodyPr>
          <a:lstStyle/>
          <a:p>
            <a:pPr marL="0" indent="0">
              <a:buNone/>
            </a:pPr>
            <a:r>
              <a:rPr lang="en-NZ" dirty="0"/>
              <a:t>The reforms offered much but remained focussed on student based demand for funding – funding model based on enrolments rather than operational costs</a:t>
            </a:r>
          </a:p>
          <a:p>
            <a:pPr marL="0" indent="0">
              <a:buNone/>
            </a:pPr>
            <a:r>
              <a:rPr lang="en-US" dirty="0"/>
              <a:t>Resistance to the reforms remained amongst some ITPs, ITOs and employers</a:t>
            </a:r>
          </a:p>
          <a:p>
            <a:pPr marL="0" indent="0">
              <a:buNone/>
            </a:pPr>
            <a:r>
              <a:rPr lang="en-US" dirty="0"/>
              <a:t>New systems were slow coming online and there were substantial cost blowouts</a:t>
            </a:r>
          </a:p>
          <a:p>
            <a:pPr marL="0" indent="0">
              <a:buNone/>
            </a:pPr>
            <a:r>
              <a:rPr lang="en-US" dirty="0"/>
              <a:t>Operational connections between key bodies were not clear </a:t>
            </a:r>
          </a:p>
          <a:p>
            <a:pPr marL="0" indent="0">
              <a:buNone/>
            </a:pPr>
            <a:r>
              <a:rPr lang="en-US" dirty="0"/>
              <a:t>The financial issues for sites unsustainable under a market approach remained. </a:t>
            </a:r>
          </a:p>
          <a:p>
            <a:pPr marL="0" indent="0">
              <a:buNone/>
            </a:pPr>
            <a:r>
              <a:rPr lang="en-US" dirty="0"/>
              <a:t>In 2023 only two polytechnics and the work-based learning (ITO) were profitable</a:t>
            </a:r>
          </a:p>
        </p:txBody>
      </p:sp>
    </p:spTree>
    <p:extLst>
      <p:ext uri="{BB962C8B-B14F-4D97-AF65-F5344CB8AC3E}">
        <p14:creationId xmlns:p14="http://schemas.microsoft.com/office/powerpoint/2010/main" val="3661177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DE456-62EC-D8A4-FF31-69655EB2E02C}"/>
              </a:ext>
            </a:extLst>
          </p:cNvPr>
          <p:cNvSpPr>
            <a:spLocks noGrp="1"/>
          </p:cNvSpPr>
          <p:nvPr>
            <p:ph type="title"/>
          </p:nvPr>
        </p:nvSpPr>
        <p:spPr>
          <a:xfrm>
            <a:off x="657224" y="499533"/>
            <a:ext cx="10772775" cy="1658198"/>
          </a:xfrm>
        </p:spPr>
        <p:txBody>
          <a:bodyPr>
            <a:normAutofit/>
          </a:bodyPr>
          <a:lstStyle/>
          <a:p>
            <a:r>
              <a:rPr lang="en-US"/>
              <a:t>Election policy</a:t>
            </a:r>
            <a:endParaRPr lang="en-NZ"/>
          </a:p>
        </p:txBody>
      </p:sp>
      <p:sp>
        <p:nvSpPr>
          <p:cNvPr id="3" name="Content Placeholder 2">
            <a:extLst>
              <a:ext uri="{FF2B5EF4-FFF2-40B4-BE49-F238E27FC236}">
                <a16:creationId xmlns:a16="http://schemas.microsoft.com/office/drawing/2014/main" id="{4A1CB37B-83F6-0966-BFCE-000F386A1602}"/>
              </a:ext>
            </a:extLst>
          </p:cNvPr>
          <p:cNvSpPr>
            <a:spLocks noGrp="1"/>
          </p:cNvSpPr>
          <p:nvPr>
            <p:ph idx="1"/>
          </p:nvPr>
        </p:nvSpPr>
        <p:spPr>
          <a:xfrm>
            <a:off x="676656" y="2011680"/>
            <a:ext cx="6875611" cy="3766185"/>
          </a:xfrm>
        </p:spPr>
        <p:txBody>
          <a:bodyPr>
            <a:normAutofit/>
          </a:bodyPr>
          <a:lstStyle/>
          <a:p>
            <a:r>
              <a:rPr lang="en-US"/>
              <a:t>National campaigned on reversing the centralization of </a:t>
            </a:r>
            <a:r>
              <a:rPr lang="en-US" err="1"/>
              <a:t>Te</a:t>
            </a:r>
            <a:r>
              <a:rPr lang="en-US"/>
              <a:t> </a:t>
            </a:r>
            <a:r>
              <a:rPr lang="en-US" err="1"/>
              <a:t>Pukenga</a:t>
            </a:r>
            <a:r>
              <a:rPr lang="en-US"/>
              <a:t> stating with no detail that autonomy would be returned to the regions via the creation of 8-10 </a:t>
            </a:r>
            <a:r>
              <a:rPr lang="en-US" err="1"/>
              <a:t>organisations</a:t>
            </a:r>
            <a:endParaRPr lang="en-US"/>
          </a:p>
          <a:p>
            <a:r>
              <a:rPr lang="en-US"/>
              <a:t>They also </a:t>
            </a:r>
            <a:r>
              <a:rPr lang="en-US" err="1"/>
              <a:t>signalled</a:t>
            </a:r>
            <a:r>
              <a:rPr lang="en-US"/>
              <a:t> that regional skills leadership groups would be defunded</a:t>
            </a:r>
          </a:p>
          <a:p>
            <a:r>
              <a:rPr lang="en-US"/>
              <a:t>The dis-establishment of </a:t>
            </a:r>
            <a:r>
              <a:rPr lang="en-US" err="1"/>
              <a:t>Te</a:t>
            </a:r>
            <a:r>
              <a:rPr lang="en-US"/>
              <a:t> </a:t>
            </a:r>
            <a:r>
              <a:rPr lang="en-US" err="1"/>
              <a:t>Pukenga</a:t>
            </a:r>
            <a:r>
              <a:rPr lang="en-US"/>
              <a:t> was subsequently included in the 100 day plan once the coalition agreement had been signed</a:t>
            </a:r>
          </a:p>
        </p:txBody>
      </p:sp>
      <p:pic>
        <p:nvPicPr>
          <p:cNvPr id="16" name="Graphic 15" descr="Castle scene">
            <a:extLst>
              <a:ext uri="{FF2B5EF4-FFF2-40B4-BE49-F238E27FC236}">
                <a16:creationId xmlns:a16="http://schemas.microsoft.com/office/drawing/2014/main" id="{6F240C34-FF30-3EBB-13B8-994699DF262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26499" y="2235038"/>
            <a:ext cx="3383936" cy="3383936"/>
          </a:xfrm>
          <a:prstGeom prst="rect">
            <a:avLst/>
          </a:prstGeom>
        </p:spPr>
      </p:pic>
    </p:spTree>
    <p:extLst>
      <p:ext uri="{BB962C8B-B14F-4D97-AF65-F5344CB8AC3E}">
        <p14:creationId xmlns:p14="http://schemas.microsoft.com/office/powerpoint/2010/main" val="30812883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4F011-552C-6F6C-EA6F-8E1AD3441D09}"/>
              </a:ext>
            </a:extLst>
          </p:cNvPr>
          <p:cNvSpPr>
            <a:spLocks noGrp="1"/>
          </p:cNvSpPr>
          <p:nvPr>
            <p:ph type="title"/>
          </p:nvPr>
        </p:nvSpPr>
        <p:spPr/>
        <p:txBody>
          <a:bodyPr/>
          <a:lstStyle/>
          <a:p>
            <a:r>
              <a:rPr lang="en-NZ" dirty="0"/>
              <a:t>Current changes</a:t>
            </a:r>
          </a:p>
        </p:txBody>
      </p:sp>
      <p:sp>
        <p:nvSpPr>
          <p:cNvPr id="3" name="Content Placeholder 2">
            <a:extLst>
              <a:ext uri="{FF2B5EF4-FFF2-40B4-BE49-F238E27FC236}">
                <a16:creationId xmlns:a16="http://schemas.microsoft.com/office/drawing/2014/main" id="{40BE7FA7-2B30-0BCD-CF0C-25567C346606}"/>
              </a:ext>
            </a:extLst>
          </p:cNvPr>
          <p:cNvSpPr>
            <a:spLocks noGrp="1"/>
          </p:cNvSpPr>
          <p:nvPr>
            <p:ph idx="1"/>
          </p:nvPr>
        </p:nvSpPr>
        <p:spPr/>
        <p:txBody>
          <a:bodyPr/>
          <a:lstStyle/>
          <a:p>
            <a:r>
              <a:rPr lang="en-US" sz="2400" dirty="0"/>
              <a:t>Requiring legislative change progress has been slow and </a:t>
            </a:r>
            <a:r>
              <a:rPr lang="en-US" sz="2400" dirty="0" err="1"/>
              <a:t>rumours</a:t>
            </a:r>
            <a:r>
              <a:rPr lang="en-US" sz="2400" dirty="0"/>
              <a:t> have been many but </a:t>
            </a:r>
            <a:r>
              <a:rPr lang="en-US" sz="2400" dirty="0" err="1"/>
              <a:t>Te</a:t>
            </a:r>
            <a:r>
              <a:rPr lang="en-US" sz="2400" dirty="0"/>
              <a:t> </a:t>
            </a:r>
            <a:r>
              <a:rPr lang="en-US" sz="2400" dirty="0" err="1"/>
              <a:t>Pukenga</a:t>
            </a:r>
            <a:r>
              <a:rPr lang="en-US" sz="2400" dirty="0"/>
              <a:t> has halted IT projects working on the basis that it will be dis-established</a:t>
            </a:r>
          </a:p>
          <a:p>
            <a:r>
              <a:rPr lang="en-US" sz="2400" dirty="0"/>
              <a:t>A consultation took place in August 2023 that resulted in some clarity for the former polytechnics and </a:t>
            </a:r>
            <a:r>
              <a:rPr lang="en-US" sz="2400" dirty="0" err="1"/>
              <a:t>signalled</a:t>
            </a:r>
            <a:r>
              <a:rPr lang="en-US" sz="2400" dirty="0"/>
              <a:t> that WDCs would be replaced with Australian style industry skills boards but decisions on the co-ordination of apprenticeship work-based training has been deferred till 2025 when additional consultation will take place</a:t>
            </a:r>
          </a:p>
          <a:p>
            <a:r>
              <a:rPr lang="en-US" sz="2400" dirty="0"/>
              <a:t>The 8-10 </a:t>
            </a:r>
            <a:r>
              <a:rPr lang="en-US" sz="2400" dirty="0" err="1"/>
              <a:t>organisations</a:t>
            </a:r>
            <a:r>
              <a:rPr lang="en-US" sz="2400" dirty="0"/>
              <a:t> will be achieved by forcing smaller </a:t>
            </a:r>
            <a:r>
              <a:rPr lang="en-US" sz="2400" dirty="0" err="1"/>
              <a:t>organisations</a:t>
            </a:r>
            <a:r>
              <a:rPr lang="en-US" sz="2400" dirty="0"/>
              <a:t> into a federation while larger entities will merge on a regional basis, continuing a strategy pursued by ITPs under the previous National Government </a:t>
            </a:r>
            <a:r>
              <a:rPr lang="en-US" sz="2400" dirty="0" err="1"/>
              <a:t>eg</a:t>
            </a:r>
            <a:r>
              <a:rPr lang="en-US" sz="2400" dirty="0"/>
              <a:t> Toi </a:t>
            </a:r>
            <a:r>
              <a:rPr lang="en-US" sz="2400" dirty="0" err="1"/>
              <a:t>Ohomai</a:t>
            </a:r>
            <a:r>
              <a:rPr lang="en-US" sz="2400" dirty="0"/>
              <a:t> and Ara. </a:t>
            </a:r>
            <a:endParaRPr lang="en-NZ" sz="2400" dirty="0"/>
          </a:p>
        </p:txBody>
      </p:sp>
    </p:spTree>
    <p:extLst>
      <p:ext uri="{BB962C8B-B14F-4D97-AF65-F5344CB8AC3E}">
        <p14:creationId xmlns:p14="http://schemas.microsoft.com/office/powerpoint/2010/main" val="32315544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D6F6937-3B5A-4391-9F37-58A571B36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8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2322A71-8E2C-462B-95E3-3BA1EB7784FC}"/>
              </a:ext>
            </a:extLst>
          </p:cNvPr>
          <p:cNvSpPr>
            <a:spLocks noGrp="1"/>
          </p:cNvSpPr>
          <p:nvPr>
            <p:ph type="title"/>
          </p:nvPr>
        </p:nvSpPr>
        <p:spPr>
          <a:xfrm>
            <a:off x="657224" y="936711"/>
            <a:ext cx="2988265" cy="4984578"/>
          </a:xfrm>
        </p:spPr>
        <p:txBody>
          <a:bodyPr>
            <a:normAutofit/>
          </a:bodyPr>
          <a:lstStyle/>
          <a:p>
            <a:r>
              <a:rPr lang="en-US" sz="4400">
                <a:solidFill>
                  <a:srgbClr val="FFFFFF"/>
                </a:solidFill>
              </a:rPr>
              <a:t>Markets and financial sustainability</a:t>
            </a:r>
            <a:endParaRPr lang="en-NZ" sz="4400">
              <a:solidFill>
                <a:srgbClr val="FFFFFF"/>
              </a:solidFill>
            </a:endParaRPr>
          </a:p>
        </p:txBody>
      </p:sp>
      <p:sp>
        <p:nvSpPr>
          <p:cNvPr id="3" name="Content Placeholder 2">
            <a:extLst>
              <a:ext uri="{FF2B5EF4-FFF2-40B4-BE49-F238E27FC236}">
                <a16:creationId xmlns:a16="http://schemas.microsoft.com/office/drawing/2014/main" id="{32DAC72A-2CEE-B5F4-5178-ADC4B556BF4D}"/>
              </a:ext>
            </a:extLst>
          </p:cNvPr>
          <p:cNvSpPr>
            <a:spLocks noGrp="1"/>
          </p:cNvSpPr>
          <p:nvPr>
            <p:ph idx="1"/>
          </p:nvPr>
        </p:nvSpPr>
        <p:spPr>
          <a:xfrm>
            <a:off x="4614389" y="936711"/>
            <a:ext cx="6815992" cy="4984578"/>
          </a:xfrm>
        </p:spPr>
        <p:txBody>
          <a:bodyPr anchor="ctr">
            <a:normAutofit/>
          </a:bodyPr>
          <a:lstStyle/>
          <a:p>
            <a:r>
              <a:rPr lang="en-US" sz="1900"/>
              <a:t>The over-riding emphasis in the current policy is that polytechnics must be financially sustainable using funding models based on a market approach </a:t>
            </a:r>
            <a:r>
              <a:rPr lang="en-US" sz="1900" err="1"/>
              <a:t>eg</a:t>
            </a:r>
            <a:r>
              <a:rPr lang="en-US" sz="1900"/>
              <a:t> enrolments</a:t>
            </a:r>
          </a:p>
          <a:p>
            <a:r>
              <a:rPr lang="en-US" sz="1900"/>
              <a:t>Given the public and private economic and social benefits of training is the market the best means to distribute qualifications and skills development in the economy?</a:t>
            </a:r>
          </a:p>
          <a:p>
            <a:r>
              <a:rPr lang="en-US" sz="1900"/>
              <a:t>Relying on students as buyers results in an under supply of skills/qualification for some industries</a:t>
            </a:r>
          </a:p>
          <a:p>
            <a:r>
              <a:rPr lang="en-US" sz="1900"/>
              <a:t>Employers are also buyers of graduates/employees. Employers could invest in more training to address these gaps but based on experience this has not been the case</a:t>
            </a:r>
          </a:p>
          <a:p>
            <a:r>
              <a:rPr lang="en-US" sz="1900"/>
              <a:t>This demonstrates the public good problem inherent in VET – markets tend not to provide the right quantity of public goods creating co-ordination problems</a:t>
            </a:r>
          </a:p>
          <a:p>
            <a:r>
              <a:rPr lang="en-US" sz="1900"/>
              <a:t>Industry levies and subsidies could address these problems by incentivizing students/workers participation in VET</a:t>
            </a:r>
          </a:p>
        </p:txBody>
      </p:sp>
    </p:spTree>
    <p:extLst>
      <p:ext uri="{BB962C8B-B14F-4D97-AF65-F5344CB8AC3E}">
        <p14:creationId xmlns:p14="http://schemas.microsoft.com/office/powerpoint/2010/main" val="2523594413"/>
      </p:ext>
    </p:extLst>
  </p:cSld>
  <p:clrMapOvr>
    <a:masterClrMapping/>
  </p:clrMapOvr>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220f5dc3-9452-48e5-9b4f-888df42f7a2d}" enabled="0" method="" siteId="{220f5dc3-9452-48e5-9b4f-888df42f7a2d}" removed="1"/>
</clbl:labelList>
</file>

<file path=docProps/app.xml><?xml version="1.0" encoding="utf-8"?>
<Properties xmlns="http://schemas.openxmlformats.org/officeDocument/2006/extended-properties" xmlns:vt="http://schemas.openxmlformats.org/officeDocument/2006/docPropsVTypes">
  <Template>TM03457491[[fn=Metropolitan]]</Template>
  <TotalTime>3021</TotalTime>
  <Words>992</Words>
  <Application>Microsoft Office PowerPoint</Application>
  <PresentationFormat>Widescreen</PresentationFormat>
  <Paragraphs>56</Paragraphs>
  <Slides>10</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Aptos</vt:lpstr>
      <vt:lpstr>Arial</vt:lpstr>
      <vt:lpstr>Calibri Light</vt:lpstr>
      <vt:lpstr>Metropolitan</vt:lpstr>
      <vt:lpstr>The ever-changing landscape of New Zealand Vocational Education and Training:  The Reform of Vocational Education (RoVE) and the current and planned changes sought by the current Coalition Government.</vt:lpstr>
      <vt:lpstr>Introduction</vt:lpstr>
      <vt:lpstr>Drivers for reform under Labour</vt:lpstr>
      <vt:lpstr>RoVE: Aims</vt:lpstr>
      <vt:lpstr>PowerPoint Presentation</vt:lpstr>
      <vt:lpstr>Implementation issues</vt:lpstr>
      <vt:lpstr>Election policy</vt:lpstr>
      <vt:lpstr>Current changes</vt:lpstr>
      <vt:lpstr>Markets and financial sustainability</vt:lpstr>
      <vt:lpstr>Looking ahead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Gemma Piercy-Cameron</dc:creator>
  <cp:lastModifiedBy>Lynda Brahne</cp:lastModifiedBy>
  <cp:revision>2</cp:revision>
  <dcterms:created xsi:type="dcterms:W3CDTF">2025-01-05T23:35:32Z</dcterms:created>
  <dcterms:modified xsi:type="dcterms:W3CDTF">2025-02-20T22:11:29Z</dcterms:modified>
</cp:coreProperties>
</file>