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4" r:id="rId6"/>
    <p:sldId id="261" r:id="rId7"/>
    <p:sldId id="262" r:id="rId8"/>
    <p:sldId id="260"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00"/>
    <p:restoredTop sz="94694"/>
  </p:normalViewPr>
  <p:slideViewPr>
    <p:cSldViewPr snapToGrid="0">
      <p:cViewPr varScale="1">
        <p:scale>
          <a:sx n="121" d="100"/>
          <a:sy n="121" d="100"/>
        </p:scale>
        <p:origin x="38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82533-863A-A18B-F4D1-F6FEA0BAA46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AAC145B-6F4F-3308-15E1-DC968FAEA1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58F0BE2-327B-DD93-7D3C-EAA61040DAA3}"/>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5E4AD153-346F-50DA-E52A-CF7415FC53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CBFBE6-F58F-8D39-DB57-65ABB0A3815D}"/>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31592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16106-C35F-5A2F-4695-7B4106A4298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5BDF82E-6FA8-E6B3-A91C-A45B077F40A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E8EBC40-1E56-7DEC-862B-E5C333F40993}"/>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D15F6F18-544F-CFFC-205C-FBFA1C260B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DC6C36-6D21-C175-AF0F-9AC55CB94D44}"/>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133979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AF7DEB-6B1A-DCD3-DEB3-B52548AE0FF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DBE3B9-B13D-9FF7-6789-67B150B210C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FD40BAA-2287-800D-83C0-00957964EC46}"/>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BDCCE66D-21F6-C894-09DD-328AFBD9E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6E7B1-7746-88A0-19E5-63E91F11E8DE}"/>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3702191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011D1-328E-426D-19C8-53EC7A25892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A39D03B-952C-3096-C8F5-C7C03F93CC5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945043-F876-0EB1-A69E-7F3CF38C4426}"/>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ECE1AC20-94F0-BE96-AA21-C974E2580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EC1C38-0F51-54B6-517C-B24804527D73}"/>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3999814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188B3-154A-1E40-C402-F5FD1E6499F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875FFB0-661B-56CE-5704-65B8D126099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13C9C14-B664-E6DF-8871-0E8FEFEE3D46}"/>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CA8E6B86-B624-D86B-FFAF-329D7BB06D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95472E-A0C8-7834-2894-023F62392F25}"/>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1748327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1B62-08F3-76A7-5581-425B329F155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A37AB0-1B80-6983-5097-98DC7E267F0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81BAC04-BCC0-17F6-A689-39785CE43E5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CCCF193-2E8C-1EBA-1A67-457979F12F8A}"/>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6" name="Footer Placeholder 5">
            <a:extLst>
              <a:ext uri="{FF2B5EF4-FFF2-40B4-BE49-F238E27FC236}">
                <a16:creationId xmlns:a16="http://schemas.microsoft.com/office/drawing/2014/main" id="{46D39BEF-4017-6331-A1F3-EAE9F03ECF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F824A9-09E3-A372-93AC-08815328CDBE}"/>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325132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8BE1-5011-ADD2-6E83-16D9F3E0CAB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9BA1C5-3865-8E57-815C-0357E3A948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DB01E1-A9C4-F102-EF6D-4AE23422F6B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01046FB-700F-073C-16AB-08A923B1F0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03643B0-F74A-A727-0D84-6077826BF9A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16B88D9-B46C-02DB-C686-F97605A49355}"/>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8" name="Footer Placeholder 7">
            <a:extLst>
              <a:ext uri="{FF2B5EF4-FFF2-40B4-BE49-F238E27FC236}">
                <a16:creationId xmlns:a16="http://schemas.microsoft.com/office/drawing/2014/main" id="{9C3AAD89-AD64-BCE0-903B-7B2789AE3F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D2BA81-E8FA-3C67-3E34-FBB69B89E147}"/>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108480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DD980-E694-7B8C-6825-7EDFA96D5B5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5462FFA-F3B0-74C5-4CEC-43AF91590A15}"/>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4" name="Footer Placeholder 3">
            <a:extLst>
              <a:ext uri="{FF2B5EF4-FFF2-40B4-BE49-F238E27FC236}">
                <a16:creationId xmlns:a16="http://schemas.microsoft.com/office/drawing/2014/main" id="{9173D3D0-3FC7-C0E8-7E3A-CF8BD0F04C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56AA69-195F-97C2-CF63-EAD9322A4306}"/>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2021367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ACD8C-D902-C8BE-351D-963A359C2D30}"/>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3" name="Footer Placeholder 2">
            <a:extLst>
              <a:ext uri="{FF2B5EF4-FFF2-40B4-BE49-F238E27FC236}">
                <a16:creationId xmlns:a16="http://schemas.microsoft.com/office/drawing/2014/main" id="{AD9149CF-4531-B141-1464-2E688ED2143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5DD016-2ED4-ECF2-9457-ED033FEFA8B8}"/>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2323735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AC2A-A98F-92B7-7D9A-53D489A1C58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5BF6060-4C0E-F74F-487E-50A215C864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6B8704C-D17D-B90F-CCCE-1E230D7807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B2DA1B-8670-F084-CF84-E72124F23C3B}"/>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6" name="Footer Placeholder 5">
            <a:extLst>
              <a:ext uri="{FF2B5EF4-FFF2-40B4-BE49-F238E27FC236}">
                <a16:creationId xmlns:a16="http://schemas.microsoft.com/office/drawing/2014/main" id="{11DC7FC5-4878-BB61-E3FC-DF0118A24F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DDED8C-227C-616C-D30D-0EDDFB5FC436}"/>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1417281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D284C-6DB3-407E-DE54-DCFE7BBAC8F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D320F01-B857-3922-17C6-ACC0DC7727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AA9A111-3ED9-BC04-55C1-FCEF813610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49EA17E-981A-4392-F3B9-E5BE5C0ED509}"/>
              </a:ext>
            </a:extLst>
          </p:cNvPr>
          <p:cNvSpPr>
            <a:spLocks noGrp="1"/>
          </p:cNvSpPr>
          <p:nvPr>
            <p:ph type="dt" sz="half" idx="10"/>
          </p:nvPr>
        </p:nvSpPr>
        <p:spPr/>
        <p:txBody>
          <a:bodyPr/>
          <a:lstStyle/>
          <a:p>
            <a:fld id="{EEF42AEA-6007-6644-96B5-C67D334C24E0}" type="datetimeFigureOut">
              <a:rPr lang="en-US" smtClean="0"/>
              <a:t>10/21/24</a:t>
            </a:fld>
            <a:endParaRPr lang="en-US"/>
          </a:p>
        </p:txBody>
      </p:sp>
      <p:sp>
        <p:nvSpPr>
          <p:cNvPr id="6" name="Footer Placeholder 5">
            <a:extLst>
              <a:ext uri="{FF2B5EF4-FFF2-40B4-BE49-F238E27FC236}">
                <a16:creationId xmlns:a16="http://schemas.microsoft.com/office/drawing/2014/main" id="{07572CE5-4020-A27F-80AB-C612582B29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A6DF40-C43A-7912-0927-AE512AF1849A}"/>
              </a:ext>
            </a:extLst>
          </p:cNvPr>
          <p:cNvSpPr>
            <a:spLocks noGrp="1"/>
          </p:cNvSpPr>
          <p:nvPr>
            <p:ph type="sldNum" sz="quarter" idx="12"/>
          </p:nvPr>
        </p:nvSpPr>
        <p:spPr/>
        <p:txBody>
          <a:bodyPr/>
          <a:lstStyle/>
          <a:p>
            <a:fld id="{C7E61763-9345-0B4A-9384-478FFA4AE56D}" type="slidenum">
              <a:rPr lang="en-US" smtClean="0"/>
              <a:t>‹#›</a:t>
            </a:fld>
            <a:endParaRPr lang="en-US"/>
          </a:p>
        </p:txBody>
      </p:sp>
    </p:spTree>
    <p:extLst>
      <p:ext uri="{BB962C8B-B14F-4D97-AF65-F5344CB8AC3E}">
        <p14:creationId xmlns:p14="http://schemas.microsoft.com/office/powerpoint/2010/main" val="2617378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035937-8C01-55D2-7F64-120F0699B5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04721B-C19A-3B98-10DE-30075BDE87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69760C0-28A8-DB0C-AB36-836654548C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EF42AEA-6007-6644-96B5-C67D334C24E0}" type="datetimeFigureOut">
              <a:rPr lang="en-US" smtClean="0"/>
              <a:t>10/21/24</a:t>
            </a:fld>
            <a:endParaRPr lang="en-US"/>
          </a:p>
        </p:txBody>
      </p:sp>
      <p:sp>
        <p:nvSpPr>
          <p:cNvPr id="5" name="Footer Placeholder 4">
            <a:extLst>
              <a:ext uri="{FF2B5EF4-FFF2-40B4-BE49-F238E27FC236}">
                <a16:creationId xmlns:a16="http://schemas.microsoft.com/office/drawing/2014/main" id="{A73AE7CC-ECCA-02A2-F367-050E68E264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E4B5CE2-EC15-2E9B-5B08-A76B897AFB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7E61763-9345-0B4A-9384-478FFA4AE56D}" type="slidenum">
              <a:rPr lang="en-US" smtClean="0"/>
              <a:t>‹#›</a:t>
            </a:fld>
            <a:endParaRPr lang="en-US"/>
          </a:p>
        </p:txBody>
      </p:sp>
    </p:spTree>
    <p:extLst>
      <p:ext uri="{BB962C8B-B14F-4D97-AF65-F5344CB8AC3E}">
        <p14:creationId xmlns:p14="http://schemas.microsoft.com/office/powerpoint/2010/main" val="1302847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river with trees and plants&#10;&#10;Description automatically generated with medium confidence">
            <a:extLst>
              <a:ext uri="{FF2B5EF4-FFF2-40B4-BE49-F238E27FC236}">
                <a16:creationId xmlns:a16="http://schemas.microsoft.com/office/drawing/2014/main" id="{7F6F3FA8-9D6E-D346-0EF4-3D427445AD00}"/>
              </a:ext>
            </a:extLst>
          </p:cNvPr>
          <p:cNvPicPr>
            <a:picLocks noChangeAspect="1"/>
          </p:cNvPicPr>
          <p:nvPr/>
        </p:nvPicPr>
        <p:blipFill>
          <a:blip r:embed="rId2">
            <a:alphaModFix amt="50000"/>
          </a:blip>
          <a:srcRect t="3204" b="21796"/>
          <a:stretch/>
        </p:blipFill>
        <p:spPr>
          <a:xfrm>
            <a:off x="20" y="1"/>
            <a:ext cx="12191980" cy="6857999"/>
          </a:xfrm>
          <a:prstGeom prst="rect">
            <a:avLst/>
          </a:prstGeom>
        </p:spPr>
      </p:pic>
      <p:sp>
        <p:nvSpPr>
          <p:cNvPr id="2" name="Title 1">
            <a:extLst>
              <a:ext uri="{FF2B5EF4-FFF2-40B4-BE49-F238E27FC236}">
                <a16:creationId xmlns:a16="http://schemas.microsoft.com/office/drawing/2014/main" id="{7F114CAE-EBAD-B64F-C2AC-8C4E94DAF371}"/>
              </a:ext>
            </a:extLst>
          </p:cNvPr>
          <p:cNvSpPr>
            <a:spLocks noGrp="1"/>
          </p:cNvSpPr>
          <p:nvPr>
            <p:ph type="ctrTitle"/>
          </p:nvPr>
        </p:nvSpPr>
        <p:spPr>
          <a:xfrm>
            <a:off x="1722782" y="357808"/>
            <a:ext cx="9144000" cy="1662133"/>
          </a:xfrm>
        </p:spPr>
        <p:txBody>
          <a:bodyPr>
            <a:normAutofit fontScale="90000"/>
          </a:bodyPr>
          <a:lstStyle/>
          <a:p>
            <a:br>
              <a:rPr lang="en-US" sz="5100" dirty="0">
                <a:solidFill>
                  <a:srgbClr val="FFFFFF"/>
                </a:solidFill>
              </a:rPr>
            </a:br>
            <a:r>
              <a:rPr lang="en-US" sz="5100" dirty="0" err="1">
                <a:solidFill>
                  <a:srgbClr val="FFFFFF"/>
                </a:solidFill>
              </a:rPr>
              <a:t>Ūkaipō</a:t>
            </a:r>
            <a:r>
              <a:rPr lang="en-US" sz="5100" dirty="0">
                <a:solidFill>
                  <a:srgbClr val="FFFFFF"/>
                </a:solidFill>
              </a:rPr>
              <a:t>: Wānanga, places of origin and photographic representation </a:t>
            </a:r>
          </a:p>
        </p:txBody>
      </p:sp>
      <p:sp>
        <p:nvSpPr>
          <p:cNvPr id="3" name="Subtitle 2">
            <a:extLst>
              <a:ext uri="{FF2B5EF4-FFF2-40B4-BE49-F238E27FC236}">
                <a16:creationId xmlns:a16="http://schemas.microsoft.com/office/drawing/2014/main" id="{C07AC1D0-F207-501F-1EB2-04689FBA635A}"/>
              </a:ext>
            </a:extLst>
          </p:cNvPr>
          <p:cNvSpPr>
            <a:spLocks noGrp="1"/>
          </p:cNvSpPr>
          <p:nvPr>
            <p:ph type="subTitle" idx="1"/>
          </p:nvPr>
        </p:nvSpPr>
        <p:spPr>
          <a:xfrm>
            <a:off x="1722782" y="2184830"/>
            <a:ext cx="9144000" cy="1098395"/>
          </a:xfrm>
        </p:spPr>
        <p:txBody>
          <a:bodyPr>
            <a:normAutofit/>
          </a:bodyPr>
          <a:lstStyle/>
          <a:p>
            <a:r>
              <a:rPr lang="en-US" dirty="0" err="1">
                <a:solidFill>
                  <a:srgbClr val="FFFFFF"/>
                </a:solidFill>
              </a:rPr>
              <a:t>Te</a:t>
            </a:r>
            <a:r>
              <a:rPr lang="en-US" dirty="0">
                <a:solidFill>
                  <a:srgbClr val="FFFFFF"/>
                </a:solidFill>
              </a:rPr>
              <a:t> </a:t>
            </a:r>
            <a:r>
              <a:rPr lang="en-US" dirty="0" err="1">
                <a:solidFill>
                  <a:srgbClr val="FFFFFF"/>
                </a:solidFill>
              </a:rPr>
              <a:t>Pūnaha</a:t>
            </a:r>
            <a:r>
              <a:rPr lang="en-US" dirty="0">
                <a:solidFill>
                  <a:srgbClr val="FFFFFF"/>
                </a:solidFill>
              </a:rPr>
              <a:t> </a:t>
            </a:r>
            <a:r>
              <a:rPr lang="en-US" dirty="0" err="1">
                <a:solidFill>
                  <a:srgbClr val="FFFFFF"/>
                </a:solidFill>
              </a:rPr>
              <a:t>Matatini</a:t>
            </a:r>
            <a:r>
              <a:rPr lang="en-US" dirty="0">
                <a:solidFill>
                  <a:srgbClr val="FFFFFF"/>
                </a:solidFill>
              </a:rPr>
              <a:t> 2024 Hui</a:t>
            </a:r>
          </a:p>
          <a:p>
            <a:r>
              <a:rPr lang="en-US" dirty="0">
                <a:solidFill>
                  <a:srgbClr val="FFFFFF"/>
                </a:solidFill>
              </a:rPr>
              <a:t>Professor Tom Roa and Dr Rodrigo Hill</a:t>
            </a:r>
          </a:p>
          <a:p>
            <a:endParaRPr lang="en-US" dirty="0">
              <a:solidFill>
                <a:srgbClr val="FFFFFF"/>
              </a:solidFill>
            </a:endParaRPr>
          </a:p>
        </p:txBody>
      </p:sp>
    </p:spTree>
    <p:extLst>
      <p:ext uri="{BB962C8B-B14F-4D97-AF65-F5344CB8AC3E}">
        <p14:creationId xmlns:p14="http://schemas.microsoft.com/office/powerpoint/2010/main" val="33792409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dy of water with clouds in the sky&#10;&#10;Description automatically generated">
            <a:extLst>
              <a:ext uri="{FF2B5EF4-FFF2-40B4-BE49-F238E27FC236}">
                <a16:creationId xmlns:a16="http://schemas.microsoft.com/office/drawing/2014/main" id="{32EC1251-848D-B1A8-1358-660DB4F786DB}"/>
              </a:ext>
            </a:extLst>
          </p:cNvPr>
          <p:cNvPicPr>
            <a:picLocks noGrp="1" noChangeAspect="1"/>
          </p:cNvPicPr>
          <p:nvPr>
            <p:ph idx="1"/>
          </p:nvPr>
        </p:nvPicPr>
        <p:blipFill>
          <a:blip r:embed="rId2"/>
          <a:stretch>
            <a:fillRect/>
          </a:stretch>
        </p:blipFill>
        <p:spPr>
          <a:xfrm>
            <a:off x="2120348" y="312402"/>
            <a:ext cx="7951304" cy="5961283"/>
          </a:xfrm>
        </p:spPr>
      </p:pic>
    </p:spTree>
    <p:extLst>
      <p:ext uri="{BB962C8B-B14F-4D97-AF65-F5344CB8AC3E}">
        <p14:creationId xmlns:p14="http://schemas.microsoft.com/office/powerpoint/2010/main" val="3807586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6486C-8E07-D588-DC2A-25CD489ACD91}"/>
              </a:ext>
            </a:extLst>
          </p:cNvPr>
          <p:cNvSpPr>
            <a:spLocks noGrp="1"/>
          </p:cNvSpPr>
          <p:nvPr>
            <p:ph idx="1"/>
          </p:nvPr>
        </p:nvSpPr>
        <p:spPr>
          <a:xfrm>
            <a:off x="564931" y="3652696"/>
            <a:ext cx="5787180" cy="3108953"/>
          </a:xfrm>
        </p:spPr>
        <p:txBody>
          <a:bodyPr/>
          <a:lstStyle/>
          <a:p>
            <a:pPr marL="0" indent="0">
              <a:buNone/>
            </a:pPr>
            <a:r>
              <a:rPr lang="en-US" sz="2400" dirty="0"/>
              <a:t>How does your image connect with your  place of origin? -  place comments on your own images</a:t>
            </a:r>
          </a:p>
          <a:p>
            <a:pPr marL="0" indent="0">
              <a:buNone/>
            </a:pPr>
            <a:endParaRPr lang="en-US" sz="2400" dirty="0"/>
          </a:p>
          <a:p>
            <a:pPr marL="0" indent="0">
              <a:buNone/>
            </a:pPr>
            <a:r>
              <a:rPr lang="en-US" sz="2400" dirty="0"/>
              <a:t>What this image is telling you?  - place comments in all the images. </a:t>
            </a:r>
          </a:p>
          <a:p>
            <a:pPr marL="0" indent="0">
              <a:buNone/>
            </a:pPr>
            <a:r>
              <a:rPr lang="en-US" sz="2400" dirty="0"/>
              <a:t>10-15 minutes than share back with group. </a:t>
            </a:r>
          </a:p>
          <a:p>
            <a:endParaRPr lang="en-US" dirty="0"/>
          </a:p>
        </p:txBody>
      </p:sp>
      <p:sp>
        <p:nvSpPr>
          <p:cNvPr id="4" name="TextBox 3">
            <a:extLst>
              <a:ext uri="{FF2B5EF4-FFF2-40B4-BE49-F238E27FC236}">
                <a16:creationId xmlns:a16="http://schemas.microsoft.com/office/drawing/2014/main" id="{4C487917-73D2-70BD-4693-36B9C0788B0A}"/>
              </a:ext>
            </a:extLst>
          </p:cNvPr>
          <p:cNvSpPr txBox="1"/>
          <p:nvPr/>
        </p:nvSpPr>
        <p:spPr>
          <a:xfrm>
            <a:off x="564931" y="287922"/>
            <a:ext cx="5352392" cy="1200329"/>
          </a:xfrm>
          <a:prstGeom prst="rect">
            <a:avLst/>
          </a:prstGeom>
          <a:noFill/>
        </p:spPr>
        <p:txBody>
          <a:bodyPr wrap="square" rtlCol="0">
            <a:spAutoFit/>
          </a:bodyPr>
          <a:lstStyle/>
          <a:p>
            <a:r>
              <a:rPr lang="en-US" sz="3600" dirty="0"/>
              <a:t>Photography and Wānanga</a:t>
            </a:r>
          </a:p>
        </p:txBody>
      </p:sp>
      <p:sp>
        <p:nvSpPr>
          <p:cNvPr id="5" name="TextBox 4">
            <a:extLst>
              <a:ext uri="{FF2B5EF4-FFF2-40B4-BE49-F238E27FC236}">
                <a16:creationId xmlns:a16="http://schemas.microsoft.com/office/drawing/2014/main" id="{B7F8CEAC-8823-DBCB-64B7-F5159B622294}"/>
              </a:ext>
            </a:extLst>
          </p:cNvPr>
          <p:cNvSpPr txBox="1"/>
          <p:nvPr/>
        </p:nvSpPr>
        <p:spPr>
          <a:xfrm>
            <a:off x="564931" y="1603865"/>
            <a:ext cx="6368482" cy="2031325"/>
          </a:xfrm>
          <a:prstGeom prst="rect">
            <a:avLst/>
          </a:prstGeom>
          <a:noFill/>
        </p:spPr>
        <p:txBody>
          <a:bodyPr wrap="square" rtlCol="0">
            <a:spAutoFit/>
          </a:bodyPr>
          <a:lstStyle/>
          <a:p>
            <a:r>
              <a:rPr lang="en-GB" sz="1800" dirty="0">
                <a:effectLst/>
                <a:ea typeface="MS Mincho" panose="02020609040205080304" pitchFamily="49" charset="-128"/>
                <a:cs typeface="Times New Roman" panose="02020603050405020304" pitchFamily="18" charset="0"/>
              </a:rPr>
              <a:t>Linda Tuhiwai Smith posits Wānanga as ‘thought spaces’ (Smith et al., 2019).  </a:t>
            </a:r>
          </a:p>
          <a:p>
            <a:pPr marL="285750" indent="-285750">
              <a:buFont typeface="Arial" panose="020B0604020202020204" pitchFamily="34" charset="0"/>
              <a:buChar char="•"/>
            </a:pPr>
            <a:endParaRPr lang="en-GB" dirty="0">
              <a:ea typeface="MS Mincho" panose="02020609040205080304" pitchFamily="49" charset="-128"/>
              <a:cs typeface="Times New Roman" panose="02020603050405020304" pitchFamily="18" charset="0"/>
            </a:endParaRPr>
          </a:p>
          <a:p>
            <a:r>
              <a:rPr lang="en-GB" sz="1800" dirty="0">
                <a:effectLst/>
                <a:ea typeface="MS Mincho" panose="02020609040205080304" pitchFamily="49" charset="-128"/>
                <a:cs typeface="Times New Roman" panose="02020603050405020304" pitchFamily="18" charset="0"/>
              </a:rPr>
              <a:t>We posit Wānanga as ‘the sharing of thought spaces’ where research participants are invited to reflect on, in, and for our research, and, in so doing, share in the ownership of it. </a:t>
            </a:r>
          </a:p>
          <a:p>
            <a:endParaRPr lang="en-US" dirty="0"/>
          </a:p>
        </p:txBody>
      </p:sp>
      <p:pic>
        <p:nvPicPr>
          <p:cNvPr id="8" name="Picture 7" descr="A large rock formation in a grassy area&#10;&#10;Description automatically generated">
            <a:extLst>
              <a:ext uri="{FF2B5EF4-FFF2-40B4-BE49-F238E27FC236}">
                <a16:creationId xmlns:a16="http://schemas.microsoft.com/office/drawing/2014/main" id="{8786444B-8EF1-C709-372D-9F1E06D6F3E8}"/>
              </a:ext>
            </a:extLst>
          </p:cNvPr>
          <p:cNvPicPr>
            <a:picLocks noChangeAspect="1"/>
          </p:cNvPicPr>
          <p:nvPr/>
        </p:nvPicPr>
        <p:blipFill>
          <a:blip r:embed="rId2"/>
          <a:stretch>
            <a:fillRect/>
          </a:stretch>
        </p:blipFill>
        <p:spPr>
          <a:xfrm>
            <a:off x="7049113" y="0"/>
            <a:ext cx="5142887" cy="6858000"/>
          </a:xfrm>
          <a:prstGeom prst="rect">
            <a:avLst/>
          </a:prstGeom>
        </p:spPr>
      </p:pic>
    </p:spTree>
    <p:extLst>
      <p:ext uri="{BB962C8B-B14F-4D97-AF65-F5344CB8AC3E}">
        <p14:creationId xmlns:p14="http://schemas.microsoft.com/office/powerpoint/2010/main" val="132692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B8FA3-2777-CA3B-39BB-AE273659FEF9}"/>
              </a:ext>
            </a:extLst>
          </p:cNvPr>
          <p:cNvSpPr>
            <a:spLocks noGrp="1"/>
          </p:cNvSpPr>
          <p:nvPr>
            <p:ph type="title"/>
          </p:nvPr>
        </p:nvSpPr>
        <p:spPr>
          <a:xfrm>
            <a:off x="417786" y="414501"/>
            <a:ext cx="10515600" cy="1325563"/>
          </a:xfrm>
        </p:spPr>
        <p:txBody>
          <a:bodyPr/>
          <a:lstStyle/>
          <a:p>
            <a:r>
              <a:rPr lang="en-US" dirty="0" err="1"/>
              <a:t>Ūkaipō</a:t>
            </a:r>
            <a:r>
              <a:rPr lang="en-US" dirty="0"/>
              <a:t> – place of origin </a:t>
            </a:r>
          </a:p>
        </p:txBody>
      </p:sp>
      <p:sp>
        <p:nvSpPr>
          <p:cNvPr id="3" name="Content Placeholder 2">
            <a:extLst>
              <a:ext uri="{FF2B5EF4-FFF2-40B4-BE49-F238E27FC236}">
                <a16:creationId xmlns:a16="http://schemas.microsoft.com/office/drawing/2014/main" id="{E7FBEEF2-87F1-6219-531A-157B812B89C3}"/>
              </a:ext>
            </a:extLst>
          </p:cNvPr>
          <p:cNvSpPr>
            <a:spLocks noGrp="1"/>
          </p:cNvSpPr>
          <p:nvPr>
            <p:ph idx="1"/>
          </p:nvPr>
        </p:nvSpPr>
        <p:spPr>
          <a:xfrm>
            <a:off x="417786" y="1740064"/>
            <a:ext cx="5142186" cy="4351338"/>
          </a:xfrm>
        </p:spPr>
        <p:txBody>
          <a:bodyPr>
            <a:normAutofit lnSpcReduction="10000"/>
          </a:bodyPr>
          <a:lstStyle/>
          <a:p>
            <a:pPr marL="0" indent="0">
              <a:buNone/>
            </a:pPr>
            <a:r>
              <a:rPr lang="en-NZ" sz="2400" dirty="0" err="1">
                <a:effectLst/>
                <a:latin typeface="Calibri" panose="020F0502020204030204" pitchFamily="34" charset="0"/>
                <a:ea typeface="Calibri" panose="020F0502020204030204" pitchFamily="34" charset="0"/>
                <a:cs typeface="Arial" panose="020B0604020202020204" pitchFamily="34" charset="0"/>
              </a:rPr>
              <a:t>Ūkaipō</a:t>
            </a:r>
            <a:r>
              <a:rPr lang="en-NZ" sz="2400" dirty="0">
                <a:effectLst/>
                <a:latin typeface="Calibri" panose="020F0502020204030204" pitchFamily="34" charset="0"/>
                <a:ea typeface="Calibri" panose="020F0502020204030204" pitchFamily="34" charset="0"/>
                <a:cs typeface="Arial" panose="020B0604020202020204" pitchFamily="34" charset="0"/>
              </a:rPr>
              <a:t> recognises the cultural, emotional, and spiritual along with the physical ties a Māori has with their place of origin, even if it is not their place of birth, emphasising grounded forms of connection between people and place and subsequent understandings of places and spaces.  Hence the importance today of people asserting their </a:t>
            </a:r>
            <a:r>
              <a:rPr lang="en-NZ" sz="2400" dirty="0" err="1">
                <a:effectLst/>
                <a:latin typeface="Calibri" panose="020F0502020204030204" pitchFamily="34" charset="0"/>
                <a:ea typeface="Calibri" panose="020F0502020204030204" pitchFamily="34" charset="0"/>
                <a:cs typeface="Arial" panose="020B0604020202020204" pitchFamily="34" charset="0"/>
              </a:rPr>
              <a:t>pēpeha</a:t>
            </a:r>
            <a:r>
              <a:rPr lang="en-NZ" sz="2400" dirty="0">
                <a:effectLst/>
                <a:latin typeface="Calibri" panose="020F0502020204030204" pitchFamily="34" charset="0"/>
                <a:ea typeface="Calibri" panose="020F0502020204030204" pitchFamily="34" charset="0"/>
                <a:cs typeface="Arial" panose="020B0604020202020204" pitchFamily="34" charset="0"/>
              </a:rPr>
              <a:t>, </a:t>
            </a:r>
            <a:r>
              <a:rPr lang="en-NZ" sz="2400" dirty="0" err="1">
                <a:effectLst/>
                <a:latin typeface="Calibri" panose="020F0502020204030204" pitchFamily="34" charset="0"/>
                <a:ea typeface="Calibri" panose="020F0502020204030204" pitchFamily="34" charset="0"/>
                <a:cs typeface="Arial" panose="020B0604020202020204" pitchFamily="34" charset="0"/>
              </a:rPr>
              <a:t>tohu</a:t>
            </a:r>
            <a:r>
              <a:rPr lang="en-NZ" sz="2400" dirty="0">
                <a:effectLst/>
                <a:latin typeface="Calibri" panose="020F0502020204030204" pitchFamily="34" charset="0"/>
                <a:ea typeface="Calibri" panose="020F0502020204030204" pitchFamily="34" charset="0"/>
                <a:cs typeface="Arial" panose="020B0604020202020204" pitchFamily="34" charset="0"/>
              </a:rPr>
              <a:t> whenua landmarks with which they most strongly identify, consolidating their ‘birth of place’</a:t>
            </a:r>
            <a:r>
              <a:rPr lang="en-NZ" sz="2400" dirty="0">
                <a:effectLst/>
              </a:rPr>
              <a:t> or ‘place of birth’. </a:t>
            </a:r>
            <a:endParaRPr lang="en-US" sz="2400" dirty="0"/>
          </a:p>
        </p:txBody>
      </p:sp>
      <p:pic>
        <p:nvPicPr>
          <p:cNvPr id="5" name="Picture 4" descr="A large hole in a grassy field&#10;&#10;Description automatically generated">
            <a:extLst>
              <a:ext uri="{FF2B5EF4-FFF2-40B4-BE49-F238E27FC236}">
                <a16:creationId xmlns:a16="http://schemas.microsoft.com/office/drawing/2014/main" id="{37AB293C-29EA-55C6-1449-8BA2E104F6F7}"/>
              </a:ext>
            </a:extLst>
          </p:cNvPr>
          <p:cNvPicPr>
            <a:picLocks noChangeAspect="1"/>
          </p:cNvPicPr>
          <p:nvPr/>
        </p:nvPicPr>
        <p:blipFill>
          <a:blip r:embed="rId2"/>
          <a:stretch>
            <a:fillRect/>
          </a:stretch>
        </p:blipFill>
        <p:spPr>
          <a:xfrm>
            <a:off x="6096000" y="2212854"/>
            <a:ext cx="5803974" cy="4351339"/>
          </a:xfrm>
          <a:prstGeom prst="rect">
            <a:avLst/>
          </a:prstGeom>
        </p:spPr>
      </p:pic>
    </p:spTree>
    <p:extLst>
      <p:ext uri="{BB962C8B-B14F-4D97-AF65-F5344CB8AC3E}">
        <p14:creationId xmlns:p14="http://schemas.microsoft.com/office/powerpoint/2010/main" val="37086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0237F-391D-906F-C916-F112E93053B9}"/>
              </a:ext>
            </a:extLst>
          </p:cNvPr>
          <p:cNvSpPr>
            <a:spLocks noGrp="1"/>
          </p:cNvSpPr>
          <p:nvPr>
            <p:ph type="title"/>
          </p:nvPr>
        </p:nvSpPr>
        <p:spPr/>
        <p:txBody>
          <a:bodyPr/>
          <a:lstStyle/>
          <a:p>
            <a:r>
              <a:rPr lang="en-US" dirty="0" err="1"/>
              <a:t>Oriori</a:t>
            </a:r>
            <a:endParaRPr lang="en-US" dirty="0"/>
          </a:p>
        </p:txBody>
      </p:sp>
      <p:sp>
        <p:nvSpPr>
          <p:cNvPr id="3" name="Content Placeholder 2">
            <a:extLst>
              <a:ext uri="{FF2B5EF4-FFF2-40B4-BE49-F238E27FC236}">
                <a16:creationId xmlns:a16="http://schemas.microsoft.com/office/drawing/2014/main" id="{6D02C5D0-B7D3-CCC7-D0F2-F26D089A6B68}"/>
              </a:ext>
            </a:extLst>
          </p:cNvPr>
          <p:cNvSpPr>
            <a:spLocks noGrp="1"/>
          </p:cNvSpPr>
          <p:nvPr>
            <p:ph idx="1"/>
          </p:nvPr>
        </p:nvSpPr>
        <p:spPr>
          <a:xfrm>
            <a:off x="838200" y="1489294"/>
            <a:ext cx="3670738" cy="4351338"/>
          </a:xfrm>
        </p:spPr>
        <p:txBody>
          <a:bodyPr/>
          <a:lstStyle/>
          <a:p>
            <a:pPr marL="0" indent="0">
              <a:buNone/>
            </a:pPr>
            <a:r>
              <a:rPr lang="en-NZ" sz="1800" dirty="0" err="1">
                <a:latin typeface="Calibri" panose="020F0502020204030204" pitchFamily="34" charset="0"/>
                <a:ea typeface="Calibri" panose="020F0502020204030204" pitchFamily="34" charset="0"/>
                <a:cs typeface="Arial" panose="020B0604020202020204" pitchFamily="34" charset="0"/>
              </a:rPr>
              <a:t>O</a:t>
            </a:r>
            <a:r>
              <a:rPr lang="en-NZ" sz="1800" dirty="0" err="1">
                <a:effectLst/>
                <a:latin typeface="Calibri" panose="020F0502020204030204" pitchFamily="34" charset="0"/>
                <a:ea typeface="Calibri" panose="020F0502020204030204" pitchFamily="34" charset="0"/>
                <a:cs typeface="Arial" panose="020B0604020202020204" pitchFamily="34" charset="0"/>
              </a:rPr>
              <a:t>riori</a:t>
            </a:r>
            <a:r>
              <a:rPr lang="en-NZ" sz="1800" dirty="0">
                <a:effectLst/>
                <a:latin typeface="Calibri" panose="020F0502020204030204" pitchFamily="34" charset="0"/>
                <a:ea typeface="Calibri" panose="020F0502020204030204" pitchFamily="34" charset="0"/>
                <a:cs typeface="Arial" panose="020B0604020202020204" pitchFamily="34" charset="0"/>
              </a:rPr>
              <a:t> (lullaby): Its prime purpose was to teach children about their whakapapa</a:t>
            </a:r>
            <a:r>
              <a:rPr lang="en-NZ" sz="1800" i="1" dirty="0">
                <a:effectLst/>
                <a:latin typeface="Calibri" panose="020F0502020204030204" pitchFamily="34" charset="0"/>
                <a:ea typeface="Calibri" panose="020F0502020204030204" pitchFamily="34" charset="0"/>
                <a:cs typeface="Arial" panose="020B0604020202020204" pitchFamily="34" charset="0"/>
              </a:rPr>
              <a:t> (</a:t>
            </a:r>
            <a:r>
              <a:rPr lang="en-NZ" sz="1800" dirty="0">
                <a:effectLst/>
                <a:latin typeface="Calibri" panose="020F0502020204030204" pitchFamily="34" charset="0"/>
                <a:ea typeface="Calibri" panose="020F0502020204030204" pitchFamily="34" charset="0"/>
                <a:cs typeface="Arial" panose="020B0604020202020204" pitchFamily="34" charset="0"/>
              </a:rPr>
              <a:t>genealogy), stimulating initial processes of place -bonding and -grounding and the inherent relationships within. </a:t>
            </a:r>
            <a:endParaRPr lang="en-US" dirty="0"/>
          </a:p>
        </p:txBody>
      </p:sp>
      <p:pic>
        <p:nvPicPr>
          <p:cNvPr id="5" name="Picture 4" descr="A person touching a tree&#10;&#10;Description automatically generated">
            <a:extLst>
              <a:ext uri="{FF2B5EF4-FFF2-40B4-BE49-F238E27FC236}">
                <a16:creationId xmlns:a16="http://schemas.microsoft.com/office/drawing/2014/main" id="{7D211F13-1372-9A56-11B4-9A4B95D45186}"/>
              </a:ext>
            </a:extLst>
          </p:cNvPr>
          <p:cNvPicPr>
            <a:picLocks noChangeAspect="1"/>
          </p:cNvPicPr>
          <p:nvPr/>
        </p:nvPicPr>
        <p:blipFill>
          <a:blip r:embed="rId2"/>
          <a:stretch>
            <a:fillRect/>
          </a:stretch>
        </p:blipFill>
        <p:spPr>
          <a:xfrm>
            <a:off x="5578624" y="2209793"/>
            <a:ext cx="5775176" cy="3852297"/>
          </a:xfrm>
          <a:prstGeom prst="rect">
            <a:avLst/>
          </a:prstGeom>
        </p:spPr>
      </p:pic>
    </p:spTree>
    <p:extLst>
      <p:ext uri="{BB962C8B-B14F-4D97-AF65-F5344CB8AC3E}">
        <p14:creationId xmlns:p14="http://schemas.microsoft.com/office/powerpoint/2010/main" val="908801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3.jpeg">
            <a:extLst>
              <a:ext uri="{FF2B5EF4-FFF2-40B4-BE49-F238E27FC236}">
                <a16:creationId xmlns:a16="http://schemas.microsoft.com/office/drawing/2014/main" id="{448E74FA-E139-7D1A-698B-40298CE110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82597" y="282161"/>
            <a:ext cx="7826805" cy="6267173"/>
          </a:xfrm>
          <a:prstGeom prst="rect">
            <a:avLst/>
          </a:prstGeom>
        </p:spPr>
      </p:pic>
    </p:spTree>
    <p:extLst>
      <p:ext uri="{BB962C8B-B14F-4D97-AF65-F5344CB8AC3E}">
        <p14:creationId xmlns:p14="http://schemas.microsoft.com/office/powerpoint/2010/main" val="3111481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lose-up of a body of water&#10;&#10;Description automatically generated">
            <a:extLst>
              <a:ext uri="{FF2B5EF4-FFF2-40B4-BE49-F238E27FC236}">
                <a16:creationId xmlns:a16="http://schemas.microsoft.com/office/drawing/2014/main" id="{1497ABBA-D364-2212-F61D-F1D82D977F61}"/>
              </a:ext>
            </a:extLst>
          </p:cNvPr>
          <p:cNvPicPr>
            <a:picLocks noGrp="1" noChangeAspect="1"/>
          </p:cNvPicPr>
          <p:nvPr>
            <p:ph idx="1"/>
          </p:nvPr>
        </p:nvPicPr>
        <p:blipFill>
          <a:blip r:embed="rId2"/>
          <a:stretch>
            <a:fillRect/>
          </a:stretch>
        </p:blipFill>
        <p:spPr>
          <a:xfrm>
            <a:off x="2001370" y="223923"/>
            <a:ext cx="8189259" cy="6141212"/>
          </a:xfrm>
        </p:spPr>
      </p:pic>
    </p:spTree>
    <p:extLst>
      <p:ext uri="{BB962C8B-B14F-4D97-AF65-F5344CB8AC3E}">
        <p14:creationId xmlns:p14="http://schemas.microsoft.com/office/powerpoint/2010/main" val="1551473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5E6F7-2C43-EB84-8E2A-9991C3122769}"/>
              </a:ext>
            </a:extLst>
          </p:cNvPr>
          <p:cNvSpPr>
            <a:spLocks noGrp="1"/>
          </p:cNvSpPr>
          <p:nvPr>
            <p:ph type="title"/>
          </p:nvPr>
        </p:nvSpPr>
        <p:spPr/>
        <p:txBody>
          <a:bodyPr/>
          <a:lstStyle/>
          <a:p>
            <a:r>
              <a:rPr lang="en-US" dirty="0"/>
              <a:t>Mana Motuhake and Photography </a:t>
            </a:r>
          </a:p>
        </p:txBody>
      </p:sp>
      <p:sp>
        <p:nvSpPr>
          <p:cNvPr id="3" name="Content Placeholder 2">
            <a:extLst>
              <a:ext uri="{FF2B5EF4-FFF2-40B4-BE49-F238E27FC236}">
                <a16:creationId xmlns:a16="http://schemas.microsoft.com/office/drawing/2014/main" id="{AB9E6FEA-78B7-261F-A3D4-96D17C38079C}"/>
              </a:ext>
            </a:extLst>
          </p:cNvPr>
          <p:cNvSpPr>
            <a:spLocks noGrp="1"/>
          </p:cNvSpPr>
          <p:nvPr>
            <p:ph idx="1"/>
          </p:nvPr>
        </p:nvSpPr>
        <p:spPr>
          <a:xfrm>
            <a:off x="838200" y="1825625"/>
            <a:ext cx="2882462" cy="4351338"/>
          </a:xfrm>
        </p:spPr>
        <p:txBody>
          <a:bodyPr/>
          <a:lstStyle/>
          <a:p>
            <a:r>
              <a:rPr lang="en-US" sz="2400" kern="100" dirty="0">
                <a:effectLst/>
                <a:latin typeface="Aptos" panose="020B0004020202020204" pitchFamily="34" charset="0"/>
                <a:ea typeface="Aptos" panose="020B0004020202020204" pitchFamily="34" charset="0"/>
                <a:cs typeface="Times New Roman" panose="02020603050405020304" pitchFamily="18" charset="0"/>
              </a:rPr>
              <a:t>How do we ensure mana </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motuhake</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is acknowledged?  Belongs to whom? </a:t>
            </a:r>
          </a:p>
          <a:p>
            <a:r>
              <a:rPr lang="en-US" sz="2400" kern="100" dirty="0">
                <a:latin typeface="Aptos" panose="020B0004020202020204" pitchFamily="34" charset="0"/>
                <a:ea typeface="Aptos" panose="020B0004020202020204" pitchFamily="34" charset="0"/>
                <a:cs typeface="Times New Roman" panose="02020603050405020304" pitchFamily="18" charset="0"/>
              </a:rPr>
              <a:t>How the images offer an expression of your place of origin and mana </a:t>
            </a:r>
            <a:r>
              <a:rPr lang="en-US" sz="2400" kern="100" dirty="0" err="1">
                <a:latin typeface="Aptos" panose="020B0004020202020204" pitchFamily="34" charset="0"/>
                <a:ea typeface="Aptos" panose="020B0004020202020204" pitchFamily="34" charset="0"/>
                <a:cs typeface="Times New Roman" panose="02020603050405020304" pitchFamily="18" charset="0"/>
              </a:rPr>
              <a:t>motuhake</a:t>
            </a:r>
            <a:r>
              <a:rPr lang="en-US" sz="2400" kern="100" dirty="0">
                <a:latin typeface="Aptos" panose="020B0004020202020204" pitchFamily="34" charset="0"/>
                <a:ea typeface="Aptos" panose="020B0004020202020204" pitchFamily="34" charset="0"/>
                <a:cs typeface="Times New Roman" panose="02020603050405020304" pitchFamily="18" charset="0"/>
              </a:rPr>
              <a:t> ?</a:t>
            </a:r>
            <a:endParaRPr lang="en-NZ"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US" dirty="0"/>
          </a:p>
        </p:txBody>
      </p:sp>
      <p:pic>
        <p:nvPicPr>
          <p:cNvPr id="4" name="Picture 3" descr="A group of people wearing blankets&#10;&#10;Description automatically generated">
            <a:extLst>
              <a:ext uri="{FF2B5EF4-FFF2-40B4-BE49-F238E27FC236}">
                <a16:creationId xmlns:a16="http://schemas.microsoft.com/office/drawing/2014/main" id="{9E5C899C-59C5-EA9D-7879-654294A77A10}"/>
              </a:ext>
            </a:extLst>
          </p:cNvPr>
          <p:cNvPicPr>
            <a:picLocks noChangeAspect="1"/>
          </p:cNvPicPr>
          <p:nvPr/>
        </p:nvPicPr>
        <p:blipFill>
          <a:blip r:embed="rId2"/>
          <a:stretch>
            <a:fillRect/>
          </a:stretch>
        </p:blipFill>
        <p:spPr>
          <a:xfrm>
            <a:off x="5505161" y="2038718"/>
            <a:ext cx="5932357" cy="4138245"/>
          </a:xfrm>
          <a:prstGeom prst="rect">
            <a:avLst/>
          </a:prstGeom>
        </p:spPr>
      </p:pic>
    </p:spTree>
    <p:extLst>
      <p:ext uri="{BB962C8B-B14F-4D97-AF65-F5344CB8AC3E}">
        <p14:creationId xmlns:p14="http://schemas.microsoft.com/office/powerpoint/2010/main" val="3233406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9DB27-FF42-8181-4425-D2CF0FB42A21}"/>
              </a:ext>
            </a:extLst>
          </p:cNvPr>
          <p:cNvSpPr>
            <a:spLocks noGrp="1"/>
          </p:cNvSpPr>
          <p:nvPr>
            <p:ph type="title"/>
          </p:nvPr>
        </p:nvSpPr>
        <p:spPr/>
        <p:txBody>
          <a:bodyPr/>
          <a:lstStyle/>
          <a:p>
            <a:r>
              <a:rPr lang="en-US" dirty="0"/>
              <a:t>Round two: Further post it comments on photographs.</a:t>
            </a:r>
          </a:p>
        </p:txBody>
      </p:sp>
      <p:sp>
        <p:nvSpPr>
          <p:cNvPr id="3" name="Content Placeholder 2">
            <a:extLst>
              <a:ext uri="{FF2B5EF4-FFF2-40B4-BE49-F238E27FC236}">
                <a16:creationId xmlns:a16="http://schemas.microsoft.com/office/drawing/2014/main" id="{03852A31-63F3-17D4-2ADA-8CBD752F91D1}"/>
              </a:ext>
            </a:extLst>
          </p:cNvPr>
          <p:cNvSpPr>
            <a:spLocks noGrp="1"/>
          </p:cNvSpPr>
          <p:nvPr>
            <p:ph idx="1"/>
          </p:nvPr>
        </p:nvSpPr>
        <p:spPr>
          <a:xfrm>
            <a:off x="838200" y="2141537"/>
            <a:ext cx="10515600" cy="4351338"/>
          </a:xfrm>
        </p:spPr>
        <p:txBody>
          <a:bodyPr/>
          <a:lstStyle/>
          <a:p>
            <a:pPr marL="0" indent="0">
              <a:buNone/>
            </a:pPr>
            <a:r>
              <a:rPr lang="en-US" sz="2800" kern="100" dirty="0">
                <a:effectLst/>
                <a:latin typeface="Aptos" panose="020B0004020202020204" pitchFamily="34" charset="0"/>
                <a:ea typeface="Aptos" panose="020B0004020202020204" pitchFamily="34" charset="0"/>
                <a:cs typeface="Times New Roman" panose="02020603050405020304" pitchFamily="18" charset="0"/>
              </a:rPr>
              <a:t>How do we ensure mana </a:t>
            </a:r>
            <a:r>
              <a:rPr lang="en-US" sz="2800" kern="100" dirty="0" err="1">
                <a:effectLst/>
                <a:latin typeface="Aptos" panose="020B0004020202020204" pitchFamily="34" charset="0"/>
                <a:ea typeface="Aptos" panose="020B0004020202020204" pitchFamily="34" charset="0"/>
                <a:cs typeface="Times New Roman" panose="02020603050405020304" pitchFamily="18" charset="0"/>
              </a:rPr>
              <a:t>motuhake</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is acknowledged?  Belongs to whom? </a:t>
            </a:r>
          </a:p>
          <a:p>
            <a:pPr marL="0" indent="0">
              <a:buNone/>
            </a:pPr>
            <a:r>
              <a:rPr lang="en-US" sz="2800" kern="100" dirty="0">
                <a:latin typeface="Aptos" panose="020B0004020202020204" pitchFamily="34" charset="0"/>
                <a:ea typeface="Aptos" panose="020B0004020202020204" pitchFamily="34" charset="0"/>
                <a:cs typeface="Times New Roman" panose="02020603050405020304" pitchFamily="18" charset="0"/>
              </a:rPr>
              <a:t>How the images offer an expression of your place of origin and/or mana </a:t>
            </a:r>
            <a:r>
              <a:rPr lang="en-US" sz="2800" kern="100" dirty="0" err="1">
                <a:latin typeface="Aptos" panose="020B0004020202020204" pitchFamily="34" charset="0"/>
                <a:ea typeface="Aptos" panose="020B0004020202020204" pitchFamily="34" charset="0"/>
                <a:cs typeface="Times New Roman" panose="02020603050405020304" pitchFamily="18" charset="0"/>
              </a:rPr>
              <a:t>motuhake</a:t>
            </a:r>
            <a:r>
              <a:rPr lang="en-US" sz="2800" kern="100" dirty="0">
                <a:latin typeface="Aptos" panose="020B0004020202020204" pitchFamily="34" charset="0"/>
                <a:ea typeface="Aptos" panose="020B0004020202020204" pitchFamily="34" charset="0"/>
                <a:cs typeface="Times New Roman" panose="02020603050405020304" pitchFamily="18" charset="0"/>
              </a:rPr>
              <a:t> ?</a:t>
            </a:r>
            <a:endParaRPr lang="en-NZ"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en-US" dirty="0"/>
              <a:t>How the images connect with the concept of </a:t>
            </a:r>
            <a:r>
              <a:rPr lang="en-US" dirty="0" err="1"/>
              <a:t>Ūkaipō</a:t>
            </a:r>
            <a:r>
              <a:rPr lang="en-US" dirty="0"/>
              <a:t>?</a:t>
            </a:r>
          </a:p>
          <a:p>
            <a:pPr marL="0" indent="0">
              <a:buNone/>
            </a:pPr>
            <a:r>
              <a:rPr lang="en-US" dirty="0"/>
              <a:t>Share back / final discussions. </a:t>
            </a:r>
          </a:p>
        </p:txBody>
      </p:sp>
    </p:spTree>
    <p:extLst>
      <p:ext uri="{BB962C8B-B14F-4D97-AF65-F5344CB8AC3E}">
        <p14:creationId xmlns:p14="http://schemas.microsoft.com/office/powerpoint/2010/main" val="459292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1250</TotalTime>
  <Words>334</Words>
  <Application>Microsoft Macintosh PowerPoint</Application>
  <PresentationFormat>Widescreen</PresentationFormat>
  <Paragraphs>23</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MS Mincho</vt:lpstr>
      <vt:lpstr>Aptos</vt:lpstr>
      <vt:lpstr>Aptos Display</vt:lpstr>
      <vt:lpstr>Arial</vt:lpstr>
      <vt:lpstr>Calibri</vt:lpstr>
      <vt:lpstr>Office Theme</vt:lpstr>
      <vt:lpstr> Ūkaipō: Wānanga, places of origin and photographic representation </vt:lpstr>
      <vt:lpstr>PowerPoint Presentation</vt:lpstr>
      <vt:lpstr>PowerPoint Presentation</vt:lpstr>
      <vt:lpstr>Ūkaipō – place of origin </vt:lpstr>
      <vt:lpstr>Oriori</vt:lpstr>
      <vt:lpstr>PowerPoint Presentation</vt:lpstr>
      <vt:lpstr>PowerPoint Presentation</vt:lpstr>
      <vt:lpstr>Mana Motuhake and Photography </vt:lpstr>
      <vt:lpstr>Round two: Further post it comments on photographs.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Rodrigo Hill</dc:creator>
  <cp:lastModifiedBy>Rodrigo Hill</cp:lastModifiedBy>
  <cp:revision>6</cp:revision>
  <dcterms:created xsi:type="dcterms:W3CDTF">2024-10-20T22:14:02Z</dcterms:created>
  <dcterms:modified xsi:type="dcterms:W3CDTF">2024-10-21T21:36:38Z</dcterms:modified>
</cp:coreProperties>
</file>