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7"/>
  </p:notesMasterIdLst>
  <p:sldIdLst>
    <p:sldId id="256" r:id="rId2"/>
    <p:sldId id="275" r:id="rId3"/>
    <p:sldId id="257" r:id="rId4"/>
    <p:sldId id="274" r:id="rId5"/>
    <p:sldId id="260" r:id="rId6"/>
    <p:sldId id="276" r:id="rId7"/>
    <p:sldId id="277" r:id="rId8"/>
    <p:sldId id="278" r:id="rId9"/>
    <p:sldId id="269" r:id="rId10"/>
    <p:sldId id="270" r:id="rId11"/>
    <p:sldId id="281" r:id="rId12"/>
    <p:sldId id="279" r:id="rId13"/>
    <p:sldId id="280" r:id="rId14"/>
    <p:sldId id="266" r:id="rId15"/>
    <p:sldId id="267"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50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3181"/>
  </p:normalViewPr>
  <p:slideViewPr>
    <p:cSldViewPr snapToGrid="0">
      <p:cViewPr varScale="1">
        <p:scale>
          <a:sx n="93" d="100"/>
          <a:sy n="93" d="100"/>
        </p:scale>
        <p:origin x="1320"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7F4E0B-47A8-F546-8933-CFBEC60654D6}" type="datetimeFigureOut">
              <a:rPr lang="en-GB" smtClean="0"/>
              <a:t>01/04/2024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6208F8-9FB8-BE47-9179-F626B1574D99}" type="slidenum">
              <a:rPr lang="en-GB" smtClean="0"/>
              <a:t>‹#›</a:t>
            </a:fld>
            <a:endParaRPr lang="en-GB"/>
          </a:p>
        </p:txBody>
      </p:sp>
    </p:spTree>
    <p:extLst>
      <p:ext uri="{BB962C8B-B14F-4D97-AF65-F5344CB8AC3E}">
        <p14:creationId xmlns:p14="http://schemas.microsoft.com/office/powerpoint/2010/main" val="4084813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F6208F8-9FB8-BE47-9179-F626B1574D99}" type="slidenum">
              <a:rPr lang="en-GB" smtClean="0"/>
              <a:t>1</a:t>
            </a:fld>
            <a:endParaRPr lang="en-GB"/>
          </a:p>
        </p:txBody>
      </p:sp>
    </p:spTree>
    <p:extLst>
      <p:ext uri="{BB962C8B-B14F-4D97-AF65-F5344CB8AC3E}">
        <p14:creationId xmlns:p14="http://schemas.microsoft.com/office/powerpoint/2010/main" val="16809895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4000" dirty="0">
                <a:solidFill>
                  <a:srgbClr val="000000"/>
                </a:solidFill>
                <a:effectLst/>
                <a:latin typeface="Helvetica Neue" panose="02000503000000020004" pitchFamily="2" charset="0"/>
              </a:rPr>
              <a:t>Marta</a:t>
            </a:r>
          </a:p>
        </p:txBody>
      </p:sp>
      <p:sp>
        <p:nvSpPr>
          <p:cNvPr id="4" name="Slide Number Placeholder 3"/>
          <p:cNvSpPr>
            <a:spLocks noGrp="1"/>
          </p:cNvSpPr>
          <p:nvPr>
            <p:ph type="sldNum" sz="quarter" idx="5"/>
          </p:nvPr>
        </p:nvSpPr>
        <p:spPr/>
        <p:txBody>
          <a:bodyPr/>
          <a:lstStyle/>
          <a:p>
            <a:fld id="{EF6208F8-9FB8-BE47-9179-F626B1574D99}" type="slidenum">
              <a:rPr lang="en-GB" smtClean="0"/>
              <a:t>10</a:t>
            </a:fld>
            <a:endParaRPr lang="en-GB"/>
          </a:p>
        </p:txBody>
      </p:sp>
    </p:spTree>
    <p:extLst>
      <p:ext uri="{BB962C8B-B14F-4D97-AF65-F5344CB8AC3E}">
        <p14:creationId xmlns:p14="http://schemas.microsoft.com/office/powerpoint/2010/main" val="1249370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4000" dirty="0">
                <a:solidFill>
                  <a:srgbClr val="000000"/>
                </a:solidFill>
                <a:effectLst/>
                <a:latin typeface="Helvetica Neue" panose="02000503000000020004" pitchFamily="2" charset="0"/>
              </a:rPr>
              <a:t>Marta</a:t>
            </a:r>
          </a:p>
        </p:txBody>
      </p:sp>
      <p:sp>
        <p:nvSpPr>
          <p:cNvPr id="4" name="Slide Number Placeholder 3"/>
          <p:cNvSpPr>
            <a:spLocks noGrp="1"/>
          </p:cNvSpPr>
          <p:nvPr>
            <p:ph type="sldNum" sz="quarter" idx="5"/>
          </p:nvPr>
        </p:nvSpPr>
        <p:spPr/>
        <p:txBody>
          <a:bodyPr/>
          <a:lstStyle/>
          <a:p>
            <a:fld id="{EF6208F8-9FB8-BE47-9179-F626B1574D99}" type="slidenum">
              <a:rPr lang="en-GB" smtClean="0"/>
              <a:t>11</a:t>
            </a:fld>
            <a:endParaRPr lang="en-GB"/>
          </a:p>
        </p:txBody>
      </p:sp>
    </p:spTree>
    <p:extLst>
      <p:ext uri="{BB962C8B-B14F-4D97-AF65-F5344CB8AC3E}">
        <p14:creationId xmlns:p14="http://schemas.microsoft.com/office/powerpoint/2010/main" val="23475395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Marta</a:t>
            </a:r>
          </a:p>
        </p:txBody>
      </p:sp>
      <p:sp>
        <p:nvSpPr>
          <p:cNvPr id="4" name="Slide Number Placeholder 3"/>
          <p:cNvSpPr>
            <a:spLocks noGrp="1"/>
          </p:cNvSpPr>
          <p:nvPr>
            <p:ph type="sldNum" sz="quarter" idx="5"/>
          </p:nvPr>
        </p:nvSpPr>
        <p:spPr/>
        <p:txBody>
          <a:bodyPr/>
          <a:lstStyle/>
          <a:p>
            <a:fld id="{EF6208F8-9FB8-BE47-9179-F626B1574D99}" type="slidenum">
              <a:rPr lang="en-GB" smtClean="0"/>
              <a:t>12</a:t>
            </a:fld>
            <a:endParaRPr lang="en-GB"/>
          </a:p>
        </p:txBody>
      </p:sp>
    </p:spTree>
    <p:extLst>
      <p:ext uri="{BB962C8B-B14F-4D97-AF65-F5344CB8AC3E}">
        <p14:creationId xmlns:p14="http://schemas.microsoft.com/office/powerpoint/2010/main" val="15897888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Hannah </a:t>
            </a:r>
          </a:p>
          <a:p>
            <a:r>
              <a:rPr lang="en-GB" dirty="0"/>
              <a:t>All requested feedback from students about their experiences is anonymous. Yet, faculty provide individualized feedback on student work throughout the semester that, obviously, has our name on it. We are responsible for what we say. That students provide all kinds of feedback anonymously has become similar to the psychology of trolling in social media. This raises concerns regarding demonstrating responsibility for what one says and can feed into dark impulses. I am reminded of Peter Fleming’s recent sardonic book </a:t>
            </a:r>
            <a:r>
              <a:rPr lang="en-GB" i="1" dirty="0"/>
              <a:t>Dark Academia: How Universities Die </a:t>
            </a:r>
            <a:r>
              <a:rPr lang="en-GB" i="0" dirty="0"/>
              <a:t>in which he talks about “students as customers and evaluators.”</a:t>
            </a:r>
          </a:p>
          <a:p>
            <a:endParaRPr lang="en-GB" i="0" dirty="0"/>
          </a:p>
        </p:txBody>
      </p:sp>
      <p:sp>
        <p:nvSpPr>
          <p:cNvPr id="4" name="Slide Number Placeholder 3"/>
          <p:cNvSpPr>
            <a:spLocks noGrp="1"/>
          </p:cNvSpPr>
          <p:nvPr>
            <p:ph type="sldNum" sz="quarter" idx="5"/>
          </p:nvPr>
        </p:nvSpPr>
        <p:spPr/>
        <p:txBody>
          <a:bodyPr/>
          <a:lstStyle/>
          <a:p>
            <a:fld id="{EF6208F8-9FB8-BE47-9179-F626B1574D99}" type="slidenum">
              <a:rPr lang="en-GB" smtClean="0"/>
              <a:t>13</a:t>
            </a:fld>
            <a:endParaRPr lang="en-GB"/>
          </a:p>
        </p:txBody>
      </p:sp>
    </p:spTree>
    <p:extLst>
      <p:ext uri="{BB962C8B-B14F-4D97-AF65-F5344CB8AC3E}">
        <p14:creationId xmlns:p14="http://schemas.microsoft.com/office/powerpoint/2010/main" val="2273553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28600"/>
            <a:r>
              <a:rPr lang="en-GB" sz="1800" dirty="0">
                <a:effectLst/>
                <a:latin typeface="Times New Roman" panose="02020603050405020304" pitchFamily="18" charset="0"/>
                <a:ea typeface="Calibri" panose="020F0502020204030204" pitchFamily="34" charset="0"/>
              </a:rPr>
              <a:t>Hannah/Marta –</a:t>
            </a:r>
          </a:p>
          <a:p>
            <a:pPr indent="228600"/>
            <a:endParaRPr lang="en-GB" sz="1800" dirty="0">
              <a:effectLst/>
              <a:latin typeface="Times New Roman" panose="02020603050405020304" pitchFamily="18" charset="0"/>
              <a:ea typeface="Calibri" panose="020F0502020204030204" pitchFamily="34" charset="0"/>
            </a:endParaRPr>
          </a:p>
          <a:p>
            <a:pPr indent="228600"/>
            <a:r>
              <a:rPr lang="en-GB" sz="1800" dirty="0">
                <a:effectLst/>
                <a:latin typeface="Times New Roman" panose="02020603050405020304" pitchFamily="18" charset="0"/>
                <a:ea typeface="Calibri" panose="020F0502020204030204" pitchFamily="34" charset="0"/>
              </a:rPr>
              <a:t>We argue that </a:t>
            </a:r>
            <a:r>
              <a:rPr lang="en-GB" sz="1800" dirty="0" err="1">
                <a:effectLst/>
                <a:latin typeface="Times New Roman" panose="02020603050405020304" pitchFamily="18" charset="0"/>
                <a:ea typeface="Calibri" panose="020F0502020204030204" pitchFamily="34" charset="0"/>
              </a:rPr>
              <a:t>safetyfication</a:t>
            </a:r>
            <a:r>
              <a:rPr lang="en-GB" sz="1800" dirty="0">
                <a:effectLst/>
                <a:latin typeface="Times New Roman" panose="02020603050405020304" pitchFamily="18" charset="0"/>
                <a:ea typeface="Calibri" panose="020F0502020204030204" pitchFamily="34" charset="0"/>
              </a:rPr>
              <a:t> encourages a culture of conflict/discomfort avoidance which disperses individual responsibility unto systems, undermines political freedom, and disavows ethical consciousness, ultimately dehumanizing the teaching profession and the educational experience. </a:t>
            </a:r>
            <a:endParaRPr lang="en-ES" sz="2800" dirty="0">
              <a:effectLst/>
            </a:endParaRPr>
          </a:p>
        </p:txBody>
      </p:sp>
      <p:sp>
        <p:nvSpPr>
          <p:cNvPr id="4" name="Slide Number Placeholder 3"/>
          <p:cNvSpPr>
            <a:spLocks noGrp="1"/>
          </p:cNvSpPr>
          <p:nvPr>
            <p:ph type="sldNum" sz="quarter" idx="5"/>
          </p:nvPr>
        </p:nvSpPr>
        <p:spPr/>
        <p:txBody>
          <a:bodyPr/>
          <a:lstStyle/>
          <a:p>
            <a:fld id="{EF6208F8-9FB8-BE47-9179-F626B1574D99}" type="slidenum">
              <a:rPr lang="en-GB" smtClean="0"/>
              <a:t>14</a:t>
            </a:fld>
            <a:endParaRPr lang="en-GB"/>
          </a:p>
        </p:txBody>
      </p:sp>
    </p:spTree>
    <p:extLst>
      <p:ext uri="{BB962C8B-B14F-4D97-AF65-F5344CB8AC3E}">
        <p14:creationId xmlns:p14="http://schemas.microsoft.com/office/powerpoint/2010/main" val="2226245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F6208F8-9FB8-BE47-9179-F626B1574D99}" type="slidenum">
              <a:rPr lang="en-GB" smtClean="0"/>
              <a:t>15</a:t>
            </a:fld>
            <a:endParaRPr lang="en-GB"/>
          </a:p>
        </p:txBody>
      </p:sp>
    </p:spTree>
    <p:extLst>
      <p:ext uri="{BB962C8B-B14F-4D97-AF65-F5344CB8AC3E}">
        <p14:creationId xmlns:p14="http://schemas.microsoft.com/office/powerpoint/2010/main" val="4128681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Marta</a:t>
            </a:r>
          </a:p>
          <a:p>
            <a:r>
              <a:rPr lang="en-GB" dirty="0"/>
              <a:t>Start of this work: Dec, 2023 in Auckland at PESA Conference</a:t>
            </a:r>
          </a:p>
          <a:p>
            <a:r>
              <a:rPr lang="en-GB" dirty="0"/>
              <a:t>We randomly met having lunch and had a conversation about Arendt’s work – NOTE: and the UBC connection!!! </a:t>
            </a:r>
          </a:p>
          <a:p>
            <a:r>
              <a:rPr lang="en-GB" dirty="0"/>
              <a:t>On that evening I checked Hannah’s work on bureaucracy, which put into words what I had just been observing in my ethnographic study on </a:t>
            </a:r>
            <a:r>
              <a:rPr lang="en-GB" dirty="0" err="1"/>
              <a:t>safetyfication</a:t>
            </a:r>
            <a:r>
              <a:rPr lang="en-GB" dirty="0"/>
              <a:t> </a:t>
            </a:r>
          </a:p>
          <a:p>
            <a:r>
              <a:rPr lang="en-GB" dirty="0"/>
              <a:t>We had a few conversations about </a:t>
            </a:r>
            <a:r>
              <a:rPr lang="en-GB" dirty="0" err="1"/>
              <a:t>it,Hannah</a:t>
            </a:r>
            <a:r>
              <a:rPr lang="en-GB" dirty="0"/>
              <a:t> could see lots of resonances with trends in higher education</a:t>
            </a:r>
          </a:p>
          <a:p>
            <a:r>
              <a:rPr lang="en-GB" dirty="0"/>
              <a:t>So we decided to start formalising this work by submitting a proposal for AAACS</a:t>
            </a:r>
          </a:p>
        </p:txBody>
      </p:sp>
      <p:sp>
        <p:nvSpPr>
          <p:cNvPr id="4" name="Slide Number Placeholder 3"/>
          <p:cNvSpPr>
            <a:spLocks noGrp="1"/>
          </p:cNvSpPr>
          <p:nvPr>
            <p:ph type="sldNum" sz="quarter" idx="5"/>
          </p:nvPr>
        </p:nvSpPr>
        <p:spPr/>
        <p:txBody>
          <a:bodyPr/>
          <a:lstStyle/>
          <a:p>
            <a:fld id="{EF6208F8-9FB8-BE47-9179-F626B1574D99}" type="slidenum">
              <a:rPr lang="en-GB" smtClean="0"/>
              <a:t>2</a:t>
            </a:fld>
            <a:endParaRPr lang="en-GB"/>
          </a:p>
        </p:txBody>
      </p:sp>
    </p:spTree>
    <p:extLst>
      <p:ext uri="{BB962C8B-B14F-4D97-AF65-F5344CB8AC3E}">
        <p14:creationId xmlns:p14="http://schemas.microsoft.com/office/powerpoint/2010/main" val="1507321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Marta</a:t>
            </a:r>
          </a:p>
          <a:p>
            <a:r>
              <a:rPr lang="en-GB" dirty="0"/>
              <a:t>What is </a:t>
            </a:r>
            <a:r>
              <a:rPr lang="en-GB" dirty="0" err="1"/>
              <a:t>safetyfication</a:t>
            </a:r>
            <a:r>
              <a:rPr lang="en-GB" dirty="0"/>
              <a:t>? </a:t>
            </a:r>
            <a:r>
              <a:rPr lang="en-GB" dirty="0" err="1"/>
              <a:t>Safetyfication</a:t>
            </a:r>
            <a:r>
              <a:rPr lang="en-GB" dirty="0"/>
              <a:t> is the term I use to describe </a:t>
            </a:r>
            <a:r>
              <a:rPr lang="en-US" sz="1800" kern="0" dirty="0">
                <a:solidFill>
                  <a:srgbClr val="242424"/>
                </a:solidFill>
                <a:effectLst/>
                <a:latin typeface="Times New Roman" panose="02020603050405020304" pitchFamily="18" charset="0"/>
                <a:ea typeface="Times New Roman" panose="02020603050405020304" pitchFamily="18" charset="0"/>
              </a:rPr>
              <a:t>the process through which the notion of ‘safety’ has acquired an omnipresent status in education</a:t>
            </a:r>
            <a:r>
              <a:rPr lang="en-US" sz="1800" dirty="0">
                <a:solidFill>
                  <a:srgbClr val="242424"/>
                </a:solidFill>
                <a:effectLst/>
                <a:highlight>
                  <a:srgbClr val="FFFFFF"/>
                </a:highlight>
                <a:latin typeface="Times New Roman" panose="02020603050405020304" pitchFamily="18" charset="0"/>
                <a:ea typeface="Calibri" panose="020F0502020204030204" pitchFamily="34" charset="0"/>
              </a:rPr>
              <a:t> in the Anglophone world, including (although a bit more implicitly) the curriculum!</a:t>
            </a:r>
          </a:p>
          <a:p>
            <a:endParaRPr lang="en-US" sz="1800" dirty="0">
              <a:solidFill>
                <a:srgbClr val="242424"/>
              </a:solidFill>
              <a:effectLst/>
              <a:highlight>
                <a:srgbClr val="FFFFFF"/>
              </a:highlight>
              <a:latin typeface="Times New Roman" panose="02020603050405020304" pitchFamily="18"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EF6208F8-9FB8-BE47-9179-F626B1574D99}" type="slidenum">
              <a:rPr lang="en-GB" smtClean="0"/>
              <a:t>3</a:t>
            </a:fld>
            <a:endParaRPr lang="en-GB"/>
          </a:p>
        </p:txBody>
      </p:sp>
    </p:spTree>
    <p:extLst>
      <p:ext uri="{BB962C8B-B14F-4D97-AF65-F5344CB8AC3E}">
        <p14:creationId xmlns:p14="http://schemas.microsoft.com/office/powerpoint/2010/main" val="2537198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Marta</a:t>
            </a:r>
          </a:p>
          <a:p>
            <a:r>
              <a:rPr lang="en-GB" dirty="0"/>
              <a:t>Part of my study in this space has been looking at where this trend comes from. </a:t>
            </a:r>
          </a:p>
          <a:p>
            <a:r>
              <a:rPr lang="en-GB" dirty="0"/>
              <a:t>In my historical inquiry of this process, </a:t>
            </a:r>
            <a:r>
              <a:rPr lang="en-GB" sz="1800" dirty="0">
                <a:effectLst/>
                <a:latin typeface="Calibri Light" panose="020F0302020204030204" pitchFamily="34" charset="0"/>
                <a:ea typeface="Calibri" panose="020F0502020204030204" pitchFamily="34" charset="0"/>
              </a:rPr>
              <a:t>I could distinguish between four general phases: 1, 2, 3, 4</a:t>
            </a:r>
          </a:p>
          <a:p>
            <a:endParaRPr lang="en-GB" sz="1800" dirty="0">
              <a:effectLst/>
              <a:latin typeface="Calibri Light" panose="020F0302020204030204" pitchFamily="34" charset="0"/>
              <a:ea typeface="Calibri" panose="020F0502020204030204" pitchFamily="34" charset="0"/>
            </a:endParaRPr>
          </a:p>
          <a:p>
            <a:r>
              <a:rPr lang="en-GB" sz="1800" dirty="0">
                <a:effectLst/>
                <a:latin typeface="Calibri Light" panose="020F0302020204030204" pitchFamily="34" charset="0"/>
                <a:ea typeface="Calibri" panose="020F0502020204030204" pitchFamily="34" charset="0"/>
              </a:rPr>
              <a:t>My main point here is that neoliberalism was only as a condition of possibility for the widespread use of safety in education, but also its main driver </a:t>
            </a:r>
          </a:p>
          <a:p>
            <a:endParaRPr lang="en-GB" sz="1800" dirty="0">
              <a:effectLst/>
              <a:latin typeface="Calibri Light" panose="020F0302020204030204" pitchFamily="34" charset="0"/>
            </a:endParaRPr>
          </a:p>
          <a:p>
            <a:endParaRPr lang="en-GB" dirty="0"/>
          </a:p>
        </p:txBody>
      </p:sp>
      <p:sp>
        <p:nvSpPr>
          <p:cNvPr id="4" name="Slide Number Placeholder 3"/>
          <p:cNvSpPr>
            <a:spLocks noGrp="1"/>
          </p:cNvSpPr>
          <p:nvPr>
            <p:ph type="sldNum" sz="quarter" idx="5"/>
          </p:nvPr>
        </p:nvSpPr>
        <p:spPr/>
        <p:txBody>
          <a:bodyPr/>
          <a:lstStyle/>
          <a:p>
            <a:fld id="{EF6208F8-9FB8-BE47-9179-F626B1574D99}" type="slidenum">
              <a:rPr lang="en-GB" smtClean="0"/>
              <a:t>4</a:t>
            </a:fld>
            <a:endParaRPr lang="en-GB"/>
          </a:p>
        </p:txBody>
      </p:sp>
    </p:spTree>
    <p:extLst>
      <p:ext uri="{BB962C8B-B14F-4D97-AF65-F5344CB8AC3E}">
        <p14:creationId xmlns:p14="http://schemas.microsoft.com/office/powerpoint/2010/main" val="1628836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Marta</a:t>
            </a:r>
          </a:p>
          <a:p>
            <a:r>
              <a:rPr lang="en-GB" dirty="0"/>
              <a:t>By the time I met Hannah I was just finishing the data collection of an ethnographic study on how 4 schools in NZ were doing to promote safe learning environments. I wanted to see how current ideas of safety play out in schools. I was trying to make sense of the themes that I was seeing and one of the themes that I was really struggling to theorise, particularly with the data from the teachers, </a:t>
            </a:r>
            <a:r>
              <a:rPr lang="en-US" sz="1800" kern="0" dirty="0">
                <a:solidFill>
                  <a:srgbClr val="242424"/>
                </a:solidFill>
                <a:effectLst/>
                <a:latin typeface="Times New Roman" panose="02020603050405020304" pitchFamily="18" charset="0"/>
                <a:ea typeface="Times New Roman" panose="02020603050405020304" pitchFamily="18" charset="0"/>
              </a:rPr>
              <a:t>was the </a:t>
            </a:r>
            <a:r>
              <a:rPr lang="en-GB" sz="1800" dirty="0">
                <a:effectLst/>
                <a:latin typeface="Open Sans" panose="020B0606030504020204" pitchFamily="34" charset="0"/>
                <a:ea typeface="Calibri" panose="020F0502020204030204" pitchFamily="34" charset="0"/>
              </a:rPr>
              <a:t>culture of overregulation that safety led. This is the point where I was at </a:t>
            </a:r>
            <a:r>
              <a:rPr lang="en-GB" dirty="0"/>
              <a:t>when I read </a:t>
            </a:r>
            <a:r>
              <a:rPr lang="en-US" sz="1200" kern="0" dirty="0">
                <a:solidFill>
                  <a:srgbClr val="242424"/>
                </a:solidFill>
                <a:effectLst/>
                <a:latin typeface="Times New Roman" panose="02020603050405020304" pitchFamily="18" charset="0"/>
                <a:ea typeface="Times New Roman" panose="02020603050405020304" pitchFamily="18" charset="0"/>
              </a:rPr>
              <a:t>Hannah’s analysis of bureaucracy…</a:t>
            </a:r>
            <a:endParaRPr lang="en-GB" dirty="0"/>
          </a:p>
        </p:txBody>
      </p:sp>
      <p:sp>
        <p:nvSpPr>
          <p:cNvPr id="4" name="Slide Number Placeholder 3"/>
          <p:cNvSpPr>
            <a:spLocks noGrp="1"/>
          </p:cNvSpPr>
          <p:nvPr>
            <p:ph type="sldNum" sz="quarter" idx="5"/>
          </p:nvPr>
        </p:nvSpPr>
        <p:spPr/>
        <p:txBody>
          <a:bodyPr/>
          <a:lstStyle/>
          <a:p>
            <a:fld id="{EF6208F8-9FB8-BE47-9179-F626B1574D99}" type="slidenum">
              <a:rPr lang="en-GB" smtClean="0"/>
              <a:t>5</a:t>
            </a:fld>
            <a:endParaRPr lang="en-GB"/>
          </a:p>
        </p:txBody>
      </p:sp>
    </p:spTree>
    <p:extLst>
      <p:ext uri="{BB962C8B-B14F-4D97-AF65-F5344CB8AC3E}">
        <p14:creationId xmlns:p14="http://schemas.microsoft.com/office/powerpoint/2010/main" val="2024202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90000"/>
              </a:lnSpc>
            </a:pPr>
            <a:r>
              <a:rPr lang="en-GB" dirty="0"/>
              <a:t>Hannah / </a:t>
            </a:r>
            <a:r>
              <a:rPr lang="en-GB" sz="2200" dirty="0"/>
              <a:t>Theoretical framework:</a:t>
            </a:r>
          </a:p>
          <a:p>
            <a:r>
              <a:rPr lang="en-GB" sz="1800" b="1" dirty="0"/>
              <a:t>Weber: </a:t>
            </a:r>
            <a:r>
              <a:rPr lang="en-US" sz="1800" dirty="0"/>
              <a:t>“</a:t>
            </a:r>
            <a:r>
              <a:rPr lang="en-US" sz="1800" dirty="0">
                <a:effectLst/>
              </a:rPr>
              <a:t>assert[ed] that the chances were very great indeed that mankind would in the future be imprisoned in an iron cage of his own making” (Coser as cited in Spector, 2018). </a:t>
            </a:r>
            <a:r>
              <a:rPr lang="en-US" sz="2800" dirty="0">
                <a:effectLst/>
                <a:latin typeface="Helvetica" pitchFamily="2" charset="0"/>
              </a:rPr>
              <a:t>For Weber, bureaucratic secrets have more to do with command and control than they do with functionality</a:t>
            </a:r>
            <a:endParaRPr lang="en-US" sz="1800" b="0" dirty="0">
              <a:effectLst/>
              <a:latin typeface="Helvetica" pitchFamily="2" charset="0"/>
            </a:endParaRPr>
          </a:p>
          <a:p>
            <a:r>
              <a:rPr lang="en-US" sz="1800" b="1" dirty="0">
                <a:effectLst/>
              </a:rPr>
              <a:t>Arendt </a:t>
            </a:r>
            <a:r>
              <a:rPr lang="en-US" sz="1800" dirty="0">
                <a:effectLst/>
              </a:rPr>
              <a:t>(1969) aptly calls bureaucracy as a form of government ‘rule by Nobody’ (p.38). Because this type of rule does not need to justify its actions and exercises its power by way of a top-down central administrative authority, it is tyrannical. Arendt, too, looked at the relationship between bureaucracy and secrecy.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err="1"/>
              <a:t>Hibou</a:t>
            </a:r>
            <a:r>
              <a:rPr lang="en-US" sz="1800" dirty="0"/>
              <a:t> (2015) The b</a:t>
            </a:r>
            <a:r>
              <a:rPr lang="en-US" sz="1800" dirty="0">
                <a:effectLst/>
              </a:rPr>
              <a:t>ureaucratization of the world in the neoliberal era. </a:t>
            </a:r>
          </a:p>
        </p:txBody>
      </p:sp>
      <p:sp>
        <p:nvSpPr>
          <p:cNvPr id="4" name="Slide Number Placeholder 3"/>
          <p:cNvSpPr>
            <a:spLocks noGrp="1"/>
          </p:cNvSpPr>
          <p:nvPr>
            <p:ph type="sldNum" sz="quarter" idx="5"/>
          </p:nvPr>
        </p:nvSpPr>
        <p:spPr/>
        <p:txBody>
          <a:bodyPr/>
          <a:lstStyle/>
          <a:p>
            <a:fld id="{EF6208F8-9FB8-BE47-9179-F626B1574D99}" type="slidenum">
              <a:rPr lang="en-GB" smtClean="0"/>
              <a:t>6</a:t>
            </a:fld>
            <a:endParaRPr lang="en-GB"/>
          </a:p>
        </p:txBody>
      </p:sp>
    </p:spTree>
    <p:extLst>
      <p:ext uri="{BB962C8B-B14F-4D97-AF65-F5344CB8AC3E}">
        <p14:creationId xmlns:p14="http://schemas.microsoft.com/office/powerpoint/2010/main" val="36993026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Hannah</a:t>
            </a:r>
          </a:p>
        </p:txBody>
      </p:sp>
      <p:sp>
        <p:nvSpPr>
          <p:cNvPr id="4" name="Slide Number Placeholder 3"/>
          <p:cNvSpPr>
            <a:spLocks noGrp="1"/>
          </p:cNvSpPr>
          <p:nvPr>
            <p:ph type="sldNum" sz="quarter" idx="5"/>
          </p:nvPr>
        </p:nvSpPr>
        <p:spPr/>
        <p:txBody>
          <a:bodyPr/>
          <a:lstStyle/>
          <a:p>
            <a:fld id="{EF6208F8-9FB8-BE47-9179-F626B1574D99}" type="slidenum">
              <a:rPr lang="en-GB" smtClean="0"/>
              <a:t>7</a:t>
            </a:fld>
            <a:endParaRPr lang="en-GB"/>
          </a:p>
        </p:txBody>
      </p:sp>
    </p:spTree>
    <p:extLst>
      <p:ext uri="{BB962C8B-B14F-4D97-AF65-F5344CB8AC3E}">
        <p14:creationId xmlns:p14="http://schemas.microsoft.com/office/powerpoint/2010/main" val="49574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Hannah</a:t>
            </a:r>
          </a:p>
        </p:txBody>
      </p:sp>
      <p:sp>
        <p:nvSpPr>
          <p:cNvPr id="4" name="Slide Number Placeholder 3"/>
          <p:cNvSpPr>
            <a:spLocks noGrp="1"/>
          </p:cNvSpPr>
          <p:nvPr>
            <p:ph type="sldNum" sz="quarter" idx="5"/>
          </p:nvPr>
        </p:nvSpPr>
        <p:spPr/>
        <p:txBody>
          <a:bodyPr/>
          <a:lstStyle/>
          <a:p>
            <a:fld id="{EF6208F8-9FB8-BE47-9179-F626B1574D99}" type="slidenum">
              <a:rPr lang="en-GB" smtClean="0"/>
              <a:t>8</a:t>
            </a:fld>
            <a:endParaRPr lang="en-GB"/>
          </a:p>
        </p:txBody>
      </p:sp>
    </p:spTree>
    <p:extLst>
      <p:ext uri="{BB962C8B-B14F-4D97-AF65-F5344CB8AC3E}">
        <p14:creationId xmlns:p14="http://schemas.microsoft.com/office/powerpoint/2010/main" val="1436696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rPr>
              <a:t>Marta</a:t>
            </a:r>
          </a:p>
          <a:p>
            <a:endParaRPr lang="en-GB" dirty="0"/>
          </a:p>
        </p:txBody>
      </p:sp>
      <p:sp>
        <p:nvSpPr>
          <p:cNvPr id="4" name="Slide Number Placeholder 3"/>
          <p:cNvSpPr>
            <a:spLocks noGrp="1"/>
          </p:cNvSpPr>
          <p:nvPr>
            <p:ph type="sldNum" sz="quarter" idx="5"/>
          </p:nvPr>
        </p:nvSpPr>
        <p:spPr/>
        <p:txBody>
          <a:bodyPr/>
          <a:lstStyle/>
          <a:p>
            <a:fld id="{EF6208F8-9FB8-BE47-9179-F626B1574D99}" type="slidenum">
              <a:rPr lang="en-GB" smtClean="0"/>
              <a:t>9</a:t>
            </a:fld>
            <a:endParaRPr lang="en-GB"/>
          </a:p>
        </p:txBody>
      </p:sp>
    </p:spTree>
    <p:extLst>
      <p:ext uri="{BB962C8B-B14F-4D97-AF65-F5344CB8AC3E}">
        <p14:creationId xmlns:p14="http://schemas.microsoft.com/office/powerpoint/2010/main" val="2375107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GB"/>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p:cNvSpPr>
            <a:spLocks noGrp="1"/>
          </p:cNvSpPr>
          <p:nvPr>
            <p:ph type="dt" sz="half" idx="10"/>
          </p:nvPr>
        </p:nvSpPr>
        <p:spPr/>
        <p:txBody>
          <a:bodyPr/>
          <a:lstStyle/>
          <a:p>
            <a:fld id="{7741737F-A2CA-904B-92E1-F66E72D61F22}" type="datetime1">
              <a:rPr lang="en-US" smtClean="0"/>
              <a:t>4/7/24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126972117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0F6F064-CFB2-A743-B5B9-F81EF24247E0}" type="datetime1">
              <a:rPr lang="en-US" smtClean="0"/>
              <a:t>4/7/24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4185362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36913C6-5511-1240-B14F-EB9BDC880DB5}" type="datetime1">
              <a:rPr lang="en-US" smtClean="0"/>
              <a:t>4/7/24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1078133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06E8842A-4893-E643-A40C-C8A87885C7C3}" type="datetime1">
              <a:rPr lang="en-US" smtClean="0"/>
              <a:t>4/7/24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3221797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GB"/>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p:cNvSpPr>
            <a:spLocks noGrp="1"/>
          </p:cNvSpPr>
          <p:nvPr>
            <p:ph type="dt" sz="half" idx="10"/>
          </p:nvPr>
        </p:nvSpPr>
        <p:spPr/>
        <p:txBody>
          <a:bodyPr/>
          <a:lstStyle/>
          <a:p>
            <a:fld id="{370C8F72-77C8-1642-8B39-46445F226657}" type="datetime1">
              <a:rPr lang="en-US" smtClean="0"/>
              <a:t>4/7/24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62400701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Date Placeholder 7"/>
          <p:cNvSpPr>
            <a:spLocks noGrp="1"/>
          </p:cNvSpPr>
          <p:nvPr>
            <p:ph type="dt" sz="half" idx="10"/>
          </p:nvPr>
        </p:nvSpPr>
        <p:spPr/>
        <p:txBody>
          <a:bodyPr/>
          <a:lstStyle/>
          <a:p>
            <a:fld id="{3BD3320F-1C53-8F41-A0C6-ADED898AD0B9}" type="datetime1">
              <a:rPr lang="en-US" smtClean="0"/>
              <a:t>4/7/24</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773279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Date Placeholder 6"/>
          <p:cNvSpPr>
            <a:spLocks noGrp="1"/>
          </p:cNvSpPr>
          <p:nvPr>
            <p:ph type="dt" sz="half" idx="10"/>
          </p:nvPr>
        </p:nvSpPr>
        <p:spPr/>
        <p:txBody>
          <a:bodyPr/>
          <a:lstStyle/>
          <a:p>
            <a:fld id="{AEF37060-F495-7549-96F5-36DC878A41F4}" type="datetime1">
              <a:rPr lang="en-US" smtClean="0"/>
              <a:t>4/7/24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8DA0AA-91AF-FD44-909F-3FCB97039979}" type="slidenum">
              <a:rPr lang="en-GB" smtClean="0"/>
              <a:t>‹#›</a:t>
            </a:fld>
            <a:endParaRPr lang="en-GB"/>
          </a:p>
        </p:txBody>
      </p:sp>
      <p:sp>
        <p:nvSpPr>
          <p:cNvPr id="10" name="Title 9"/>
          <p:cNvSpPr>
            <a:spLocks noGrp="1"/>
          </p:cNvSpPr>
          <p:nvPr>
            <p:ph type="title"/>
          </p:nvPr>
        </p:nvSpPr>
        <p:spPr/>
        <p:txBody>
          <a:bodyPr/>
          <a:lstStyle/>
          <a:p>
            <a:r>
              <a:rPr lang="en-GB"/>
              <a:t>Click to edit Master title style</a:t>
            </a:r>
            <a:endParaRPr lang="en-US" dirty="0"/>
          </a:p>
        </p:txBody>
      </p:sp>
    </p:spTree>
    <p:extLst>
      <p:ext uri="{BB962C8B-B14F-4D97-AF65-F5344CB8AC3E}">
        <p14:creationId xmlns:p14="http://schemas.microsoft.com/office/powerpoint/2010/main" val="3851433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B8033A4A-7B21-A64B-BDDC-DD0B63386ADC}" type="datetime1">
              <a:rPr lang="en-US" smtClean="0"/>
              <a:t>4/7/24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3004804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EC0A8D-8FFE-EE4D-9B09-B584B4CBD822}" type="datetime1">
              <a:rPr lang="en-US" smtClean="0"/>
              <a:t>4/7/24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3112876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GB"/>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Date Placeholder 8"/>
          <p:cNvSpPr>
            <a:spLocks noGrp="1"/>
          </p:cNvSpPr>
          <p:nvPr>
            <p:ph type="dt" sz="half" idx="10"/>
          </p:nvPr>
        </p:nvSpPr>
        <p:spPr/>
        <p:txBody>
          <a:bodyPr/>
          <a:lstStyle/>
          <a:p>
            <a:fld id="{285AB70B-D5A4-D947-BD99-9F5476A78894}" type="datetime1">
              <a:rPr lang="en-US" smtClean="0"/>
              <a:t>4/7/24</a:t>
            </a:fld>
            <a:endParaRPr lang="en-GB"/>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1" name="Slide Number Placeholder 10"/>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2407760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B06A96E-661F-B74E-B20F-434A13805861}" type="datetime1">
              <a:rPr lang="en-US" smtClean="0"/>
              <a:t>4/7/24</a:t>
            </a:fld>
            <a:endParaRPr lang="en-GB"/>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0" name="Slide Number Placeholder 9"/>
          <p:cNvSpPr>
            <a:spLocks noGrp="1"/>
          </p:cNvSpPr>
          <p:nvPr>
            <p:ph type="sldNum" sz="quarter" idx="12"/>
          </p:nvPr>
        </p:nvSpPr>
        <p:spPr/>
        <p:txBody>
          <a:bodyPr/>
          <a:lstStyle/>
          <a:p>
            <a:fld id="{EA8DA0AA-91AF-FD44-909F-3FCB97039979}" type="slidenum">
              <a:rPr lang="en-GB" smtClean="0"/>
              <a:t>‹#›</a:t>
            </a:fld>
            <a:endParaRPr lang="en-GB"/>
          </a:p>
        </p:txBody>
      </p:sp>
    </p:spTree>
    <p:extLst>
      <p:ext uri="{BB962C8B-B14F-4D97-AF65-F5344CB8AC3E}">
        <p14:creationId xmlns:p14="http://schemas.microsoft.com/office/powerpoint/2010/main" val="2890821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2CE9F01A-8E27-7C48-A9BF-41E5EEB404C0}" type="datetime1">
              <a:rPr lang="en-US" smtClean="0"/>
              <a:t>4/7/24</a:t>
            </a:fld>
            <a:endParaRPr lang="en-GB"/>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GB"/>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EA8DA0AA-91AF-FD44-909F-3FCB97039979}" type="slidenum">
              <a:rPr lang="en-GB" smtClean="0"/>
              <a:t>‹#›</a:t>
            </a:fld>
            <a:endParaRPr lang="en-GB"/>
          </a:p>
        </p:txBody>
      </p:sp>
    </p:spTree>
    <p:extLst>
      <p:ext uri="{BB962C8B-B14F-4D97-AF65-F5344CB8AC3E}">
        <p14:creationId xmlns:p14="http://schemas.microsoft.com/office/powerpoint/2010/main" val="27009903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creativecommons.org/licenses/by-sa/3.0/" TargetMode="External"/><Relationship Id="rId4" Type="http://schemas.openxmlformats.org/officeDocument/2006/relationships/hyperlink" Target="https://www.geograph.org.uk/photo/4518161"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schreyerinstitute.psu.edu/assessment_of_teaching/student_feedback/midsemester_feedback"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www.ems.psu.edu/about/who-we-are/administrative-structure/associate-dean-educational-equity/safer-places-safer"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scienceabc.com/social-science/are-we-living-in-an-iron-cage.htm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C09564A-DC1A-B678-D1DF-AB53BE439204}"/>
              </a:ext>
            </a:extLst>
          </p:cNvPr>
          <p:cNvPicPr>
            <a:picLocks noChangeAspect="1"/>
          </p:cNvPicPr>
          <p:nvPr/>
        </p:nvPicPr>
        <p:blipFill rotWithShape="1">
          <a:blip r:embed="rId3">
            <a:extLst>
              <a:ext uri="{837473B0-CC2E-450A-ABE3-18F120FF3D39}">
                <a1611:picAttrSrcUrl xmlns:a1611="http://schemas.microsoft.com/office/drawing/2016/11/main" r:id="rId4"/>
              </a:ext>
            </a:extLst>
          </a:blip>
          <a:srcRect r="12856"/>
          <a:stretch/>
        </p:blipFill>
        <p:spPr>
          <a:xfrm>
            <a:off x="4650909" y="10"/>
            <a:ext cx="7541090" cy="6857989"/>
          </a:xfrm>
          <a:prstGeom prst="rect">
            <a:avLst/>
          </a:prstGeom>
        </p:spPr>
      </p:pic>
      <p:sp>
        <p:nvSpPr>
          <p:cNvPr id="20" name="Rectangle 19">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7EC884-43D0-6799-0CEB-186B5927DDFC}"/>
              </a:ext>
            </a:extLst>
          </p:cNvPr>
          <p:cNvSpPr>
            <a:spLocks noGrp="1"/>
          </p:cNvSpPr>
          <p:nvPr>
            <p:ph type="ctrTitle"/>
          </p:nvPr>
        </p:nvSpPr>
        <p:spPr>
          <a:xfrm>
            <a:off x="257174" y="643466"/>
            <a:ext cx="4143375" cy="2528359"/>
          </a:xfrm>
          <a:noFill/>
          <a:ln>
            <a:solidFill>
              <a:schemeClr val="bg1"/>
            </a:solidFill>
          </a:ln>
        </p:spPr>
        <p:txBody>
          <a:bodyPr vert="horz" wrap="square" lIns="182880" tIns="182880" rIns="182880" bIns="182880" rtlCol="0" anchor="ctr">
            <a:noAutofit/>
          </a:bodyPr>
          <a:lstStyle/>
          <a:p>
            <a:pPr algn="l"/>
            <a:r>
              <a:rPr lang="en-US" sz="2400" b="1" dirty="0">
                <a:solidFill>
                  <a:schemeClr val="bg1"/>
                </a:solidFill>
                <a:effectLst/>
              </a:rPr>
              <a:t>The </a:t>
            </a:r>
            <a:r>
              <a:rPr lang="en-US" sz="2400" b="1" i="1" dirty="0">
                <a:solidFill>
                  <a:schemeClr val="bg1"/>
                </a:solidFill>
                <a:effectLst/>
              </a:rPr>
              <a:t>Safety-</a:t>
            </a:r>
            <a:r>
              <a:rPr lang="en-US" sz="2400" b="1" i="1" dirty="0" err="1">
                <a:solidFill>
                  <a:schemeClr val="bg1"/>
                </a:solidFill>
                <a:effectLst/>
              </a:rPr>
              <a:t>fication</a:t>
            </a:r>
            <a:r>
              <a:rPr lang="en-US" sz="2400" b="1" dirty="0">
                <a:solidFill>
                  <a:schemeClr val="bg1"/>
                </a:solidFill>
                <a:effectLst/>
              </a:rPr>
              <a:t> of Curriculum as an Example of Bureaucratic Governance </a:t>
            </a:r>
          </a:p>
        </p:txBody>
      </p:sp>
      <p:sp>
        <p:nvSpPr>
          <p:cNvPr id="3" name="Subtitle 2">
            <a:extLst>
              <a:ext uri="{FF2B5EF4-FFF2-40B4-BE49-F238E27FC236}">
                <a16:creationId xmlns:a16="http://schemas.microsoft.com/office/drawing/2014/main" id="{61267FCE-ED98-9CBA-38CF-A03D87CA6365}"/>
              </a:ext>
            </a:extLst>
          </p:cNvPr>
          <p:cNvSpPr>
            <a:spLocks noGrp="1"/>
          </p:cNvSpPr>
          <p:nvPr>
            <p:ph type="subTitle" idx="1"/>
          </p:nvPr>
        </p:nvSpPr>
        <p:spPr>
          <a:xfrm>
            <a:off x="357188" y="3686176"/>
            <a:ext cx="3650253" cy="2986087"/>
          </a:xfrm>
        </p:spPr>
        <p:txBody>
          <a:bodyPr vert="horz" lIns="91440" tIns="45720" rIns="91440" bIns="45720" rtlCol="0">
            <a:normAutofit/>
          </a:bodyPr>
          <a:lstStyle/>
          <a:p>
            <a:pPr algn="l"/>
            <a:r>
              <a:rPr lang="en-US" sz="2400" dirty="0">
                <a:solidFill>
                  <a:schemeClr val="bg1"/>
                </a:solidFill>
              </a:rPr>
              <a:t>Marta </a:t>
            </a:r>
            <a:r>
              <a:rPr lang="en-US" sz="2400" dirty="0" err="1">
                <a:solidFill>
                  <a:schemeClr val="bg1"/>
                </a:solidFill>
              </a:rPr>
              <a:t>Estellés</a:t>
            </a:r>
            <a:r>
              <a:rPr lang="en-US" sz="2400" dirty="0">
                <a:solidFill>
                  <a:schemeClr val="bg1"/>
                </a:solidFill>
              </a:rPr>
              <a:t>, </a:t>
            </a:r>
            <a:r>
              <a:rPr lang="en-US" sz="2400" i="1" dirty="0">
                <a:solidFill>
                  <a:schemeClr val="bg1"/>
                </a:solidFill>
              </a:rPr>
              <a:t>University of Waikato, New Zealand</a:t>
            </a:r>
          </a:p>
          <a:p>
            <a:pPr algn="l"/>
            <a:r>
              <a:rPr lang="en-US" sz="2400" dirty="0">
                <a:solidFill>
                  <a:schemeClr val="bg1"/>
                </a:solidFill>
              </a:rPr>
              <a:t>Hannah Spector, </a:t>
            </a:r>
            <a:r>
              <a:rPr lang="en-US" sz="2400" i="1" dirty="0">
                <a:solidFill>
                  <a:schemeClr val="bg1"/>
                </a:solidFill>
              </a:rPr>
              <a:t>Penn State University at Harrisburg, USA </a:t>
            </a:r>
          </a:p>
          <a:p>
            <a:pPr algn="l"/>
            <a:r>
              <a:rPr lang="en-US" sz="2400" dirty="0">
                <a:solidFill>
                  <a:schemeClr val="bg1"/>
                </a:solidFill>
              </a:rPr>
              <a:t>AAACS 2024 Conference Philadelphia,  PA</a:t>
            </a:r>
          </a:p>
        </p:txBody>
      </p:sp>
      <p:sp>
        <p:nvSpPr>
          <p:cNvPr id="6" name="TextBox 5">
            <a:extLst>
              <a:ext uri="{FF2B5EF4-FFF2-40B4-BE49-F238E27FC236}">
                <a16:creationId xmlns:a16="http://schemas.microsoft.com/office/drawing/2014/main" id="{C426DBA1-4354-C6E6-8AFD-54E62E9FB02D}"/>
              </a:ext>
            </a:extLst>
          </p:cNvPr>
          <p:cNvSpPr txBox="1"/>
          <p:nvPr/>
        </p:nvSpPr>
        <p:spPr>
          <a:xfrm>
            <a:off x="10544175" y="7165775"/>
            <a:ext cx="1114425" cy="415498"/>
          </a:xfrm>
          <a:prstGeom prst="rect">
            <a:avLst/>
          </a:prstGeom>
          <a:solidFill>
            <a:srgbClr val="000000"/>
          </a:solidFill>
        </p:spPr>
        <p:txBody>
          <a:bodyPr wrap="square" rtlCol="0">
            <a:spAutoFit/>
          </a:bodyPr>
          <a:lstStyle/>
          <a:p>
            <a:pPr algn="r">
              <a:spcAft>
                <a:spcPts val="600"/>
              </a:spcAft>
            </a:pPr>
            <a:r>
              <a:rPr lang="en-US" sz="700" dirty="0">
                <a:solidFill>
                  <a:srgbClr val="FFFFFF"/>
                </a:solidFill>
                <a:hlinkClick r:id="rId4" tooltip="https://www.geograph.org.uk/photo/4518161">
                  <a:extLst>
                    <a:ext uri="{A12FA001-AC4F-418D-AE19-62706E023703}">
                      <ahyp:hlinkClr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en-US" sz="700" dirty="0">
              <a:solidFill>
                <a:srgbClr val="FFFFFF"/>
              </a:solidFill>
            </a:endParaRPr>
          </a:p>
        </p:txBody>
      </p:sp>
      <p:sp>
        <p:nvSpPr>
          <p:cNvPr id="7" name="Slide Number Placeholder 6">
            <a:extLst>
              <a:ext uri="{FF2B5EF4-FFF2-40B4-BE49-F238E27FC236}">
                <a16:creationId xmlns:a16="http://schemas.microsoft.com/office/drawing/2014/main" id="{FF5E80D3-63C9-321A-DB49-6F9F5A490D4B}"/>
              </a:ext>
            </a:extLst>
          </p:cNvPr>
          <p:cNvSpPr>
            <a:spLocks noGrp="1"/>
          </p:cNvSpPr>
          <p:nvPr>
            <p:ph type="sldNum" sz="quarter" idx="12"/>
          </p:nvPr>
        </p:nvSpPr>
        <p:spPr/>
        <p:txBody>
          <a:bodyPr/>
          <a:lstStyle/>
          <a:p>
            <a:fld id="{EA8DA0AA-91AF-FD44-909F-3FCB97039979}" type="slidenum">
              <a:rPr lang="en-GB" smtClean="0"/>
              <a:t>1</a:t>
            </a:fld>
            <a:endParaRPr lang="en-GB"/>
          </a:p>
        </p:txBody>
      </p:sp>
    </p:spTree>
    <p:extLst>
      <p:ext uri="{BB962C8B-B14F-4D97-AF65-F5344CB8AC3E}">
        <p14:creationId xmlns:p14="http://schemas.microsoft.com/office/powerpoint/2010/main" val="430156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ED341-E4A6-33E5-10F7-0B8E0B599C53}"/>
              </a:ext>
            </a:extLst>
          </p:cNvPr>
          <p:cNvSpPr>
            <a:spLocks noGrp="1"/>
          </p:cNvSpPr>
          <p:nvPr>
            <p:ph type="title"/>
          </p:nvPr>
        </p:nvSpPr>
        <p:spPr>
          <a:xfrm>
            <a:off x="1814945" y="412776"/>
            <a:ext cx="8187482" cy="1188720"/>
          </a:xfrm>
        </p:spPr>
        <p:txBody>
          <a:bodyPr/>
          <a:lstStyle/>
          <a:p>
            <a:r>
              <a:rPr lang="en-GB" dirty="0"/>
              <a:t>Ethnographic study – </a:t>
            </a:r>
            <a:r>
              <a:rPr lang="en-GB" dirty="0" err="1"/>
              <a:t>nz</a:t>
            </a:r>
            <a:r>
              <a:rPr lang="en-GB" dirty="0"/>
              <a:t> schools</a:t>
            </a:r>
          </a:p>
        </p:txBody>
      </p:sp>
      <p:sp>
        <p:nvSpPr>
          <p:cNvPr id="3" name="Content Placeholder 2">
            <a:extLst>
              <a:ext uri="{FF2B5EF4-FFF2-40B4-BE49-F238E27FC236}">
                <a16:creationId xmlns:a16="http://schemas.microsoft.com/office/drawing/2014/main" id="{1C0FE6A1-2F61-04E6-4CCF-1D9DD9D12747}"/>
              </a:ext>
            </a:extLst>
          </p:cNvPr>
          <p:cNvSpPr>
            <a:spLocks noGrp="1"/>
          </p:cNvSpPr>
          <p:nvPr>
            <p:ph idx="1"/>
          </p:nvPr>
        </p:nvSpPr>
        <p:spPr>
          <a:xfrm>
            <a:off x="1814945" y="1884218"/>
            <a:ext cx="9080599" cy="651165"/>
          </a:xfrm>
        </p:spPr>
        <p:txBody>
          <a:bodyPr/>
          <a:lstStyle/>
          <a:p>
            <a:r>
              <a:rPr lang="en-GB" dirty="0"/>
              <a:t>b) Conflict avoidance /seeking support from superiors/ the client is always right?</a:t>
            </a:r>
          </a:p>
        </p:txBody>
      </p:sp>
      <p:sp>
        <p:nvSpPr>
          <p:cNvPr id="4" name="Rectangle 3">
            <a:extLst>
              <a:ext uri="{FF2B5EF4-FFF2-40B4-BE49-F238E27FC236}">
                <a16:creationId xmlns:a16="http://schemas.microsoft.com/office/drawing/2014/main" id="{9DBDD7FD-E1E4-360B-02EF-2CC9A00B4AD0}"/>
              </a:ext>
            </a:extLst>
          </p:cNvPr>
          <p:cNvSpPr/>
          <p:nvPr/>
        </p:nvSpPr>
        <p:spPr>
          <a:xfrm>
            <a:off x="798022" y="2548647"/>
            <a:ext cx="10595956" cy="4035033"/>
          </a:xfrm>
          <a:prstGeom prst="rect">
            <a:avLst/>
          </a:prstGeom>
          <a:solidFill>
            <a:srgbClr val="FDE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900" b="1" dirty="0">
                <a:solidFill>
                  <a:schemeClr val="tx1"/>
                </a:solidFill>
                <a:ea typeface="Calibri" panose="020F0502020204030204" pitchFamily="34" charset="0"/>
              </a:rPr>
              <a:t>Marta</a:t>
            </a:r>
            <a:r>
              <a:rPr lang="en-US" sz="1900" dirty="0">
                <a:solidFill>
                  <a:schemeClr val="tx1"/>
                </a:solidFill>
                <a:ea typeface="Calibri" panose="020F0502020204030204" pitchFamily="34" charset="0"/>
              </a:rPr>
              <a:t>: Have you ever been concerned with, you know, the safety,, either in physical, emotional or cultural terms, of your students? </a:t>
            </a:r>
          </a:p>
          <a:p>
            <a:r>
              <a:rPr lang="en-US" sz="1900" b="1" dirty="0">
                <a:solidFill>
                  <a:schemeClr val="tx1"/>
                </a:solidFill>
                <a:ea typeface="Calibri" panose="020F0502020204030204" pitchFamily="34" charset="0"/>
              </a:rPr>
              <a:t>SS teacher 1</a:t>
            </a:r>
            <a:r>
              <a:rPr lang="en-US" sz="1900" dirty="0">
                <a:solidFill>
                  <a:schemeClr val="tx1"/>
                </a:solidFill>
                <a:ea typeface="Calibri" panose="020F0502020204030204" pitchFamily="34" charset="0"/>
              </a:rPr>
              <a:t>: Interesting. Yeah. The last two years, I've talked a unit about the legalized love campaign in New Zealand, which was for same sex marriage equality. And students, particularly Māori, but especially Pacific students from, and Filipino actually, Filipino from Catholic backgrounds and Pacific students from different, largely from different Christian denominations have felt unsafe in that space because their religious beliefs are very much in opposition to same sex marriage in particular… So that's been an interesting space to navigate. Because as a social science educator, I see it as really important for young people to have these conversations and to look at Rainbow rights from a human rights perspective. And, actually, in the first year that we taught it, I consulted with one of our assistant principals who is the cultural advisor and we decided that perhaps I should offer a different topic for the students who felt unsafe. And so we did that. And I felt uncomfortable about it, because then I had, not many, but I had somewhere between three to five students who were studying a completely different topic, but they were still present in the class</a:t>
            </a:r>
          </a:p>
        </p:txBody>
      </p:sp>
      <p:sp>
        <p:nvSpPr>
          <p:cNvPr id="5" name="Slide Number Placeholder 4">
            <a:extLst>
              <a:ext uri="{FF2B5EF4-FFF2-40B4-BE49-F238E27FC236}">
                <a16:creationId xmlns:a16="http://schemas.microsoft.com/office/drawing/2014/main" id="{77663998-F797-AEDA-AA5C-10B563430A76}"/>
              </a:ext>
            </a:extLst>
          </p:cNvPr>
          <p:cNvSpPr>
            <a:spLocks noGrp="1"/>
          </p:cNvSpPr>
          <p:nvPr>
            <p:ph type="sldNum" sz="quarter" idx="12"/>
          </p:nvPr>
        </p:nvSpPr>
        <p:spPr/>
        <p:txBody>
          <a:bodyPr/>
          <a:lstStyle/>
          <a:p>
            <a:fld id="{EA8DA0AA-91AF-FD44-909F-3FCB97039979}" type="slidenum">
              <a:rPr lang="en-GB" smtClean="0"/>
              <a:t>10</a:t>
            </a:fld>
            <a:endParaRPr lang="en-GB"/>
          </a:p>
        </p:txBody>
      </p:sp>
    </p:spTree>
    <p:extLst>
      <p:ext uri="{BB962C8B-B14F-4D97-AF65-F5344CB8AC3E}">
        <p14:creationId xmlns:p14="http://schemas.microsoft.com/office/powerpoint/2010/main" val="2532305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306D52D-B808-22EB-CD52-7EF933B3CD57}"/>
              </a:ext>
            </a:extLst>
          </p:cNvPr>
          <p:cNvSpPr/>
          <p:nvPr/>
        </p:nvSpPr>
        <p:spPr>
          <a:xfrm>
            <a:off x="638664" y="318655"/>
            <a:ext cx="10914671" cy="6317672"/>
          </a:xfrm>
          <a:prstGeom prst="rect">
            <a:avLst/>
          </a:prstGeom>
          <a:solidFill>
            <a:srgbClr val="FDE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900" b="1" dirty="0">
                <a:solidFill>
                  <a:schemeClr val="tx1"/>
                </a:solidFill>
                <a:ea typeface="Calibri" panose="020F0502020204030204" pitchFamily="34" charset="0"/>
              </a:rPr>
              <a:t>Marta</a:t>
            </a:r>
            <a:r>
              <a:rPr lang="en-US" sz="1900" dirty="0">
                <a:solidFill>
                  <a:schemeClr val="tx1"/>
                </a:solidFill>
                <a:ea typeface="Calibri" panose="020F0502020204030204" pitchFamily="34" charset="0"/>
              </a:rPr>
              <a:t>: Coming back to the cultural safety thing, have you ever had any issues where you had to, like, needed to get support from from someone outside your classroom? </a:t>
            </a:r>
            <a:br>
              <a:rPr lang="en-US" sz="1900" dirty="0">
                <a:solidFill>
                  <a:schemeClr val="tx1"/>
                </a:solidFill>
                <a:ea typeface="Calibri" panose="020F0502020204030204" pitchFamily="34" charset="0"/>
              </a:rPr>
            </a:br>
            <a:endParaRPr lang="en-US" sz="1900" dirty="0">
              <a:solidFill>
                <a:schemeClr val="tx1"/>
              </a:solidFill>
              <a:ea typeface="Calibri" panose="020F0502020204030204" pitchFamily="34" charset="0"/>
            </a:endParaRPr>
          </a:p>
          <a:p>
            <a:r>
              <a:rPr lang="en-US" sz="1900" b="1" dirty="0">
                <a:solidFill>
                  <a:schemeClr val="tx1"/>
                </a:solidFill>
                <a:ea typeface="Calibri" panose="020F0502020204030204" pitchFamily="34" charset="0"/>
              </a:rPr>
              <a:t>SS Teacher 2</a:t>
            </a:r>
            <a:r>
              <a:rPr lang="en-US" sz="1900" dirty="0">
                <a:solidFill>
                  <a:schemeClr val="tx1"/>
                </a:solidFill>
                <a:ea typeface="Calibri" panose="020F0502020204030204" pitchFamily="34" charset="0"/>
              </a:rPr>
              <a:t>: Yeah, so last year… I sent a welcome letter via Kamar [app for communication with parents], which is something I have always done just to say, these are the topics we're doing and this is my contact information. And if there's anything I should know about your student before they come in, like, let me know…. And anyway, last year, one of our unit titles because we were trying to be more culturally responsive and respectful had a name in </a:t>
            </a:r>
            <a:r>
              <a:rPr lang="en-US" sz="1900" dirty="0" err="1">
                <a:solidFill>
                  <a:schemeClr val="tx1"/>
                </a:solidFill>
                <a:ea typeface="Calibri" panose="020F0502020204030204" pitchFamily="34" charset="0"/>
              </a:rPr>
              <a:t>te</a:t>
            </a:r>
            <a:r>
              <a:rPr lang="en-US" sz="1900" dirty="0">
                <a:solidFill>
                  <a:schemeClr val="tx1"/>
                </a:solidFill>
                <a:ea typeface="Calibri" panose="020F0502020204030204" pitchFamily="34" charset="0"/>
              </a:rPr>
              <a:t> </a:t>
            </a:r>
            <a:r>
              <a:rPr lang="en-US" sz="1900" dirty="0" err="1">
                <a:solidFill>
                  <a:schemeClr val="tx1"/>
                </a:solidFill>
                <a:ea typeface="Calibri" panose="020F0502020204030204" pitchFamily="34" charset="0"/>
              </a:rPr>
              <a:t>reo</a:t>
            </a:r>
            <a:r>
              <a:rPr lang="en-US" sz="1900" dirty="0">
                <a:solidFill>
                  <a:schemeClr val="tx1"/>
                </a:solidFill>
                <a:ea typeface="Calibri" panose="020F0502020204030204" pitchFamily="34" charset="0"/>
              </a:rPr>
              <a:t> [Indigenous language]… and I got a really nasty email back from a parent accusing us of whitewashing … the assumption straightaway was that ‘oh, this is a white teacher who's doing the wrong thing’. So it was really quite ugly. I won't lie about it. And so I went through our Dean here I went to my Head of Learning as well because I was just like: ‘Oh, she's </a:t>
            </a:r>
            <a:r>
              <a:rPr lang="en-US" sz="1900" dirty="0" err="1">
                <a:solidFill>
                  <a:schemeClr val="tx1"/>
                </a:solidFill>
                <a:ea typeface="Calibri" panose="020F0502020204030204" pitchFamily="34" charset="0"/>
              </a:rPr>
              <a:t>gonna</a:t>
            </a:r>
            <a:r>
              <a:rPr lang="en-US" sz="1900" dirty="0">
                <a:solidFill>
                  <a:schemeClr val="tx1"/>
                </a:solidFill>
                <a:ea typeface="Calibri" panose="020F0502020204030204" pitchFamily="34" charset="0"/>
              </a:rPr>
              <a:t> expect a response. But what do I respond?’. And I also went to our Head of </a:t>
            </a:r>
            <a:r>
              <a:rPr lang="en-US" sz="1900" dirty="0" err="1">
                <a:solidFill>
                  <a:schemeClr val="tx1"/>
                </a:solidFill>
                <a:ea typeface="Calibri" panose="020F0502020204030204" pitchFamily="34" charset="0"/>
              </a:rPr>
              <a:t>te</a:t>
            </a:r>
            <a:r>
              <a:rPr lang="en-US" sz="1900" dirty="0">
                <a:solidFill>
                  <a:schemeClr val="tx1"/>
                </a:solidFill>
                <a:ea typeface="Calibri" panose="020F0502020204030204" pitchFamily="34" charset="0"/>
              </a:rPr>
              <a:t> </a:t>
            </a:r>
            <a:r>
              <a:rPr lang="en-US" sz="1900" dirty="0" err="1">
                <a:solidFill>
                  <a:schemeClr val="tx1"/>
                </a:solidFill>
                <a:ea typeface="Calibri" panose="020F0502020204030204" pitchFamily="34" charset="0"/>
              </a:rPr>
              <a:t>reo</a:t>
            </a:r>
            <a:r>
              <a:rPr lang="en-US" sz="1900" dirty="0">
                <a:solidFill>
                  <a:schemeClr val="tx1"/>
                </a:solidFill>
                <a:ea typeface="Calibri" panose="020F0502020204030204" pitchFamily="34" charset="0"/>
              </a:rPr>
              <a:t> and I also went to our Deputy Principal because I was just like, I just felt it was above my paygrade to be sort of accused of whitewashing when I was just trying to tell them what the kids were going to learn. </a:t>
            </a:r>
            <a:br>
              <a:rPr lang="en-US" sz="1900" dirty="0">
                <a:solidFill>
                  <a:schemeClr val="tx1"/>
                </a:solidFill>
                <a:ea typeface="Calibri" panose="020F0502020204030204" pitchFamily="34" charset="0"/>
              </a:rPr>
            </a:br>
            <a:endParaRPr lang="en-US" sz="1900" dirty="0">
              <a:solidFill>
                <a:schemeClr val="tx1"/>
              </a:solidFill>
              <a:ea typeface="Calibri" panose="020F0502020204030204" pitchFamily="34" charset="0"/>
            </a:endParaRPr>
          </a:p>
          <a:p>
            <a:r>
              <a:rPr lang="en-US" sz="1900" b="1" dirty="0">
                <a:solidFill>
                  <a:schemeClr val="tx1"/>
                </a:solidFill>
                <a:ea typeface="Calibri" panose="020F0502020204030204" pitchFamily="34" charset="0"/>
              </a:rPr>
              <a:t>Marta</a:t>
            </a:r>
            <a:r>
              <a:rPr lang="en-US" sz="1900" dirty="0">
                <a:solidFill>
                  <a:schemeClr val="tx1"/>
                </a:solidFill>
                <a:ea typeface="Calibri" panose="020F0502020204030204" pitchFamily="34" charset="0"/>
              </a:rPr>
              <a:t>: what happened there ?</a:t>
            </a:r>
          </a:p>
          <a:p>
            <a:br>
              <a:rPr lang="en-US" sz="1900" dirty="0">
                <a:solidFill>
                  <a:schemeClr val="tx1"/>
                </a:solidFill>
                <a:ea typeface="Calibri" panose="020F0502020204030204" pitchFamily="34" charset="0"/>
              </a:rPr>
            </a:br>
            <a:r>
              <a:rPr lang="en-US" sz="1900" b="1" dirty="0">
                <a:solidFill>
                  <a:schemeClr val="tx1"/>
                </a:solidFill>
                <a:ea typeface="Calibri" panose="020F0502020204030204" pitchFamily="34" charset="0"/>
              </a:rPr>
              <a:t>SS Teacher 2</a:t>
            </a:r>
            <a:r>
              <a:rPr lang="en-US" sz="1900" dirty="0">
                <a:solidFill>
                  <a:schemeClr val="tx1"/>
                </a:solidFill>
                <a:ea typeface="Calibri" panose="020F0502020204030204" pitchFamily="34" charset="0"/>
              </a:rPr>
              <a:t>:  We had to change all the names back to English because of that, which was really frustrating. We felt like we were making a step forward in terms of truly being culturally responsive in terms of recognizing that there's an English name, and a </a:t>
            </a:r>
            <a:r>
              <a:rPr lang="en-US" sz="1900" dirty="0" err="1">
                <a:solidFill>
                  <a:schemeClr val="tx1"/>
                </a:solidFill>
                <a:ea typeface="Calibri" panose="020F0502020204030204" pitchFamily="34" charset="0"/>
              </a:rPr>
              <a:t>te</a:t>
            </a:r>
            <a:r>
              <a:rPr lang="en-US" sz="1900" dirty="0">
                <a:solidFill>
                  <a:schemeClr val="tx1"/>
                </a:solidFill>
                <a:ea typeface="Calibri" panose="020F0502020204030204" pitchFamily="34" charset="0"/>
              </a:rPr>
              <a:t> </a:t>
            </a:r>
            <a:r>
              <a:rPr lang="en-US" sz="1900" dirty="0" err="1">
                <a:solidFill>
                  <a:schemeClr val="tx1"/>
                </a:solidFill>
                <a:ea typeface="Calibri" panose="020F0502020204030204" pitchFamily="34" charset="0"/>
              </a:rPr>
              <a:t>reo</a:t>
            </a:r>
            <a:r>
              <a:rPr lang="en-US" sz="1900" dirty="0">
                <a:solidFill>
                  <a:schemeClr val="tx1"/>
                </a:solidFill>
                <a:ea typeface="Calibri" panose="020F0502020204030204" pitchFamily="34" charset="0"/>
              </a:rPr>
              <a:t> name…. But yeah, we basically got told that we should not use </a:t>
            </a:r>
            <a:r>
              <a:rPr lang="en-US" sz="1900" dirty="0" err="1">
                <a:solidFill>
                  <a:schemeClr val="tx1"/>
                </a:solidFill>
                <a:ea typeface="Calibri" panose="020F0502020204030204" pitchFamily="34" charset="0"/>
              </a:rPr>
              <a:t>te</a:t>
            </a:r>
            <a:r>
              <a:rPr lang="en-US" sz="1900" dirty="0">
                <a:solidFill>
                  <a:schemeClr val="tx1"/>
                </a:solidFill>
                <a:ea typeface="Calibri" panose="020F0502020204030204" pitchFamily="34" charset="0"/>
              </a:rPr>
              <a:t> </a:t>
            </a:r>
            <a:r>
              <a:rPr lang="en-US" sz="1900" dirty="0" err="1">
                <a:solidFill>
                  <a:schemeClr val="tx1"/>
                </a:solidFill>
                <a:ea typeface="Calibri" panose="020F0502020204030204" pitchFamily="34" charset="0"/>
              </a:rPr>
              <a:t>reo</a:t>
            </a:r>
            <a:r>
              <a:rPr lang="en-US" sz="1900" dirty="0">
                <a:solidFill>
                  <a:schemeClr val="tx1"/>
                </a:solidFill>
                <a:ea typeface="Calibri" panose="020F0502020204030204" pitchFamily="34" charset="0"/>
              </a:rPr>
              <a:t>… it just sort of feels like yeah, we've taken a step backwards.</a:t>
            </a:r>
          </a:p>
        </p:txBody>
      </p:sp>
      <p:sp>
        <p:nvSpPr>
          <p:cNvPr id="2" name="Slide Number Placeholder 1">
            <a:extLst>
              <a:ext uri="{FF2B5EF4-FFF2-40B4-BE49-F238E27FC236}">
                <a16:creationId xmlns:a16="http://schemas.microsoft.com/office/drawing/2014/main" id="{D1AEF6CC-9E7E-F65C-68D0-1B77BCD94152}"/>
              </a:ext>
            </a:extLst>
          </p:cNvPr>
          <p:cNvSpPr>
            <a:spLocks noGrp="1"/>
          </p:cNvSpPr>
          <p:nvPr>
            <p:ph type="sldNum" sz="quarter" idx="12"/>
          </p:nvPr>
        </p:nvSpPr>
        <p:spPr/>
        <p:txBody>
          <a:bodyPr/>
          <a:lstStyle/>
          <a:p>
            <a:fld id="{EA8DA0AA-91AF-FD44-909F-3FCB97039979}" type="slidenum">
              <a:rPr lang="en-GB" smtClean="0"/>
              <a:t>11</a:t>
            </a:fld>
            <a:endParaRPr lang="en-GB"/>
          </a:p>
        </p:txBody>
      </p:sp>
    </p:spTree>
    <p:extLst>
      <p:ext uri="{BB962C8B-B14F-4D97-AF65-F5344CB8AC3E}">
        <p14:creationId xmlns:p14="http://schemas.microsoft.com/office/powerpoint/2010/main" val="16914936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B8267-50F6-7104-5B59-755E181CC838}"/>
              </a:ext>
            </a:extLst>
          </p:cNvPr>
          <p:cNvSpPr>
            <a:spLocks noGrp="1"/>
          </p:cNvSpPr>
          <p:nvPr>
            <p:ph type="title"/>
          </p:nvPr>
        </p:nvSpPr>
        <p:spPr>
          <a:xfrm>
            <a:off x="1343890" y="964692"/>
            <a:ext cx="8616973" cy="1188720"/>
          </a:xfrm>
        </p:spPr>
        <p:txBody>
          <a:bodyPr/>
          <a:lstStyle/>
          <a:p>
            <a:r>
              <a:rPr lang="en-GB" dirty="0"/>
              <a:t>Ethnographic study – </a:t>
            </a:r>
            <a:r>
              <a:rPr lang="en-GB" dirty="0" err="1"/>
              <a:t>nz</a:t>
            </a:r>
            <a:r>
              <a:rPr lang="en-GB" dirty="0"/>
              <a:t> schools</a:t>
            </a:r>
          </a:p>
        </p:txBody>
      </p:sp>
      <p:sp>
        <p:nvSpPr>
          <p:cNvPr id="3" name="Content Placeholder 2">
            <a:extLst>
              <a:ext uri="{FF2B5EF4-FFF2-40B4-BE49-F238E27FC236}">
                <a16:creationId xmlns:a16="http://schemas.microsoft.com/office/drawing/2014/main" id="{81E16330-DB6E-6520-7854-38A011B385C0}"/>
              </a:ext>
            </a:extLst>
          </p:cNvPr>
          <p:cNvSpPr>
            <a:spLocks noGrp="1"/>
          </p:cNvSpPr>
          <p:nvPr>
            <p:ph idx="1"/>
          </p:nvPr>
        </p:nvSpPr>
        <p:spPr>
          <a:xfrm>
            <a:off x="484910" y="2638044"/>
            <a:ext cx="6373090" cy="613935"/>
          </a:xfrm>
        </p:spPr>
        <p:txBody>
          <a:bodyPr>
            <a:normAutofit/>
          </a:bodyPr>
          <a:lstStyle/>
          <a:p>
            <a:r>
              <a:rPr lang="en-GB" dirty="0"/>
              <a:t>C) Hypervigilance –and culture of suspicion</a:t>
            </a:r>
          </a:p>
        </p:txBody>
      </p:sp>
      <p:sp>
        <p:nvSpPr>
          <p:cNvPr id="8" name="Rectangle 7">
            <a:extLst>
              <a:ext uri="{FF2B5EF4-FFF2-40B4-BE49-F238E27FC236}">
                <a16:creationId xmlns:a16="http://schemas.microsoft.com/office/drawing/2014/main" id="{1BBF5930-28B8-4F48-7AC9-D3736AFCF0B2}"/>
              </a:ext>
            </a:extLst>
          </p:cNvPr>
          <p:cNvSpPr/>
          <p:nvPr/>
        </p:nvSpPr>
        <p:spPr>
          <a:xfrm>
            <a:off x="484910" y="3251979"/>
            <a:ext cx="7543530" cy="3321034"/>
          </a:xfrm>
          <a:prstGeom prst="rect">
            <a:avLst/>
          </a:prstGeom>
          <a:solidFill>
            <a:srgbClr val="FDE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900" b="1" dirty="0">
                <a:solidFill>
                  <a:srgbClr val="3F3F3F"/>
                </a:solidFill>
                <a:effectLst/>
              </a:rPr>
              <a:t>Drama teacher</a:t>
            </a:r>
            <a:r>
              <a:rPr lang="en-GB" sz="1900" dirty="0">
                <a:solidFill>
                  <a:srgbClr val="3F3F3F"/>
                </a:solidFill>
                <a:effectLst/>
              </a:rPr>
              <a:t>: I think, these days, students are very aware of their rights and their, I guess, you just have to be a lot more careful about things like me ensuring that everyone feels safe. And sometimes it can be really, really tricky when students perceive that that hasn't happened within that space. So it's, it is a tough one being transparent, but also being aware of each student's privacy. So it's a real tricky situation. So when we have plays where there's, I don't know, maybe a kiss or a hug, that becomes quite a big issue. And you have to really talk your way around that and talk about consent to touch shoulder. And so all those things become really, really key. And so you're trying to do it in a way that is sensitive, but also transparent. And that's, that's a real hard balance </a:t>
            </a:r>
          </a:p>
        </p:txBody>
      </p:sp>
      <p:pic>
        <p:nvPicPr>
          <p:cNvPr id="10" name="Picture 9" descr="A sign on a blue surface&#10;&#10;Description automatically generated">
            <a:extLst>
              <a:ext uri="{FF2B5EF4-FFF2-40B4-BE49-F238E27FC236}">
                <a16:creationId xmlns:a16="http://schemas.microsoft.com/office/drawing/2014/main" id="{02A196B7-7036-4831-16B0-0C0BA01DB28C}"/>
              </a:ext>
            </a:extLst>
          </p:cNvPr>
          <p:cNvPicPr>
            <a:picLocks noChangeAspect="1"/>
          </p:cNvPicPr>
          <p:nvPr/>
        </p:nvPicPr>
        <p:blipFill rotWithShape="1">
          <a:blip r:embed="rId3"/>
          <a:srcRect l="7187" t="13951" r="14068" b="8519"/>
          <a:stretch/>
        </p:blipFill>
        <p:spPr>
          <a:xfrm rot="5400000">
            <a:off x="7864897" y="2929333"/>
            <a:ext cx="4191932" cy="3095427"/>
          </a:xfrm>
          <a:prstGeom prst="rect">
            <a:avLst/>
          </a:prstGeom>
        </p:spPr>
      </p:pic>
      <p:sp>
        <p:nvSpPr>
          <p:cNvPr id="4" name="Slide Number Placeholder 3">
            <a:extLst>
              <a:ext uri="{FF2B5EF4-FFF2-40B4-BE49-F238E27FC236}">
                <a16:creationId xmlns:a16="http://schemas.microsoft.com/office/drawing/2014/main" id="{A63926EE-BB48-4FC3-045E-DFB6AA8B7CF0}"/>
              </a:ext>
            </a:extLst>
          </p:cNvPr>
          <p:cNvSpPr>
            <a:spLocks noGrp="1"/>
          </p:cNvSpPr>
          <p:nvPr>
            <p:ph type="sldNum" sz="quarter" idx="12"/>
          </p:nvPr>
        </p:nvSpPr>
        <p:spPr/>
        <p:txBody>
          <a:bodyPr/>
          <a:lstStyle/>
          <a:p>
            <a:fld id="{EA8DA0AA-91AF-FD44-909F-3FCB97039979}" type="slidenum">
              <a:rPr lang="en-GB" smtClean="0"/>
              <a:t>12</a:t>
            </a:fld>
            <a:endParaRPr lang="en-GB"/>
          </a:p>
        </p:txBody>
      </p:sp>
    </p:spTree>
    <p:extLst>
      <p:ext uri="{BB962C8B-B14F-4D97-AF65-F5344CB8AC3E}">
        <p14:creationId xmlns:p14="http://schemas.microsoft.com/office/powerpoint/2010/main" val="3915110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AF711-0BF3-9382-9AA2-EA6CED1252AC}"/>
              </a:ext>
            </a:extLst>
          </p:cNvPr>
          <p:cNvSpPr>
            <a:spLocks noGrp="1"/>
          </p:cNvSpPr>
          <p:nvPr>
            <p:ph type="title"/>
          </p:nvPr>
        </p:nvSpPr>
        <p:spPr>
          <a:xfrm>
            <a:off x="928255" y="313528"/>
            <a:ext cx="9753599" cy="794836"/>
          </a:xfrm>
        </p:spPr>
        <p:txBody>
          <a:bodyPr/>
          <a:lstStyle/>
          <a:p>
            <a:r>
              <a:rPr lang="en-GB" dirty="0"/>
              <a:t>Document analysis in us higher ed</a:t>
            </a:r>
          </a:p>
        </p:txBody>
      </p:sp>
      <p:sp>
        <p:nvSpPr>
          <p:cNvPr id="3" name="Content Placeholder 2">
            <a:extLst>
              <a:ext uri="{FF2B5EF4-FFF2-40B4-BE49-F238E27FC236}">
                <a16:creationId xmlns:a16="http://schemas.microsoft.com/office/drawing/2014/main" id="{ED891CD8-682C-973E-D588-541D7CE662DF}"/>
              </a:ext>
            </a:extLst>
          </p:cNvPr>
          <p:cNvSpPr>
            <a:spLocks noGrp="1"/>
          </p:cNvSpPr>
          <p:nvPr>
            <p:ph idx="1"/>
          </p:nvPr>
        </p:nvSpPr>
        <p:spPr>
          <a:xfrm>
            <a:off x="360219" y="1330036"/>
            <a:ext cx="11388436" cy="5214436"/>
          </a:xfrm>
        </p:spPr>
        <p:txBody>
          <a:bodyPr>
            <a:normAutofit lnSpcReduction="10000"/>
          </a:bodyPr>
          <a:lstStyle/>
          <a:p>
            <a:r>
              <a:rPr lang="en-GB" sz="2000" dirty="0"/>
              <a:t>With increasing emphasis on students as clients, universities seek to serve all their student/clients’ needs, whether they knew they had these needs or not. Often, it is the faculty who are placed in the role of servant.  </a:t>
            </a:r>
          </a:p>
          <a:p>
            <a:r>
              <a:rPr lang="en-GB" sz="2000" dirty="0"/>
              <a:t>Starting FA24 at all Penn State campuses, teaching will also be assessed by students mid-semester. </a:t>
            </a:r>
            <a:r>
              <a:rPr lang="en-GB" sz="2000" dirty="0">
                <a:hlinkClick r:id="rId3"/>
              </a:rPr>
              <a:t>MSEEQ</a:t>
            </a:r>
            <a:endParaRPr lang="en-GB" sz="2000" dirty="0"/>
          </a:p>
          <a:p>
            <a:r>
              <a:rPr lang="en-GB" sz="2000" dirty="0"/>
              <a:t>In SP24, Penn State Harrisburg developed a survey for undergrad students to share their experience being advised by professional &amp; faculty advisors. Sample email to faculty to see what students received in their inbox: </a:t>
            </a:r>
          </a:p>
          <a:p>
            <a:pPr marL="228600" lvl="1" indent="0">
              <a:buNone/>
            </a:pPr>
            <a:r>
              <a:rPr lang="en-US" sz="2000" i="1" dirty="0">
                <a:solidFill>
                  <a:srgbClr val="242424"/>
                </a:solidFill>
                <a:effectLst/>
              </a:rPr>
              <a:t>Dear student:  We have developed a survey to learn about </a:t>
            </a:r>
            <a:r>
              <a:rPr lang="en-US" sz="2000" b="1" i="1" dirty="0">
                <a:solidFill>
                  <a:srgbClr val="242424"/>
                </a:solidFill>
                <a:effectLst/>
              </a:rPr>
              <a:t>your academic advising experience at Penn State Harrisburg</a:t>
            </a:r>
            <a:r>
              <a:rPr lang="en-US" sz="2000" i="1" dirty="0">
                <a:solidFill>
                  <a:srgbClr val="242424"/>
                </a:solidFill>
                <a:effectLst/>
              </a:rPr>
              <a:t>. </a:t>
            </a:r>
            <a:r>
              <a:rPr lang="en-US" sz="2000" i="1" dirty="0">
                <a:solidFill>
                  <a:srgbClr val="242424"/>
                </a:solidFill>
                <a:effectLst/>
                <a:highlight>
                  <a:srgbClr val="FFFF00"/>
                </a:highlight>
              </a:rPr>
              <a:t>This survey is con</a:t>
            </a:r>
            <a:r>
              <a:rPr lang="en-US" sz="2000" i="1" dirty="0">
                <a:solidFill>
                  <a:srgbClr val="000000"/>
                </a:solidFill>
                <a:effectLst/>
                <a:highlight>
                  <a:srgbClr val="FFFF00"/>
                </a:highlight>
              </a:rPr>
              <a:t>fi</a:t>
            </a:r>
            <a:r>
              <a:rPr lang="en-US" sz="2000" i="1" dirty="0">
                <a:solidFill>
                  <a:srgbClr val="242424"/>
                </a:solidFill>
                <a:effectLst/>
                <a:highlight>
                  <a:srgbClr val="FFFF00"/>
                </a:highlight>
              </a:rPr>
              <a:t>dential – we will not ask for your name, ID number, or email address</a:t>
            </a:r>
            <a:r>
              <a:rPr lang="en-US" sz="2000" i="1" dirty="0">
                <a:solidFill>
                  <a:srgbClr val="242424"/>
                </a:solidFill>
                <a:effectLst/>
              </a:rPr>
              <a:t>. Your feedback will help us determine our effectiveness at supporting you and provide direction to advising efforts at Penn State Harrisburg moving forward. We ask that you complete this survey using the link below between now and the last day of classes. </a:t>
            </a:r>
            <a:r>
              <a:rPr lang="en-US" sz="2000" i="1" dirty="0">
                <a:solidFill>
                  <a:srgbClr val="242424"/>
                </a:solidFill>
                <a:effectLst/>
                <a:highlight>
                  <a:srgbClr val="FFFF00"/>
                </a:highlight>
              </a:rPr>
              <a:t>Once you’ve completed it, you will be provided a link to </a:t>
            </a:r>
            <a:r>
              <a:rPr lang="en-US" sz="2000" b="1" i="1" dirty="0">
                <a:solidFill>
                  <a:srgbClr val="242424"/>
                </a:solidFill>
                <a:effectLst/>
                <a:highlight>
                  <a:srgbClr val="FFFF00"/>
                </a:highlight>
              </a:rPr>
              <a:t>enter a drawing to win a pair of Apple </a:t>
            </a:r>
            <a:r>
              <a:rPr lang="en-US" sz="2000" b="1" i="1" dirty="0" err="1">
                <a:solidFill>
                  <a:srgbClr val="242424"/>
                </a:solidFill>
                <a:effectLst/>
                <a:highlight>
                  <a:srgbClr val="FFFF00"/>
                </a:highlight>
              </a:rPr>
              <a:t>AirPods</a:t>
            </a:r>
            <a:r>
              <a:rPr lang="en-US" sz="2000" b="1" i="1" dirty="0">
                <a:solidFill>
                  <a:srgbClr val="242424"/>
                </a:solidFill>
                <a:effectLst/>
              </a:rPr>
              <a:t>. </a:t>
            </a:r>
            <a:r>
              <a:rPr lang="en-US" sz="2000" i="1" dirty="0">
                <a:solidFill>
                  <a:srgbClr val="242424"/>
                </a:solidFill>
                <a:effectLst/>
              </a:rPr>
              <a:t>Please note that </a:t>
            </a:r>
            <a:r>
              <a:rPr lang="en-US" sz="2000" i="1" dirty="0">
                <a:solidFill>
                  <a:srgbClr val="242424"/>
                </a:solidFill>
                <a:effectLst/>
                <a:highlight>
                  <a:srgbClr val="FFFF00"/>
                </a:highlight>
              </a:rPr>
              <a:t>you may receive more than one email about this survey if you have multiple assigned advisers. </a:t>
            </a:r>
            <a:r>
              <a:rPr lang="en-US" sz="2000" i="1" dirty="0">
                <a:solidFill>
                  <a:srgbClr val="242424"/>
                </a:solidFill>
                <a:effectLst/>
              </a:rPr>
              <a:t>Please complete this survey using the survey link on each email. Thanks for taking the time to share your advising experience!</a:t>
            </a:r>
          </a:p>
          <a:p>
            <a:pPr lvl="1"/>
            <a:r>
              <a:rPr lang="en-GB" sz="1800" i="0" dirty="0"/>
              <a:t>Student “comfort” and “safety” has become the #1 concern: e.g., Penn State </a:t>
            </a:r>
            <a:r>
              <a:rPr lang="en-US" sz="1800" b="0" i="0" u="none" strike="noStrike" dirty="0">
                <a:solidFill>
                  <a:srgbClr val="1D1B1B"/>
                </a:solidFill>
                <a:effectLst/>
                <a:hlinkClick r:id="rId4"/>
              </a:rPr>
              <a:t>The Safer People Safer Places Network</a:t>
            </a:r>
            <a:endParaRPr lang="en-GB" sz="1800" i="0" dirty="0"/>
          </a:p>
          <a:p>
            <a:pPr marL="228600" lvl="1" indent="0">
              <a:buNone/>
            </a:pPr>
            <a:endParaRPr lang="en-GB" dirty="0"/>
          </a:p>
          <a:p>
            <a:pPr lvl="1"/>
            <a:endParaRPr lang="en-GB" dirty="0"/>
          </a:p>
        </p:txBody>
      </p:sp>
      <p:sp>
        <p:nvSpPr>
          <p:cNvPr id="4" name="Slide Number Placeholder 3">
            <a:extLst>
              <a:ext uri="{FF2B5EF4-FFF2-40B4-BE49-F238E27FC236}">
                <a16:creationId xmlns:a16="http://schemas.microsoft.com/office/drawing/2014/main" id="{E47C5BB7-9035-2C33-8641-C943154F675E}"/>
              </a:ext>
            </a:extLst>
          </p:cNvPr>
          <p:cNvSpPr>
            <a:spLocks noGrp="1"/>
          </p:cNvSpPr>
          <p:nvPr>
            <p:ph type="sldNum" sz="quarter" idx="12"/>
          </p:nvPr>
        </p:nvSpPr>
        <p:spPr/>
        <p:txBody>
          <a:bodyPr/>
          <a:lstStyle/>
          <a:p>
            <a:fld id="{EA8DA0AA-91AF-FD44-909F-3FCB97039979}" type="slidenum">
              <a:rPr lang="en-GB" smtClean="0"/>
              <a:t>13</a:t>
            </a:fld>
            <a:endParaRPr lang="en-GB"/>
          </a:p>
        </p:txBody>
      </p:sp>
    </p:spTree>
    <p:extLst>
      <p:ext uri="{BB962C8B-B14F-4D97-AF65-F5344CB8AC3E}">
        <p14:creationId xmlns:p14="http://schemas.microsoft.com/office/powerpoint/2010/main" val="3726162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9BEB0-4869-93EB-8F86-13DC5A21155A}"/>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7878AAFC-0303-8745-C352-CFCBF404A3A1}"/>
              </a:ext>
            </a:extLst>
          </p:cNvPr>
          <p:cNvSpPr>
            <a:spLocks noGrp="1"/>
          </p:cNvSpPr>
          <p:nvPr>
            <p:ph idx="1"/>
          </p:nvPr>
        </p:nvSpPr>
        <p:spPr>
          <a:xfrm>
            <a:off x="2023318" y="2513353"/>
            <a:ext cx="8554628" cy="3101983"/>
          </a:xfrm>
        </p:spPr>
        <p:txBody>
          <a:bodyPr>
            <a:normAutofit fontScale="92500" lnSpcReduction="10000"/>
          </a:bodyPr>
          <a:lstStyle/>
          <a:p>
            <a:pPr marL="0" indent="0">
              <a:buNone/>
            </a:pPr>
            <a:r>
              <a:rPr lang="en-GB" sz="2800" dirty="0"/>
              <a:t>The </a:t>
            </a:r>
            <a:r>
              <a:rPr lang="en-GB" sz="2800" dirty="0" err="1"/>
              <a:t>safetyfication</a:t>
            </a:r>
            <a:r>
              <a:rPr lang="en-GB" sz="2800" dirty="0"/>
              <a:t> of curriculum as a dangerous trend in education because it:</a:t>
            </a:r>
          </a:p>
          <a:p>
            <a:r>
              <a:rPr lang="en-GB" sz="2800" dirty="0"/>
              <a:t>fosters a culture of conflict/discomfort avoidance and conformance with the market</a:t>
            </a:r>
          </a:p>
          <a:p>
            <a:r>
              <a:rPr lang="en-GB" sz="2800" dirty="0"/>
              <a:t>undermines political freedom</a:t>
            </a:r>
          </a:p>
          <a:p>
            <a:r>
              <a:rPr lang="en-GB" sz="2800" dirty="0"/>
              <a:t>It de-professionalizes teaching (teachers as curriculum/policy implementors)</a:t>
            </a:r>
          </a:p>
        </p:txBody>
      </p:sp>
      <p:sp>
        <p:nvSpPr>
          <p:cNvPr id="4" name="Slide Number Placeholder 3">
            <a:extLst>
              <a:ext uri="{FF2B5EF4-FFF2-40B4-BE49-F238E27FC236}">
                <a16:creationId xmlns:a16="http://schemas.microsoft.com/office/drawing/2014/main" id="{D0F505A8-7804-AAD7-BF58-D0E32DBA6FD0}"/>
              </a:ext>
            </a:extLst>
          </p:cNvPr>
          <p:cNvSpPr>
            <a:spLocks noGrp="1"/>
          </p:cNvSpPr>
          <p:nvPr>
            <p:ph type="sldNum" sz="quarter" idx="12"/>
          </p:nvPr>
        </p:nvSpPr>
        <p:spPr/>
        <p:txBody>
          <a:bodyPr/>
          <a:lstStyle/>
          <a:p>
            <a:fld id="{EA8DA0AA-91AF-FD44-909F-3FCB97039979}" type="slidenum">
              <a:rPr lang="en-GB" smtClean="0"/>
              <a:t>14</a:t>
            </a:fld>
            <a:endParaRPr lang="en-GB"/>
          </a:p>
        </p:txBody>
      </p:sp>
    </p:spTree>
    <p:extLst>
      <p:ext uri="{BB962C8B-B14F-4D97-AF65-F5344CB8AC3E}">
        <p14:creationId xmlns:p14="http://schemas.microsoft.com/office/powerpoint/2010/main" val="517276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03BD3-9541-FA2B-C528-6C7F83C96E1B}"/>
              </a:ext>
            </a:extLst>
          </p:cNvPr>
          <p:cNvSpPr>
            <a:spLocks noGrp="1"/>
          </p:cNvSpPr>
          <p:nvPr>
            <p:ph type="title"/>
          </p:nvPr>
        </p:nvSpPr>
        <p:spPr>
          <a:xfrm>
            <a:off x="2231136" y="270164"/>
            <a:ext cx="7729728" cy="976745"/>
          </a:xfrm>
        </p:spPr>
        <p:txBody>
          <a:bodyPr/>
          <a:lstStyle/>
          <a:p>
            <a:r>
              <a:rPr lang="en-GB" dirty="0"/>
              <a:t>REFERENCES</a:t>
            </a:r>
          </a:p>
        </p:txBody>
      </p:sp>
      <p:sp>
        <p:nvSpPr>
          <p:cNvPr id="3" name="Content Placeholder 2">
            <a:extLst>
              <a:ext uri="{FF2B5EF4-FFF2-40B4-BE49-F238E27FC236}">
                <a16:creationId xmlns:a16="http://schemas.microsoft.com/office/drawing/2014/main" id="{93E40829-3741-EA9C-0082-ABE6820EB603}"/>
              </a:ext>
            </a:extLst>
          </p:cNvPr>
          <p:cNvSpPr>
            <a:spLocks noGrp="1"/>
          </p:cNvSpPr>
          <p:nvPr>
            <p:ph idx="1"/>
          </p:nvPr>
        </p:nvSpPr>
        <p:spPr>
          <a:xfrm>
            <a:off x="429491" y="1579419"/>
            <a:ext cx="10543309" cy="5008418"/>
          </a:xfrm>
        </p:spPr>
        <p:txBody>
          <a:bodyPr>
            <a:normAutofit/>
          </a:bodyPr>
          <a:lstStyle/>
          <a:p>
            <a:pPr>
              <a:lnSpc>
                <a:spcPct val="120000"/>
              </a:lnSpc>
            </a:pPr>
            <a:r>
              <a:rPr lang="en-GB" sz="1600" dirty="0"/>
              <a:t>Arendt, H. (1969). </a:t>
            </a:r>
            <a:r>
              <a:rPr lang="en-GB" sz="1600" i="1" dirty="0"/>
              <a:t>On violence</a:t>
            </a:r>
            <a:r>
              <a:rPr lang="en-GB" sz="1600" dirty="0"/>
              <a:t>. Harvest Books.</a:t>
            </a:r>
          </a:p>
          <a:p>
            <a:pPr>
              <a:lnSpc>
                <a:spcPct val="120000"/>
              </a:lnSpc>
            </a:pPr>
            <a:r>
              <a:rPr lang="en-GB" sz="1600" dirty="0"/>
              <a:t>Arendt, H. (2003). </a:t>
            </a:r>
            <a:r>
              <a:rPr lang="en-GB" sz="1600" i="1" dirty="0"/>
              <a:t>Responsibility and judgment</a:t>
            </a:r>
            <a:r>
              <a:rPr lang="en-GB" sz="1600" dirty="0"/>
              <a:t>. </a:t>
            </a:r>
            <a:r>
              <a:rPr lang="en-GB" sz="1600" dirty="0" err="1"/>
              <a:t>Schocken</a:t>
            </a:r>
            <a:r>
              <a:rPr lang="en-GB" sz="1600" dirty="0"/>
              <a:t> Books.</a:t>
            </a:r>
          </a:p>
          <a:p>
            <a:pPr>
              <a:lnSpc>
                <a:spcPct val="120000"/>
              </a:lnSpc>
            </a:pPr>
            <a:r>
              <a:rPr lang="en-GB" sz="1600" dirty="0" err="1"/>
              <a:t>Estellés</a:t>
            </a:r>
            <a:r>
              <a:rPr lang="en-GB" sz="1600" dirty="0"/>
              <a:t>, M. (in progress). </a:t>
            </a:r>
            <a:r>
              <a:rPr lang="en-GB" sz="1600" i="1" dirty="0"/>
              <a:t>The </a:t>
            </a:r>
            <a:r>
              <a:rPr lang="en-GB" sz="1600" i="1" dirty="0" err="1"/>
              <a:t>safetyfication</a:t>
            </a:r>
            <a:r>
              <a:rPr lang="en-GB" sz="1600" i="1" dirty="0"/>
              <a:t> of education, and the end of democratic education</a:t>
            </a:r>
            <a:r>
              <a:rPr lang="en-GB" sz="1600" dirty="0"/>
              <a:t>.</a:t>
            </a:r>
          </a:p>
          <a:p>
            <a:pPr>
              <a:lnSpc>
                <a:spcPct val="120000"/>
              </a:lnSpc>
            </a:pPr>
            <a:r>
              <a:rPr lang="en-GB" sz="1600" dirty="0" err="1"/>
              <a:t>Estellés</a:t>
            </a:r>
            <a:r>
              <a:rPr lang="en-GB" sz="1600" dirty="0"/>
              <a:t>, M. (under review). A dangerous turn: the confluence of safety and citizenship discourses in educational scholarship. Article submitted to the journal </a:t>
            </a:r>
            <a:r>
              <a:rPr lang="en-GB" sz="1600" i="1" dirty="0"/>
              <a:t>Review of Educational Research</a:t>
            </a:r>
            <a:r>
              <a:rPr lang="en-GB" sz="1600" dirty="0"/>
              <a:t>.</a:t>
            </a:r>
          </a:p>
          <a:p>
            <a:pPr>
              <a:lnSpc>
                <a:spcPct val="120000"/>
              </a:lnSpc>
            </a:pPr>
            <a:r>
              <a:rPr lang="en-GB" sz="1600" dirty="0" err="1"/>
              <a:t>Estellés</a:t>
            </a:r>
            <a:r>
              <a:rPr lang="en-GB" sz="1600" dirty="0"/>
              <a:t>, M. (2024). </a:t>
            </a:r>
            <a:r>
              <a:rPr lang="en-GB" sz="1600" dirty="0" err="1"/>
              <a:t>Safetyfication</a:t>
            </a:r>
            <a:r>
              <a:rPr lang="en-GB" sz="1600" dirty="0"/>
              <a:t>: a Dangerous Trend in Citizenship Education [Conference paper]. American Educational Research Association Conference 2024 Annual Meeting. Paper awarded as Best Conference Paper by the Democratic Citizenship in Education SIG.</a:t>
            </a:r>
          </a:p>
          <a:p>
            <a:pPr>
              <a:lnSpc>
                <a:spcPct val="120000"/>
              </a:lnSpc>
            </a:pPr>
            <a:r>
              <a:rPr lang="en-GB" sz="1600" dirty="0"/>
              <a:t>Lukianoff, G. and Haidt, J. (2018). </a:t>
            </a:r>
            <a:r>
              <a:rPr lang="en-GB" sz="1600" i="1" dirty="0"/>
              <a:t>The coddling of the American mind: How good intentions and bad ideas are setting up a generation for failure</a:t>
            </a:r>
            <a:r>
              <a:rPr lang="en-GB" sz="1600" dirty="0"/>
              <a:t>. Penguin Press. </a:t>
            </a:r>
          </a:p>
          <a:p>
            <a:pPr>
              <a:lnSpc>
                <a:spcPct val="120000"/>
              </a:lnSpc>
            </a:pPr>
            <a:r>
              <a:rPr lang="en-GB" sz="1600" dirty="0"/>
              <a:t>Spector, H. (2018). Bureaucratization, education and the meanings of responsibility. </a:t>
            </a:r>
            <a:r>
              <a:rPr lang="en-GB" sz="1600" i="1" dirty="0"/>
              <a:t>Curriculum Inquiry</a:t>
            </a:r>
            <a:r>
              <a:rPr lang="en-GB" sz="1600" dirty="0"/>
              <a:t>, </a:t>
            </a:r>
            <a:r>
              <a:rPr lang="en-GB" sz="1600" i="1" dirty="0"/>
              <a:t>48</a:t>
            </a:r>
            <a:r>
              <a:rPr lang="en-GB" sz="1600" dirty="0"/>
              <a:t>(5), 503-520.</a:t>
            </a:r>
          </a:p>
          <a:p>
            <a:pPr>
              <a:lnSpc>
                <a:spcPct val="120000"/>
              </a:lnSpc>
            </a:pPr>
            <a:r>
              <a:rPr lang="en-GB" sz="1600" dirty="0"/>
              <a:t>Spector, H. (2023). </a:t>
            </a:r>
            <a:r>
              <a:rPr lang="en-GB" sz="1600" i="1" dirty="0"/>
              <a:t>In Search of Responsibility as Education: Traversing Banal and Radical Terrains</a:t>
            </a:r>
            <a:r>
              <a:rPr lang="en-GB" sz="1600" dirty="0"/>
              <a:t>. Routledge.</a:t>
            </a:r>
          </a:p>
          <a:p>
            <a:pPr>
              <a:lnSpc>
                <a:spcPct val="120000"/>
              </a:lnSpc>
            </a:pPr>
            <a:endParaRPr lang="en-GB" sz="1600" dirty="0"/>
          </a:p>
        </p:txBody>
      </p:sp>
      <p:sp>
        <p:nvSpPr>
          <p:cNvPr id="4" name="Slide Number Placeholder 3">
            <a:extLst>
              <a:ext uri="{FF2B5EF4-FFF2-40B4-BE49-F238E27FC236}">
                <a16:creationId xmlns:a16="http://schemas.microsoft.com/office/drawing/2014/main" id="{0CFEA034-D61F-B935-D37C-1F9713330028}"/>
              </a:ext>
            </a:extLst>
          </p:cNvPr>
          <p:cNvSpPr>
            <a:spLocks noGrp="1"/>
          </p:cNvSpPr>
          <p:nvPr>
            <p:ph type="sldNum" sz="quarter" idx="12"/>
          </p:nvPr>
        </p:nvSpPr>
        <p:spPr/>
        <p:txBody>
          <a:bodyPr/>
          <a:lstStyle/>
          <a:p>
            <a:fld id="{EA8DA0AA-91AF-FD44-909F-3FCB97039979}" type="slidenum">
              <a:rPr lang="en-GB" smtClean="0"/>
              <a:t>15</a:t>
            </a:fld>
            <a:endParaRPr lang="en-GB"/>
          </a:p>
        </p:txBody>
      </p:sp>
    </p:spTree>
    <p:extLst>
      <p:ext uri="{BB962C8B-B14F-4D97-AF65-F5344CB8AC3E}">
        <p14:creationId xmlns:p14="http://schemas.microsoft.com/office/powerpoint/2010/main" val="549065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A61973C-D7BC-4397-B86E-9E0A933975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3044" y="745236"/>
            <a:ext cx="10725912" cy="536752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3467D05-2141-47A3-A4E0-42AF4AB00F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328266" y="-2013796"/>
            <a:ext cx="5535469" cy="10885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logo of a college&#10;&#10;Description automatically generated with medium confidence">
            <a:extLst>
              <a:ext uri="{FF2B5EF4-FFF2-40B4-BE49-F238E27FC236}">
                <a16:creationId xmlns:a16="http://schemas.microsoft.com/office/drawing/2014/main" id="{7F3763E3-A3C2-10B6-2E81-5DFE4AE3E4E6}"/>
              </a:ext>
            </a:extLst>
          </p:cNvPr>
          <p:cNvPicPr>
            <a:picLocks noChangeAspect="1"/>
          </p:cNvPicPr>
          <p:nvPr/>
        </p:nvPicPr>
        <p:blipFill>
          <a:blip r:embed="rId3"/>
          <a:stretch>
            <a:fillRect/>
          </a:stretch>
        </p:blipFill>
        <p:spPr>
          <a:xfrm>
            <a:off x="2478217" y="1606471"/>
            <a:ext cx="7041339" cy="3274223"/>
          </a:xfrm>
          <a:prstGeom prst="rect">
            <a:avLst/>
          </a:prstGeom>
        </p:spPr>
      </p:pic>
      <p:sp>
        <p:nvSpPr>
          <p:cNvPr id="6" name="TextBox 5">
            <a:extLst>
              <a:ext uri="{FF2B5EF4-FFF2-40B4-BE49-F238E27FC236}">
                <a16:creationId xmlns:a16="http://schemas.microsoft.com/office/drawing/2014/main" id="{C5169AF2-BB04-4A6A-F507-135158D0B381}"/>
              </a:ext>
            </a:extLst>
          </p:cNvPr>
          <p:cNvSpPr txBox="1"/>
          <p:nvPr/>
        </p:nvSpPr>
        <p:spPr>
          <a:xfrm>
            <a:off x="4469306" y="5066863"/>
            <a:ext cx="3059160" cy="369332"/>
          </a:xfrm>
          <a:prstGeom prst="rect">
            <a:avLst/>
          </a:prstGeom>
          <a:noFill/>
        </p:spPr>
        <p:txBody>
          <a:bodyPr wrap="square" rtlCol="0">
            <a:spAutoFit/>
          </a:bodyPr>
          <a:lstStyle/>
          <a:p>
            <a:pPr algn="ctr"/>
            <a:r>
              <a:rPr lang="en-GB" dirty="0"/>
              <a:t>Auckland, 2023</a:t>
            </a:r>
          </a:p>
        </p:txBody>
      </p:sp>
      <p:sp>
        <p:nvSpPr>
          <p:cNvPr id="2" name="Slide Number Placeholder 1">
            <a:extLst>
              <a:ext uri="{FF2B5EF4-FFF2-40B4-BE49-F238E27FC236}">
                <a16:creationId xmlns:a16="http://schemas.microsoft.com/office/drawing/2014/main" id="{C0605658-1666-6EDE-2056-3608E8A912A1}"/>
              </a:ext>
            </a:extLst>
          </p:cNvPr>
          <p:cNvSpPr>
            <a:spLocks noGrp="1"/>
          </p:cNvSpPr>
          <p:nvPr>
            <p:ph type="sldNum" sz="quarter" idx="12"/>
          </p:nvPr>
        </p:nvSpPr>
        <p:spPr/>
        <p:txBody>
          <a:bodyPr/>
          <a:lstStyle/>
          <a:p>
            <a:fld id="{EA8DA0AA-91AF-FD44-909F-3FCB97039979}" type="slidenum">
              <a:rPr lang="en-GB" smtClean="0"/>
              <a:t>2</a:t>
            </a:fld>
            <a:endParaRPr lang="en-GB"/>
          </a:p>
        </p:txBody>
      </p:sp>
    </p:spTree>
    <p:extLst>
      <p:ext uri="{BB962C8B-B14F-4D97-AF65-F5344CB8AC3E}">
        <p14:creationId xmlns:p14="http://schemas.microsoft.com/office/powerpoint/2010/main" val="3403229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823D0-4F89-F7B0-4ECB-136547F82767}"/>
              </a:ext>
            </a:extLst>
          </p:cNvPr>
          <p:cNvSpPr>
            <a:spLocks noGrp="1"/>
          </p:cNvSpPr>
          <p:nvPr>
            <p:ph type="title"/>
          </p:nvPr>
        </p:nvSpPr>
        <p:spPr/>
        <p:txBody>
          <a:bodyPr/>
          <a:lstStyle/>
          <a:p>
            <a:r>
              <a:rPr lang="en-GB" dirty="0"/>
              <a:t>The </a:t>
            </a:r>
            <a:r>
              <a:rPr lang="en-GB" i="1" dirty="0" err="1"/>
              <a:t>Safetyfication</a:t>
            </a:r>
            <a:r>
              <a:rPr lang="en-GB" dirty="0"/>
              <a:t> of education</a:t>
            </a:r>
          </a:p>
        </p:txBody>
      </p:sp>
      <p:sp>
        <p:nvSpPr>
          <p:cNvPr id="4" name="TextBox 3">
            <a:extLst>
              <a:ext uri="{FF2B5EF4-FFF2-40B4-BE49-F238E27FC236}">
                <a16:creationId xmlns:a16="http://schemas.microsoft.com/office/drawing/2014/main" id="{4BFD4BCC-E0CD-5C80-9B1F-4498980F9371}"/>
              </a:ext>
            </a:extLst>
          </p:cNvPr>
          <p:cNvSpPr txBox="1"/>
          <p:nvPr/>
        </p:nvSpPr>
        <p:spPr>
          <a:xfrm>
            <a:off x="7116899" y="3985165"/>
            <a:ext cx="4700268" cy="214749"/>
          </a:xfrm>
          <a:prstGeom prst="rect">
            <a:avLst/>
          </a:prstGeom>
        </p:spPr>
        <p:txBody>
          <a:bodyPr vert="horz" lIns="91440" tIns="45720" rIns="91440" bIns="45720" rtlCol="0" anchor="ctr">
            <a:noAutofit/>
          </a:bodyPr>
          <a:lstStyle/>
          <a:p>
            <a:pPr>
              <a:lnSpc>
                <a:spcPct val="90000"/>
              </a:lnSpc>
              <a:spcAft>
                <a:spcPts val="600"/>
              </a:spcAft>
            </a:pPr>
            <a:r>
              <a:rPr lang="en-US" sz="1600" b="1" dirty="0"/>
              <a:t>Safe</a:t>
            </a:r>
            <a:r>
              <a:rPr lang="en-US" sz="1600" dirty="0"/>
              <a:t> participation in the digital world</a:t>
            </a:r>
          </a:p>
        </p:txBody>
      </p:sp>
      <p:sp>
        <p:nvSpPr>
          <p:cNvPr id="5" name="TextBox 4">
            <a:extLst>
              <a:ext uri="{FF2B5EF4-FFF2-40B4-BE49-F238E27FC236}">
                <a16:creationId xmlns:a16="http://schemas.microsoft.com/office/drawing/2014/main" id="{1A80F7C9-490A-2D9D-3D7A-2411D05C8025}"/>
              </a:ext>
            </a:extLst>
          </p:cNvPr>
          <p:cNvSpPr txBox="1"/>
          <p:nvPr/>
        </p:nvSpPr>
        <p:spPr>
          <a:xfrm>
            <a:off x="7810548" y="2999478"/>
            <a:ext cx="5810194" cy="338554"/>
          </a:xfrm>
          <a:prstGeom prst="rect">
            <a:avLst/>
          </a:prstGeom>
          <a:noFill/>
        </p:spPr>
        <p:txBody>
          <a:bodyPr wrap="square" rtlCol="0">
            <a:spAutoFit/>
          </a:bodyPr>
          <a:lstStyle/>
          <a:p>
            <a:pPr>
              <a:spcAft>
                <a:spcPts val="600"/>
              </a:spcAft>
            </a:pPr>
            <a:r>
              <a:rPr lang="en-GB" sz="1600" b="1" dirty="0"/>
              <a:t>Safe</a:t>
            </a:r>
            <a:r>
              <a:rPr lang="en-GB" sz="1600" dirty="0"/>
              <a:t> conversations about racism</a:t>
            </a:r>
          </a:p>
        </p:txBody>
      </p:sp>
      <p:sp>
        <p:nvSpPr>
          <p:cNvPr id="6" name="TextBox 5">
            <a:extLst>
              <a:ext uri="{FF2B5EF4-FFF2-40B4-BE49-F238E27FC236}">
                <a16:creationId xmlns:a16="http://schemas.microsoft.com/office/drawing/2014/main" id="{43348CA0-9AC0-87D7-FE81-A0AD0B673485}"/>
              </a:ext>
            </a:extLst>
          </p:cNvPr>
          <p:cNvSpPr txBox="1"/>
          <p:nvPr/>
        </p:nvSpPr>
        <p:spPr>
          <a:xfrm>
            <a:off x="7427591" y="3429000"/>
            <a:ext cx="2897287" cy="369332"/>
          </a:xfrm>
          <a:prstGeom prst="rect">
            <a:avLst/>
          </a:prstGeom>
          <a:noFill/>
        </p:spPr>
        <p:txBody>
          <a:bodyPr wrap="square" rtlCol="0">
            <a:spAutoFit/>
          </a:bodyPr>
          <a:lstStyle/>
          <a:p>
            <a:r>
              <a:rPr lang="en-GB" dirty="0"/>
              <a:t>Cultural </a:t>
            </a:r>
            <a:r>
              <a:rPr lang="en-GB" b="1" dirty="0"/>
              <a:t>safety</a:t>
            </a:r>
          </a:p>
        </p:txBody>
      </p:sp>
      <p:sp>
        <p:nvSpPr>
          <p:cNvPr id="7" name="TextBox 6">
            <a:extLst>
              <a:ext uri="{FF2B5EF4-FFF2-40B4-BE49-F238E27FC236}">
                <a16:creationId xmlns:a16="http://schemas.microsoft.com/office/drawing/2014/main" id="{80DFDDED-3FD0-8C41-09B9-DA55AD5AA608}"/>
              </a:ext>
            </a:extLst>
          </p:cNvPr>
          <p:cNvSpPr txBox="1"/>
          <p:nvPr/>
        </p:nvSpPr>
        <p:spPr>
          <a:xfrm>
            <a:off x="1561346" y="4562793"/>
            <a:ext cx="5655250" cy="338554"/>
          </a:xfrm>
          <a:prstGeom prst="rect">
            <a:avLst/>
          </a:prstGeom>
          <a:noFill/>
        </p:spPr>
        <p:txBody>
          <a:bodyPr wrap="square" rtlCol="0">
            <a:spAutoFit/>
          </a:bodyPr>
          <a:lstStyle/>
          <a:p>
            <a:r>
              <a:rPr lang="en-GB" sz="1600" b="1" dirty="0"/>
              <a:t>Safe</a:t>
            </a:r>
            <a:r>
              <a:rPr lang="en-GB" sz="1600" dirty="0"/>
              <a:t> and inclusive spaces for all learners</a:t>
            </a:r>
          </a:p>
        </p:txBody>
      </p:sp>
      <p:sp>
        <p:nvSpPr>
          <p:cNvPr id="8" name="TextBox 7">
            <a:extLst>
              <a:ext uri="{FF2B5EF4-FFF2-40B4-BE49-F238E27FC236}">
                <a16:creationId xmlns:a16="http://schemas.microsoft.com/office/drawing/2014/main" id="{B00D20E5-EEAE-F815-39B2-FEF01984AC03}"/>
              </a:ext>
            </a:extLst>
          </p:cNvPr>
          <p:cNvSpPr txBox="1"/>
          <p:nvPr/>
        </p:nvSpPr>
        <p:spPr>
          <a:xfrm>
            <a:off x="1190250" y="4013082"/>
            <a:ext cx="1466847" cy="307777"/>
          </a:xfrm>
          <a:prstGeom prst="rect">
            <a:avLst/>
          </a:prstGeom>
          <a:noFill/>
        </p:spPr>
        <p:txBody>
          <a:bodyPr wrap="square" rtlCol="0">
            <a:spAutoFit/>
          </a:bodyPr>
          <a:lstStyle/>
          <a:p>
            <a:r>
              <a:rPr lang="en-GB" sz="1400" b="1" dirty="0"/>
              <a:t>Safe</a:t>
            </a:r>
            <a:r>
              <a:rPr lang="en-GB" sz="1400" dirty="0"/>
              <a:t> care</a:t>
            </a:r>
          </a:p>
        </p:txBody>
      </p:sp>
      <p:sp>
        <p:nvSpPr>
          <p:cNvPr id="9" name="TextBox 8">
            <a:extLst>
              <a:ext uri="{FF2B5EF4-FFF2-40B4-BE49-F238E27FC236}">
                <a16:creationId xmlns:a16="http://schemas.microsoft.com/office/drawing/2014/main" id="{3AD72258-FA4A-37C0-D5C3-0703D1101C6D}"/>
              </a:ext>
            </a:extLst>
          </p:cNvPr>
          <p:cNvSpPr txBox="1"/>
          <p:nvPr/>
        </p:nvSpPr>
        <p:spPr>
          <a:xfrm>
            <a:off x="2124321" y="3629925"/>
            <a:ext cx="2342009" cy="369332"/>
          </a:xfrm>
          <a:prstGeom prst="rect">
            <a:avLst/>
          </a:prstGeom>
          <a:noFill/>
        </p:spPr>
        <p:txBody>
          <a:bodyPr wrap="square" rtlCol="0">
            <a:spAutoFit/>
          </a:bodyPr>
          <a:lstStyle/>
          <a:p>
            <a:r>
              <a:rPr lang="en-GB" b="1" dirty="0"/>
              <a:t>Safe</a:t>
            </a:r>
            <a:r>
              <a:rPr lang="en-GB" dirty="0"/>
              <a:t> schools</a:t>
            </a:r>
          </a:p>
        </p:txBody>
      </p:sp>
      <p:sp>
        <p:nvSpPr>
          <p:cNvPr id="10" name="TextBox 9">
            <a:extLst>
              <a:ext uri="{FF2B5EF4-FFF2-40B4-BE49-F238E27FC236}">
                <a16:creationId xmlns:a16="http://schemas.microsoft.com/office/drawing/2014/main" id="{2A1416C3-27CD-8711-FFC3-4B49EDCB1D0D}"/>
              </a:ext>
            </a:extLst>
          </p:cNvPr>
          <p:cNvSpPr txBox="1"/>
          <p:nvPr/>
        </p:nvSpPr>
        <p:spPr>
          <a:xfrm>
            <a:off x="1484164" y="2497015"/>
            <a:ext cx="4611836" cy="369332"/>
          </a:xfrm>
          <a:prstGeom prst="rect">
            <a:avLst/>
          </a:prstGeom>
          <a:noFill/>
        </p:spPr>
        <p:txBody>
          <a:bodyPr wrap="square" rtlCol="0">
            <a:spAutoFit/>
          </a:bodyPr>
          <a:lstStyle/>
          <a:p>
            <a:r>
              <a:rPr lang="en-GB" b="1" dirty="0"/>
              <a:t>Safe</a:t>
            </a:r>
            <a:r>
              <a:rPr lang="en-GB" dirty="0"/>
              <a:t> learning environments</a:t>
            </a:r>
          </a:p>
        </p:txBody>
      </p:sp>
      <p:sp>
        <p:nvSpPr>
          <p:cNvPr id="11" name="TextBox 10">
            <a:extLst>
              <a:ext uri="{FF2B5EF4-FFF2-40B4-BE49-F238E27FC236}">
                <a16:creationId xmlns:a16="http://schemas.microsoft.com/office/drawing/2014/main" id="{437737D2-70C9-28B7-1055-24C3C7F3DD80}"/>
              </a:ext>
            </a:extLst>
          </p:cNvPr>
          <p:cNvSpPr txBox="1"/>
          <p:nvPr/>
        </p:nvSpPr>
        <p:spPr>
          <a:xfrm>
            <a:off x="6692700" y="2577360"/>
            <a:ext cx="2235697" cy="369332"/>
          </a:xfrm>
          <a:prstGeom prst="rect">
            <a:avLst/>
          </a:prstGeom>
          <a:noFill/>
        </p:spPr>
        <p:txBody>
          <a:bodyPr wrap="square" rtlCol="0">
            <a:spAutoFit/>
          </a:bodyPr>
          <a:lstStyle/>
          <a:p>
            <a:r>
              <a:rPr lang="en-GB" dirty="0"/>
              <a:t>Online </a:t>
            </a:r>
            <a:r>
              <a:rPr lang="en-GB" b="1" dirty="0"/>
              <a:t>safety</a:t>
            </a:r>
          </a:p>
        </p:txBody>
      </p:sp>
      <p:sp>
        <p:nvSpPr>
          <p:cNvPr id="12" name="TextBox 11">
            <a:extLst>
              <a:ext uri="{FF2B5EF4-FFF2-40B4-BE49-F238E27FC236}">
                <a16:creationId xmlns:a16="http://schemas.microsoft.com/office/drawing/2014/main" id="{98EB2272-8912-C8B6-6139-7170F6D844E2}"/>
              </a:ext>
            </a:extLst>
          </p:cNvPr>
          <p:cNvSpPr txBox="1"/>
          <p:nvPr/>
        </p:nvSpPr>
        <p:spPr>
          <a:xfrm>
            <a:off x="5254377" y="3380237"/>
            <a:ext cx="1385167" cy="646331"/>
          </a:xfrm>
          <a:prstGeom prst="rect">
            <a:avLst/>
          </a:prstGeom>
          <a:noFill/>
        </p:spPr>
        <p:txBody>
          <a:bodyPr wrap="square" rtlCol="0">
            <a:spAutoFit/>
          </a:bodyPr>
          <a:lstStyle/>
          <a:p>
            <a:r>
              <a:rPr lang="en-GB" sz="3600" dirty="0"/>
              <a:t>Safety</a:t>
            </a:r>
          </a:p>
        </p:txBody>
      </p:sp>
      <p:sp>
        <p:nvSpPr>
          <p:cNvPr id="13" name="TextBox 12">
            <a:extLst>
              <a:ext uri="{FF2B5EF4-FFF2-40B4-BE49-F238E27FC236}">
                <a16:creationId xmlns:a16="http://schemas.microsoft.com/office/drawing/2014/main" id="{DD364C8F-12FD-C163-8FAC-0E0DED89754F}"/>
              </a:ext>
            </a:extLst>
          </p:cNvPr>
          <p:cNvSpPr txBox="1"/>
          <p:nvPr/>
        </p:nvSpPr>
        <p:spPr>
          <a:xfrm>
            <a:off x="6639544" y="4562793"/>
            <a:ext cx="2063474" cy="369332"/>
          </a:xfrm>
          <a:prstGeom prst="rect">
            <a:avLst/>
          </a:prstGeom>
          <a:noFill/>
        </p:spPr>
        <p:txBody>
          <a:bodyPr wrap="square" rtlCol="0">
            <a:spAutoFit/>
          </a:bodyPr>
          <a:lstStyle/>
          <a:p>
            <a:pPr>
              <a:spcAft>
                <a:spcPts val="600"/>
              </a:spcAft>
            </a:pPr>
            <a:r>
              <a:rPr lang="en-GB" dirty="0"/>
              <a:t>Health and </a:t>
            </a:r>
            <a:r>
              <a:rPr lang="en-GB" b="1" dirty="0"/>
              <a:t>safety</a:t>
            </a:r>
          </a:p>
        </p:txBody>
      </p:sp>
      <p:sp>
        <p:nvSpPr>
          <p:cNvPr id="14" name="TextBox 13">
            <a:extLst>
              <a:ext uri="{FF2B5EF4-FFF2-40B4-BE49-F238E27FC236}">
                <a16:creationId xmlns:a16="http://schemas.microsoft.com/office/drawing/2014/main" id="{E1C9A16C-465E-BB18-54E4-63AFDF262980}"/>
              </a:ext>
            </a:extLst>
          </p:cNvPr>
          <p:cNvSpPr txBox="1"/>
          <p:nvPr/>
        </p:nvSpPr>
        <p:spPr>
          <a:xfrm>
            <a:off x="4915223" y="2681681"/>
            <a:ext cx="2063474" cy="307777"/>
          </a:xfrm>
          <a:prstGeom prst="rect">
            <a:avLst/>
          </a:prstGeom>
          <a:noFill/>
        </p:spPr>
        <p:txBody>
          <a:bodyPr wrap="square" rtlCol="0">
            <a:spAutoFit/>
          </a:bodyPr>
          <a:lstStyle/>
          <a:p>
            <a:pPr>
              <a:spcAft>
                <a:spcPts val="600"/>
              </a:spcAft>
            </a:pPr>
            <a:r>
              <a:rPr lang="en-GB" sz="1400" b="1" dirty="0"/>
              <a:t>Safety</a:t>
            </a:r>
            <a:r>
              <a:rPr lang="en-GB" sz="1400" dirty="0"/>
              <a:t> checks</a:t>
            </a:r>
            <a:endParaRPr lang="en-GB" sz="1400" b="1" dirty="0"/>
          </a:p>
        </p:txBody>
      </p:sp>
      <p:sp>
        <p:nvSpPr>
          <p:cNvPr id="15" name="TextBox 14">
            <a:extLst>
              <a:ext uri="{FF2B5EF4-FFF2-40B4-BE49-F238E27FC236}">
                <a16:creationId xmlns:a16="http://schemas.microsoft.com/office/drawing/2014/main" id="{4A68EF94-84DA-08F6-7B32-752D7BD8998E}"/>
              </a:ext>
            </a:extLst>
          </p:cNvPr>
          <p:cNvSpPr txBox="1"/>
          <p:nvPr/>
        </p:nvSpPr>
        <p:spPr>
          <a:xfrm>
            <a:off x="3295326" y="3007521"/>
            <a:ext cx="2342009" cy="369332"/>
          </a:xfrm>
          <a:prstGeom prst="rect">
            <a:avLst/>
          </a:prstGeom>
          <a:noFill/>
        </p:spPr>
        <p:txBody>
          <a:bodyPr wrap="square" rtlCol="0">
            <a:spAutoFit/>
          </a:bodyPr>
          <a:lstStyle/>
          <a:p>
            <a:r>
              <a:rPr lang="en-GB" b="1" dirty="0"/>
              <a:t>Safe</a:t>
            </a:r>
            <a:r>
              <a:rPr lang="en-GB" dirty="0"/>
              <a:t> spaces</a:t>
            </a:r>
          </a:p>
        </p:txBody>
      </p:sp>
      <p:sp>
        <p:nvSpPr>
          <p:cNvPr id="3" name="TextBox 2">
            <a:extLst>
              <a:ext uri="{FF2B5EF4-FFF2-40B4-BE49-F238E27FC236}">
                <a16:creationId xmlns:a16="http://schemas.microsoft.com/office/drawing/2014/main" id="{0E251B90-BCF6-9EAE-1566-D6BF795369FF}"/>
              </a:ext>
            </a:extLst>
          </p:cNvPr>
          <p:cNvSpPr txBox="1"/>
          <p:nvPr/>
        </p:nvSpPr>
        <p:spPr>
          <a:xfrm>
            <a:off x="2789464" y="5295004"/>
            <a:ext cx="6613071" cy="646331"/>
          </a:xfrm>
          <a:prstGeom prst="rect">
            <a:avLst/>
          </a:prstGeom>
          <a:noFill/>
        </p:spPr>
        <p:txBody>
          <a:bodyPr wrap="square" rtlCol="0">
            <a:spAutoFit/>
          </a:bodyPr>
          <a:lstStyle/>
          <a:p>
            <a:pPr algn="ctr"/>
            <a:r>
              <a:rPr lang="en-GB" sz="3600" dirty="0"/>
              <a:t>A safe curriculum?</a:t>
            </a:r>
          </a:p>
        </p:txBody>
      </p:sp>
      <p:sp>
        <p:nvSpPr>
          <p:cNvPr id="16" name="Slide Number Placeholder 15">
            <a:extLst>
              <a:ext uri="{FF2B5EF4-FFF2-40B4-BE49-F238E27FC236}">
                <a16:creationId xmlns:a16="http://schemas.microsoft.com/office/drawing/2014/main" id="{FD75E9F4-6DF4-C1C8-4628-691BE4A83E0A}"/>
              </a:ext>
            </a:extLst>
          </p:cNvPr>
          <p:cNvSpPr>
            <a:spLocks noGrp="1"/>
          </p:cNvSpPr>
          <p:nvPr>
            <p:ph type="sldNum" sz="quarter" idx="12"/>
          </p:nvPr>
        </p:nvSpPr>
        <p:spPr/>
        <p:txBody>
          <a:bodyPr/>
          <a:lstStyle/>
          <a:p>
            <a:fld id="{EA8DA0AA-91AF-FD44-909F-3FCB97039979}" type="slidenum">
              <a:rPr lang="en-GB" smtClean="0"/>
              <a:t>3</a:t>
            </a:fld>
            <a:endParaRPr lang="en-GB"/>
          </a:p>
        </p:txBody>
      </p:sp>
    </p:spTree>
    <p:extLst>
      <p:ext uri="{BB962C8B-B14F-4D97-AF65-F5344CB8AC3E}">
        <p14:creationId xmlns:p14="http://schemas.microsoft.com/office/powerpoint/2010/main" val="1262479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59081-BB84-D2E8-0027-7E4FED89C673}"/>
              </a:ext>
            </a:extLst>
          </p:cNvPr>
          <p:cNvSpPr>
            <a:spLocks noGrp="1"/>
          </p:cNvSpPr>
          <p:nvPr>
            <p:ph type="title"/>
          </p:nvPr>
        </p:nvSpPr>
        <p:spPr>
          <a:xfrm>
            <a:off x="2228850" y="414338"/>
            <a:ext cx="7732014" cy="1028700"/>
          </a:xfrm>
        </p:spPr>
        <p:txBody>
          <a:bodyPr/>
          <a:lstStyle/>
          <a:p>
            <a:r>
              <a:rPr lang="en-GB" dirty="0"/>
              <a:t>Genealogy of safety in education</a:t>
            </a:r>
          </a:p>
        </p:txBody>
      </p:sp>
      <p:sp>
        <p:nvSpPr>
          <p:cNvPr id="3" name="Content Placeholder 2">
            <a:extLst>
              <a:ext uri="{FF2B5EF4-FFF2-40B4-BE49-F238E27FC236}">
                <a16:creationId xmlns:a16="http://schemas.microsoft.com/office/drawing/2014/main" id="{F94F4A5C-587E-D325-933A-780F1F383AF4}"/>
              </a:ext>
            </a:extLst>
          </p:cNvPr>
          <p:cNvSpPr>
            <a:spLocks noGrp="1"/>
          </p:cNvSpPr>
          <p:nvPr>
            <p:ph idx="1"/>
          </p:nvPr>
        </p:nvSpPr>
        <p:spPr>
          <a:xfrm>
            <a:off x="557213" y="1743075"/>
            <a:ext cx="11072812" cy="4984296"/>
          </a:xfrm>
        </p:spPr>
        <p:txBody>
          <a:bodyPr>
            <a:noAutofit/>
          </a:bodyPr>
          <a:lstStyle/>
          <a:p>
            <a:pPr marL="0" indent="0">
              <a:buNone/>
            </a:pPr>
            <a:r>
              <a:rPr lang="en-GB" sz="2600" dirty="0"/>
              <a:t>Four phases:</a:t>
            </a:r>
          </a:p>
          <a:p>
            <a:pPr marL="571500" lvl="1" indent="-342900">
              <a:buFont typeface="+mj-lt"/>
              <a:buAutoNum type="arabicPeriod"/>
            </a:pPr>
            <a:r>
              <a:rPr lang="en-GB" sz="2600" dirty="0"/>
              <a:t>The development of mass education (1850-1970s) – when physical safety became of increasing importance</a:t>
            </a:r>
          </a:p>
          <a:p>
            <a:pPr marL="571500" lvl="1" indent="-342900">
              <a:buFont typeface="+mj-lt"/>
              <a:buAutoNum type="arabicPeriod"/>
            </a:pPr>
            <a:r>
              <a:rPr lang="en-GB" sz="2600" dirty="0"/>
              <a:t>The neoliberal turn (1970s-1980s) –when the issues of school violence and child abuse came to the forefront as part of the attack to public education</a:t>
            </a:r>
          </a:p>
          <a:p>
            <a:pPr marL="571500" lvl="1" indent="-342900">
              <a:buFont typeface="+mj-lt"/>
              <a:buAutoNum type="arabicPeriod"/>
            </a:pPr>
            <a:r>
              <a:rPr lang="en-GB" sz="2600" dirty="0"/>
              <a:t>The neoliberal consolidation period (1990s-2000s) –when wellbeing concerns proliferated</a:t>
            </a:r>
          </a:p>
          <a:p>
            <a:pPr marL="571500" lvl="1" indent="-342900">
              <a:buFont typeface="+mj-lt"/>
              <a:buAutoNum type="arabicPeriod"/>
            </a:pPr>
            <a:r>
              <a:rPr lang="en-GB" sz="2600" dirty="0"/>
              <a:t>The progressive neoliberal turn (2010s-present) –when safety has been associated with social justice claims as part of the ‘therapization of social justice’ (Ecclestone &amp; Hayes, 2019) </a:t>
            </a:r>
            <a:r>
              <a:rPr lang="en-GB" sz="2600" dirty="0" err="1"/>
              <a:t>Estellés</a:t>
            </a:r>
            <a:r>
              <a:rPr lang="en-GB" sz="2600" dirty="0"/>
              <a:t> (under review)</a:t>
            </a:r>
          </a:p>
        </p:txBody>
      </p:sp>
      <p:sp>
        <p:nvSpPr>
          <p:cNvPr id="4" name="Slide Number Placeholder 3">
            <a:extLst>
              <a:ext uri="{FF2B5EF4-FFF2-40B4-BE49-F238E27FC236}">
                <a16:creationId xmlns:a16="http://schemas.microsoft.com/office/drawing/2014/main" id="{94B57867-7E1B-D346-E332-05F1A1AE4DFC}"/>
              </a:ext>
            </a:extLst>
          </p:cNvPr>
          <p:cNvSpPr>
            <a:spLocks noGrp="1"/>
          </p:cNvSpPr>
          <p:nvPr>
            <p:ph type="sldNum" sz="quarter" idx="12"/>
          </p:nvPr>
        </p:nvSpPr>
        <p:spPr/>
        <p:txBody>
          <a:bodyPr/>
          <a:lstStyle/>
          <a:p>
            <a:fld id="{EA8DA0AA-91AF-FD44-909F-3FCB97039979}" type="slidenum">
              <a:rPr lang="en-GB" smtClean="0"/>
              <a:t>4</a:t>
            </a:fld>
            <a:endParaRPr lang="en-GB"/>
          </a:p>
        </p:txBody>
      </p:sp>
    </p:spTree>
    <p:extLst>
      <p:ext uri="{BB962C8B-B14F-4D97-AF65-F5344CB8AC3E}">
        <p14:creationId xmlns:p14="http://schemas.microsoft.com/office/powerpoint/2010/main" val="2489880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4">
            <a:extLst>
              <a:ext uri="{FF2B5EF4-FFF2-40B4-BE49-F238E27FC236}">
                <a16:creationId xmlns:a16="http://schemas.microsoft.com/office/drawing/2014/main" id="{E37E4A64-4BBF-3171-36FE-6256C046A65B}"/>
              </a:ext>
            </a:extLst>
          </p:cNvPr>
          <p:cNvSpPr txBox="1">
            <a:spLocks/>
          </p:cNvSpPr>
          <p:nvPr/>
        </p:nvSpPr>
        <p:spPr bwMode="black">
          <a:xfrm>
            <a:off x="714375" y="1147551"/>
            <a:ext cx="3557588" cy="3610187"/>
          </a:xfrm>
          <a:prstGeom prst="rect">
            <a:avLst/>
          </a:prstGeom>
          <a:solidFill>
            <a:srgbClr val="FFFFFF"/>
          </a:solidFill>
          <a:ln w="31750" cap="sq">
            <a:solidFill>
              <a:srgbClr val="404040"/>
            </a:solidFill>
            <a:miter lim="800000"/>
          </a:ln>
        </p:spPr>
        <p:txBody>
          <a:bodyPr vert="horz" lIns="182880" tIns="182880" rIns="182880" bIns="182880" rtlCol="0" anchor="ctr">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en-GB" sz="3200" cap="none" dirty="0">
                <a:latin typeface="+mn-lt"/>
              </a:rPr>
              <a:t>Ethnographic study</a:t>
            </a:r>
          </a:p>
          <a:p>
            <a:r>
              <a:rPr lang="en-GB" sz="3200" cap="none" dirty="0">
                <a:latin typeface="+mn-lt"/>
              </a:rPr>
              <a:t>–</a:t>
            </a:r>
          </a:p>
          <a:p>
            <a:r>
              <a:rPr lang="en-GB" sz="3200" cap="none" dirty="0">
                <a:latin typeface="+mn-lt"/>
              </a:rPr>
              <a:t>4 NZ schools on how they understand and promote safety</a:t>
            </a:r>
          </a:p>
        </p:txBody>
      </p:sp>
      <p:pic>
        <p:nvPicPr>
          <p:cNvPr id="12" name="Picture 11" descr="A picture containing logo&#10;&#10;Description automatically generated">
            <a:extLst>
              <a:ext uri="{FF2B5EF4-FFF2-40B4-BE49-F238E27FC236}">
                <a16:creationId xmlns:a16="http://schemas.microsoft.com/office/drawing/2014/main" id="{0D06CF3D-68C8-0155-6AC9-DF45C3776796}"/>
              </a:ext>
            </a:extLst>
          </p:cNvPr>
          <p:cNvPicPr>
            <a:picLocks noChangeAspect="1"/>
          </p:cNvPicPr>
          <p:nvPr/>
        </p:nvPicPr>
        <p:blipFill>
          <a:blip r:embed="rId3"/>
          <a:stretch>
            <a:fillRect/>
          </a:stretch>
        </p:blipFill>
        <p:spPr>
          <a:xfrm>
            <a:off x="1314451" y="5114925"/>
            <a:ext cx="2128838" cy="808957"/>
          </a:xfrm>
          <a:custGeom>
            <a:avLst/>
            <a:gdLst/>
            <a:ahLst/>
            <a:cxnLst/>
            <a:rect l="l" t="t" r="r" b="b"/>
            <a:pathLst>
              <a:path w="2833631" h="2677010">
                <a:moveTo>
                  <a:pt x="49418" y="0"/>
                </a:moveTo>
                <a:lnTo>
                  <a:pt x="2784213" y="0"/>
                </a:lnTo>
                <a:cubicBezTo>
                  <a:pt x="2811506" y="0"/>
                  <a:pt x="2833631" y="22125"/>
                  <a:pt x="2833631" y="49418"/>
                </a:cubicBezTo>
                <a:lnTo>
                  <a:pt x="2833631" y="2627592"/>
                </a:lnTo>
                <a:cubicBezTo>
                  <a:pt x="2833631" y="2654885"/>
                  <a:pt x="2811506" y="2677010"/>
                  <a:pt x="2784213" y="2677010"/>
                </a:cubicBezTo>
                <a:lnTo>
                  <a:pt x="49418" y="2677010"/>
                </a:lnTo>
                <a:cubicBezTo>
                  <a:pt x="22125" y="2677010"/>
                  <a:pt x="0" y="2654885"/>
                  <a:pt x="0" y="2627592"/>
                </a:cubicBezTo>
                <a:lnTo>
                  <a:pt x="0" y="49418"/>
                </a:lnTo>
                <a:cubicBezTo>
                  <a:pt x="0" y="22125"/>
                  <a:pt x="22125" y="0"/>
                  <a:pt x="49418" y="0"/>
                </a:cubicBezTo>
                <a:close/>
              </a:path>
            </a:pathLst>
          </a:custGeom>
        </p:spPr>
      </p:pic>
      <p:sp>
        <p:nvSpPr>
          <p:cNvPr id="4" name="Content Placeholder 2">
            <a:extLst>
              <a:ext uri="{FF2B5EF4-FFF2-40B4-BE49-F238E27FC236}">
                <a16:creationId xmlns:a16="http://schemas.microsoft.com/office/drawing/2014/main" id="{6833C020-71CF-47DF-CB57-2F210166C449}"/>
              </a:ext>
            </a:extLst>
          </p:cNvPr>
          <p:cNvSpPr>
            <a:spLocks noGrp="1"/>
          </p:cNvSpPr>
          <p:nvPr>
            <p:ph idx="1"/>
          </p:nvPr>
        </p:nvSpPr>
        <p:spPr>
          <a:xfrm>
            <a:off x="5186362" y="1321711"/>
            <a:ext cx="6140927" cy="3793214"/>
          </a:xfrm>
        </p:spPr>
        <p:txBody>
          <a:bodyPr>
            <a:noAutofit/>
          </a:bodyPr>
          <a:lstStyle/>
          <a:p>
            <a:r>
              <a:rPr lang="en-GB" sz="3200" dirty="0"/>
              <a:t>School policy text related to safety in physical, emotional and cultural terms</a:t>
            </a:r>
          </a:p>
          <a:p>
            <a:r>
              <a:rPr lang="en-GB" sz="3200" dirty="0"/>
              <a:t>Interviews with 4 principals and </a:t>
            </a:r>
            <a:r>
              <a:rPr lang="en-GB" sz="3200" b="1" dirty="0"/>
              <a:t>17 teachers</a:t>
            </a:r>
          </a:p>
          <a:p>
            <a:r>
              <a:rPr lang="en-GB" sz="3200" dirty="0"/>
              <a:t>Focus groups with 52 (16+) students</a:t>
            </a:r>
          </a:p>
        </p:txBody>
      </p:sp>
      <p:sp>
        <p:nvSpPr>
          <p:cNvPr id="2" name="Slide Number Placeholder 1">
            <a:extLst>
              <a:ext uri="{FF2B5EF4-FFF2-40B4-BE49-F238E27FC236}">
                <a16:creationId xmlns:a16="http://schemas.microsoft.com/office/drawing/2014/main" id="{AEECFF17-741B-428B-13CC-5E317CE9F5FA}"/>
              </a:ext>
            </a:extLst>
          </p:cNvPr>
          <p:cNvSpPr>
            <a:spLocks noGrp="1"/>
          </p:cNvSpPr>
          <p:nvPr>
            <p:ph type="sldNum" sz="quarter" idx="12"/>
          </p:nvPr>
        </p:nvSpPr>
        <p:spPr/>
        <p:txBody>
          <a:bodyPr/>
          <a:lstStyle/>
          <a:p>
            <a:fld id="{EA8DA0AA-91AF-FD44-909F-3FCB97039979}" type="slidenum">
              <a:rPr lang="en-GB" smtClean="0"/>
              <a:t>5</a:t>
            </a:fld>
            <a:endParaRPr lang="en-GB"/>
          </a:p>
        </p:txBody>
      </p:sp>
    </p:spTree>
    <p:extLst>
      <p:ext uri="{BB962C8B-B14F-4D97-AF65-F5344CB8AC3E}">
        <p14:creationId xmlns:p14="http://schemas.microsoft.com/office/powerpoint/2010/main" val="428817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859F0-2404-61AA-6208-0E1A2E99A8D4}"/>
              </a:ext>
            </a:extLst>
          </p:cNvPr>
          <p:cNvSpPr>
            <a:spLocks noGrp="1"/>
          </p:cNvSpPr>
          <p:nvPr>
            <p:ph type="title"/>
          </p:nvPr>
        </p:nvSpPr>
        <p:spPr>
          <a:xfrm>
            <a:off x="5157787" y="400051"/>
            <a:ext cx="6657975" cy="842962"/>
          </a:xfrm>
        </p:spPr>
        <p:txBody>
          <a:bodyPr>
            <a:normAutofit/>
          </a:bodyPr>
          <a:lstStyle/>
          <a:p>
            <a:r>
              <a:rPr lang="en-GB" sz="2400" dirty="0"/>
              <a:t>Bureaucracy in education</a:t>
            </a:r>
          </a:p>
        </p:txBody>
      </p:sp>
      <p:pic>
        <p:nvPicPr>
          <p:cNvPr id="10" name="Picture 9" descr="A bird cage on a person's head&#10;&#10;Description automatically generated">
            <a:extLst>
              <a:ext uri="{FF2B5EF4-FFF2-40B4-BE49-F238E27FC236}">
                <a16:creationId xmlns:a16="http://schemas.microsoft.com/office/drawing/2014/main" id="{4BDB73E9-B001-B7B4-E401-5505DF49E934}"/>
              </a:ext>
            </a:extLst>
          </p:cNvPr>
          <p:cNvPicPr>
            <a:picLocks noChangeAspect="1"/>
          </p:cNvPicPr>
          <p:nvPr/>
        </p:nvPicPr>
        <p:blipFill rotWithShape="1">
          <a:blip r:embed="rId3">
            <a:extLst>
              <a:ext uri="{837473B0-CC2E-450A-ABE3-18F120FF3D39}">
                <a1611:picAttrSrcUrl xmlns:a1611="http://schemas.microsoft.com/office/drawing/2016/11/main" r:id="rId4"/>
              </a:ext>
            </a:extLst>
          </a:blip>
          <a:srcRect l="24618" r="30051" b="-1"/>
          <a:stretch/>
        </p:blipFill>
        <p:spPr>
          <a:xfrm>
            <a:off x="20" y="10"/>
            <a:ext cx="4657325" cy="6857990"/>
          </a:xfrm>
          <a:prstGeom prst="rect">
            <a:avLst/>
          </a:prstGeom>
        </p:spPr>
      </p:pic>
      <p:sp>
        <p:nvSpPr>
          <p:cNvPr id="3" name="Content Placeholder 2">
            <a:extLst>
              <a:ext uri="{FF2B5EF4-FFF2-40B4-BE49-F238E27FC236}">
                <a16:creationId xmlns:a16="http://schemas.microsoft.com/office/drawing/2014/main" id="{1ED2F62C-68C9-2580-D8BC-747387EDE843}"/>
              </a:ext>
            </a:extLst>
          </p:cNvPr>
          <p:cNvSpPr>
            <a:spLocks noGrp="1"/>
          </p:cNvSpPr>
          <p:nvPr>
            <p:ph idx="1"/>
          </p:nvPr>
        </p:nvSpPr>
        <p:spPr>
          <a:xfrm>
            <a:off x="4972050" y="1514476"/>
            <a:ext cx="7043738" cy="5343524"/>
          </a:xfrm>
        </p:spPr>
        <p:txBody>
          <a:bodyPr>
            <a:normAutofit/>
          </a:bodyPr>
          <a:lstStyle/>
          <a:p>
            <a:pPr>
              <a:lnSpc>
                <a:spcPct val="90000"/>
              </a:lnSpc>
            </a:pPr>
            <a:r>
              <a:rPr lang="en-GB" sz="2200" dirty="0"/>
              <a:t>Analyses of this subject underscore bureaucracy in education from an economic perspective associated with efficiency and productivity. </a:t>
            </a:r>
          </a:p>
          <a:p>
            <a:pPr>
              <a:lnSpc>
                <a:spcPct val="90000"/>
              </a:lnSpc>
            </a:pPr>
            <a:r>
              <a:rPr lang="en-GB" sz="2200" dirty="0"/>
              <a:t>When studied from a political perspective, an understanding of the ways in which bureaucracy influences ethical consciousness can be gleaned. </a:t>
            </a:r>
            <a:r>
              <a:rPr lang="en-US" sz="2200" dirty="0">
                <a:effectLst/>
              </a:rPr>
              <a:t>This influence brings attention to questions concerning the ‘nature’ of responsibility under the bureaucratic apparatus that governs US public schooling.</a:t>
            </a:r>
          </a:p>
          <a:p>
            <a:pPr>
              <a:lnSpc>
                <a:spcPct val="90000"/>
              </a:lnSpc>
            </a:pPr>
            <a:r>
              <a:rPr lang="en-US" sz="2200" dirty="0"/>
              <a:t>Spector (2018; 2023) counterintuitive case study: US neoliberal school reform. Education-based critical analyses on reform underscore it a privatizing agenda. This agenda nevertheless uses bureaucratic techniques and strategies (e.g., standard operating procedures; fragmentation of knowledge;  performance metrics).</a:t>
            </a:r>
            <a:endParaRPr lang="en-US" sz="2200" dirty="0">
              <a:effectLst/>
            </a:endParaRPr>
          </a:p>
          <a:p>
            <a:pPr marL="0" lvl="0" indent="0">
              <a:lnSpc>
                <a:spcPct val="90000"/>
              </a:lnSpc>
              <a:buNone/>
            </a:pPr>
            <a:endParaRPr lang="en-GB" sz="1000" dirty="0"/>
          </a:p>
          <a:p>
            <a:pPr marL="0" lvl="0" indent="0">
              <a:lnSpc>
                <a:spcPct val="90000"/>
              </a:lnSpc>
              <a:buNone/>
            </a:pPr>
            <a:endParaRPr lang="en-GB" sz="1000" dirty="0"/>
          </a:p>
        </p:txBody>
      </p:sp>
      <p:sp>
        <p:nvSpPr>
          <p:cNvPr id="12" name="Slide Number Placeholder 11">
            <a:extLst>
              <a:ext uri="{FF2B5EF4-FFF2-40B4-BE49-F238E27FC236}">
                <a16:creationId xmlns:a16="http://schemas.microsoft.com/office/drawing/2014/main" id="{2D4A244E-3CCC-DEF9-13BB-F44DD7AF53EB}"/>
              </a:ext>
            </a:extLst>
          </p:cNvPr>
          <p:cNvSpPr>
            <a:spLocks noGrp="1"/>
          </p:cNvSpPr>
          <p:nvPr>
            <p:ph type="sldNum" sz="quarter" idx="12"/>
          </p:nvPr>
        </p:nvSpPr>
        <p:spPr/>
        <p:txBody>
          <a:bodyPr/>
          <a:lstStyle/>
          <a:p>
            <a:fld id="{EA8DA0AA-91AF-FD44-909F-3FCB97039979}" type="slidenum">
              <a:rPr lang="en-GB" smtClean="0"/>
              <a:t>6</a:t>
            </a:fld>
            <a:endParaRPr lang="en-GB"/>
          </a:p>
        </p:txBody>
      </p:sp>
    </p:spTree>
    <p:extLst>
      <p:ext uri="{BB962C8B-B14F-4D97-AF65-F5344CB8AC3E}">
        <p14:creationId xmlns:p14="http://schemas.microsoft.com/office/powerpoint/2010/main" val="3157395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F3714-0AC0-461A-F631-17ED999570F2}"/>
              </a:ext>
            </a:extLst>
          </p:cNvPr>
          <p:cNvSpPr>
            <a:spLocks noGrp="1"/>
          </p:cNvSpPr>
          <p:nvPr>
            <p:ph type="title"/>
          </p:nvPr>
        </p:nvSpPr>
        <p:spPr>
          <a:xfrm>
            <a:off x="1523999" y="355092"/>
            <a:ext cx="9074727" cy="933381"/>
          </a:xfrm>
        </p:spPr>
        <p:txBody>
          <a:bodyPr>
            <a:normAutofit fontScale="90000"/>
          </a:bodyPr>
          <a:lstStyle/>
          <a:p>
            <a:r>
              <a:rPr lang="en-GB" dirty="0"/>
              <a:t>Bureaucracy and safety in neoliberal times</a:t>
            </a:r>
          </a:p>
        </p:txBody>
      </p:sp>
      <p:sp>
        <p:nvSpPr>
          <p:cNvPr id="3" name="Content Placeholder 2">
            <a:extLst>
              <a:ext uri="{FF2B5EF4-FFF2-40B4-BE49-F238E27FC236}">
                <a16:creationId xmlns:a16="http://schemas.microsoft.com/office/drawing/2014/main" id="{4EE1AE52-D004-EA2C-AB09-12B211A40CC4}"/>
              </a:ext>
            </a:extLst>
          </p:cNvPr>
          <p:cNvSpPr>
            <a:spLocks noGrp="1"/>
          </p:cNvSpPr>
          <p:nvPr>
            <p:ph idx="1"/>
          </p:nvPr>
        </p:nvSpPr>
        <p:spPr>
          <a:xfrm>
            <a:off x="387927" y="1413164"/>
            <a:ext cx="11499273" cy="5089744"/>
          </a:xfrm>
        </p:spPr>
        <p:txBody>
          <a:bodyPr>
            <a:noAutofit/>
          </a:bodyPr>
          <a:lstStyle/>
          <a:p>
            <a:r>
              <a:rPr lang="en-US" sz="2400" dirty="0">
                <a:effectLst/>
              </a:rPr>
              <a:t>“Bureaucratization of safety has brought benefits, including a reduction of harm, standardization, transparency and control. It has been driven by regulation, liability and insurance arrangements, outsourcing and contracting, and technologies for surveillance and data storage. However, bureaucratization generates secondary effects that run counter to its original goals. These include a reduced marginal yield of safety initiatives, bureaucratic entrepreneurism and pettiness, an inability to predict unexpected events, structural secrecy, 'numbers games,’ </a:t>
            </a:r>
            <a:r>
              <a:rPr lang="en-US" sz="2400" dirty="0">
                <a:effectLst/>
                <a:highlight>
                  <a:srgbClr val="FFFF00"/>
                </a:highlight>
              </a:rPr>
              <a:t>the creation of new safety problems, and constraints on organization members’ personal freedom, diversity and creativity</a:t>
            </a:r>
            <a:r>
              <a:rPr lang="en-US" sz="2400" dirty="0">
                <a:effectLst/>
              </a:rPr>
              <a:t>, as well as a hampering of innovation” (Dekker, 2014, p. 348).</a:t>
            </a:r>
            <a:endParaRPr lang="en-GB" sz="2400" dirty="0"/>
          </a:p>
          <a:p>
            <a:r>
              <a:rPr lang="en-GB" sz="2400" dirty="0"/>
              <a:t>“The bureaucracy of </a:t>
            </a:r>
            <a:r>
              <a:rPr lang="en-GB" sz="2400" dirty="0" err="1"/>
              <a:t>safetyism</a:t>
            </a:r>
            <a:r>
              <a:rPr lang="en-GB" sz="2400" dirty="0"/>
              <a:t>” in higher education (Lukianoff &amp; Haidt, 2018, pp. 195-212).</a:t>
            </a:r>
          </a:p>
          <a:p>
            <a:pPr lvl="1"/>
            <a:r>
              <a:rPr lang="en-GB" sz="2200" dirty="0"/>
              <a:t>The corporatization of college; the customer is always right; overreaction and overregulation cases; moral dependency in which “new ideas about microaggressions, trigger warnings, and safe spaces” (p. 210) overprotect students making them “more vulnerable instead of less.”</a:t>
            </a:r>
          </a:p>
        </p:txBody>
      </p:sp>
      <p:sp>
        <p:nvSpPr>
          <p:cNvPr id="4" name="Slide Number Placeholder 3">
            <a:extLst>
              <a:ext uri="{FF2B5EF4-FFF2-40B4-BE49-F238E27FC236}">
                <a16:creationId xmlns:a16="http://schemas.microsoft.com/office/drawing/2014/main" id="{76DB02BB-C588-0509-F463-EADBC1ABBBC9}"/>
              </a:ext>
            </a:extLst>
          </p:cNvPr>
          <p:cNvSpPr>
            <a:spLocks noGrp="1"/>
          </p:cNvSpPr>
          <p:nvPr>
            <p:ph type="sldNum" sz="quarter" idx="12"/>
          </p:nvPr>
        </p:nvSpPr>
        <p:spPr/>
        <p:txBody>
          <a:bodyPr/>
          <a:lstStyle/>
          <a:p>
            <a:fld id="{EA8DA0AA-91AF-FD44-909F-3FCB97039979}" type="slidenum">
              <a:rPr lang="en-GB" smtClean="0"/>
              <a:t>7</a:t>
            </a:fld>
            <a:endParaRPr lang="en-GB"/>
          </a:p>
        </p:txBody>
      </p:sp>
    </p:spTree>
    <p:extLst>
      <p:ext uri="{BB962C8B-B14F-4D97-AF65-F5344CB8AC3E}">
        <p14:creationId xmlns:p14="http://schemas.microsoft.com/office/powerpoint/2010/main" val="3618795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A7ED1-C52B-053A-EA2D-26BF997F8CD9}"/>
              </a:ext>
            </a:extLst>
          </p:cNvPr>
          <p:cNvSpPr>
            <a:spLocks noGrp="1"/>
          </p:cNvSpPr>
          <p:nvPr>
            <p:ph type="title"/>
          </p:nvPr>
        </p:nvSpPr>
        <p:spPr>
          <a:xfrm>
            <a:off x="2231136" y="585788"/>
            <a:ext cx="7729728" cy="1567624"/>
          </a:xfrm>
        </p:spPr>
        <p:txBody>
          <a:bodyPr>
            <a:noAutofit/>
          </a:bodyPr>
          <a:lstStyle/>
          <a:p>
            <a:r>
              <a:rPr lang="en-GB" sz="2400" dirty="0"/>
              <a:t>How is bureaucracy as a form of governance operating through the </a:t>
            </a:r>
            <a:r>
              <a:rPr lang="en-GB" sz="2400" i="1" dirty="0" err="1"/>
              <a:t>safetyfication</a:t>
            </a:r>
            <a:r>
              <a:rPr lang="en-GB" sz="2400" dirty="0"/>
              <a:t> of education?</a:t>
            </a:r>
          </a:p>
        </p:txBody>
      </p:sp>
      <p:sp>
        <p:nvSpPr>
          <p:cNvPr id="4" name="Title 4">
            <a:extLst>
              <a:ext uri="{FF2B5EF4-FFF2-40B4-BE49-F238E27FC236}">
                <a16:creationId xmlns:a16="http://schemas.microsoft.com/office/drawing/2014/main" id="{935EE96F-6EA3-81A4-3D0A-ED5D9E37EEEE}"/>
              </a:ext>
            </a:extLst>
          </p:cNvPr>
          <p:cNvSpPr txBox="1">
            <a:spLocks/>
          </p:cNvSpPr>
          <p:nvPr/>
        </p:nvSpPr>
        <p:spPr bwMode="black">
          <a:xfrm>
            <a:off x="2231136" y="3185356"/>
            <a:ext cx="3117854" cy="2657007"/>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en-GB" sz="2600" cap="none" dirty="0">
                <a:latin typeface="+mn-lt"/>
              </a:rPr>
              <a:t>Ethnographic study</a:t>
            </a:r>
          </a:p>
          <a:p>
            <a:r>
              <a:rPr lang="en-GB" cap="none" dirty="0">
                <a:latin typeface="+mn-lt"/>
              </a:rPr>
              <a:t>–</a:t>
            </a:r>
          </a:p>
          <a:p>
            <a:r>
              <a:rPr lang="en-GB" sz="2400" cap="none" dirty="0">
                <a:latin typeface="+mn-lt"/>
              </a:rPr>
              <a:t>NZ secondary schools</a:t>
            </a:r>
          </a:p>
        </p:txBody>
      </p:sp>
      <p:sp>
        <p:nvSpPr>
          <p:cNvPr id="5" name="Title 4">
            <a:extLst>
              <a:ext uri="{FF2B5EF4-FFF2-40B4-BE49-F238E27FC236}">
                <a16:creationId xmlns:a16="http://schemas.microsoft.com/office/drawing/2014/main" id="{DB11D218-AA83-1E70-2489-ADCE45360C05}"/>
              </a:ext>
            </a:extLst>
          </p:cNvPr>
          <p:cNvSpPr txBox="1">
            <a:spLocks/>
          </p:cNvSpPr>
          <p:nvPr/>
        </p:nvSpPr>
        <p:spPr bwMode="black">
          <a:xfrm>
            <a:off x="6843012" y="3185356"/>
            <a:ext cx="3117854" cy="2657007"/>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en-GB" sz="2600" cap="none" dirty="0">
                <a:latin typeface="+mn-lt"/>
              </a:rPr>
              <a:t>Policy/document analysis</a:t>
            </a:r>
          </a:p>
          <a:p>
            <a:r>
              <a:rPr lang="en-GB" cap="none" dirty="0">
                <a:latin typeface="+mn-lt"/>
              </a:rPr>
              <a:t>–</a:t>
            </a:r>
          </a:p>
          <a:p>
            <a:r>
              <a:rPr lang="en-GB" sz="2400" cap="none" dirty="0">
                <a:latin typeface="+mn-lt"/>
              </a:rPr>
              <a:t>US tertiary education</a:t>
            </a:r>
          </a:p>
        </p:txBody>
      </p:sp>
      <p:sp>
        <p:nvSpPr>
          <p:cNvPr id="3" name="Slide Number Placeholder 2">
            <a:extLst>
              <a:ext uri="{FF2B5EF4-FFF2-40B4-BE49-F238E27FC236}">
                <a16:creationId xmlns:a16="http://schemas.microsoft.com/office/drawing/2014/main" id="{F5BD02A7-FA19-CB9D-CD7E-56A0310B3EF6}"/>
              </a:ext>
            </a:extLst>
          </p:cNvPr>
          <p:cNvSpPr>
            <a:spLocks noGrp="1"/>
          </p:cNvSpPr>
          <p:nvPr>
            <p:ph type="sldNum" sz="quarter" idx="12"/>
          </p:nvPr>
        </p:nvSpPr>
        <p:spPr/>
        <p:txBody>
          <a:bodyPr/>
          <a:lstStyle/>
          <a:p>
            <a:fld id="{EA8DA0AA-91AF-FD44-909F-3FCB97039979}" type="slidenum">
              <a:rPr lang="en-GB" smtClean="0"/>
              <a:t>8</a:t>
            </a:fld>
            <a:endParaRPr lang="en-GB"/>
          </a:p>
        </p:txBody>
      </p:sp>
    </p:spTree>
    <p:extLst>
      <p:ext uri="{BB962C8B-B14F-4D97-AF65-F5344CB8AC3E}">
        <p14:creationId xmlns:p14="http://schemas.microsoft.com/office/powerpoint/2010/main" val="1918460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ED341-E4A6-33E5-10F7-0B8E0B599C53}"/>
              </a:ext>
            </a:extLst>
          </p:cNvPr>
          <p:cNvSpPr>
            <a:spLocks noGrp="1"/>
          </p:cNvSpPr>
          <p:nvPr>
            <p:ph type="title"/>
          </p:nvPr>
        </p:nvSpPr>
        <p:spPr>
          <a:xfrm>
            <a:off x="2231136" y="498058"/>
            <a:ext cx="7729728" cy="1188720"/>
          </a:xfrm>
        </p:spPr>
        <p:txBody>
          <a:bodyPr/>
          <a:lstStyle/>
          <a:p>
            <a:r>
              <a:rPr lang="en-GB" dirty="0"/>
              <a:t>Ethnographic study – </a:t>
            </a:r>
            <a:r>
              <a:rPr lang="en-GB" dirty="0" err="1"/>
              <a:t>nz</a:t>
            </a:r>
            <a:r>
              <a:rPr lang="en-GB" dirty="0"/>
              <a:t> schools</a:t>
            </a:r>
          </a:p>
        </p:txBody>
      </p:sp>
      <p:sp>
        <p:nvSpPr>
          <p:cNvPr id="3" name="Content Placeholder 2">
            <a:extLst>
              <a:ext uri="{FF2B5EF4-FFF2-40B4-BE49-F238E27FC236}">
                <a16:creationId xmlns:a16="http://schemas.microsoft.com/office/drawing/2014/main" id="{1C0FE6A1-2F61-04E6-4CCF-1D9DD9D12747}"/>
              </a:ext>
            </a:extLst>
          </p:cNvPr>
          <p:cNvSpPr>
            <a:spLocks noGrp="1"/>
          </p:cNvSpPr>
          <p:nvPr>
            <p:ph idx="1"/>
          </p:nvPr>
        </p:nvSpPr>
        <p:spPr>
          <a:xfrm>
            <a:off x="585788" y="2000250"/>
            <a:ext cx="10972800" cy="3739777"/>
          </a:xfrm>
        </p:spPr>
        <p:txBody>
          <a:bodyPr/>
          <a:lstStyle/>
          <a:p>
            <a:pPr marL="0" indent="0">
              <a:buNone/>
            </a:pPr>
            <a:r>
              <a:rPr lang="en-GB" sz="2400" dirty="0"/>
              <a:t> a) Calls for regulation</a:t>
            </a:r>
          </a:p>
          <a:p>
            <a:endParaRPr lang="en-GB" dirty="0"/>
          </a:p>
        </p:txBody>
      </p:sp>
      <p:sp>
        <p:nvSpPr>
          <p:cNvPr id="5" name="Rectangle 4">
            <a:extLst>
              <a:ext uri="{FF2B5EF4-FFF2-40B4-BE49-F238E27FC236}">
                <a16:creationId xmlns:a16="http://schemas.microsoft.com/office/drawing/2014/main" id="{5B542C58-C062-BA80-CCDA-91F1FE141A9C}"/>
              </a:ext>
            </a:extLst>
          </p:cNvPr>
          <p:cNvSpPr/>
          <p:nvPr/>
        </p:nvSpPr>
        <p:spPr>
          <a:xfrm>
            <a:off x="771525" y="2486026"/>
            <a:ext cx="10787063" cy="3938496"/>
          </a:xfrm>
          <a:prstGeom prst="rect">
            <a:avLst/>
          </a:prstGeom>
          <a:solidFill>
            <a:srgbClr val="FDEC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1"/>
                </a:solidFill>
                <a:ea typeface="Calibri" panose="020F0502020204030204" pitchFamily="34" charset="0"/>
              </a:rPr>
              <a:t>Teacher 1</a:t>
            </a:r>
            <a:r>
              <a:rPr lang="en-US" sz="2400" dirty="0">
                <a:solidFill>
                  <a:schemeClr val="tx1"/>
                </a:solidFill>
                <a:ea typeface="Calibri" panose="020F0502020204030204" pitchFamily="34" charset="0"/>
              </a:rPr>
              <a:t>:  We know all the kids are vaping. They're not necessarily doing it right in front of our faces, but they're doing as soon as they're out in the playground. And after school. We know that when they are at </a:t>
            </a:r>
            <a:r>
              <a:rPr lang="en-US" sz="2400" dirty="0" err="1">
                <a:solidFill>
                  <a:schemeClr val="tx1"/>
                </a:solidFill>
                <a:ea typeface="Calibri" panose="020F0502020204030204" pitchFamily="34" charset="0"/>
              </a:rPr>
              <a:t>Te</a:t>
            </a:r>
            <a:r>
              <a:rPr lang="en-US" sz="2400" dirty="0">
                <a:solidFill>
                  <a:schemeClr val="tx1"/>
                </a:solidFill>
                <a:ea typeface="Calibri" panose="020F0502020204030204" pitchFamily="34" charset="0"/>
              </a:rPr>
              <a:t> Aroha [another school], if you are caught vaping at school, you are stood down for a day and then…they have to have a meeting with the drug and alcohol counselor.… that's a compulsory reentry, part of the reentry back into school. We don't seem to have that.… </a:t>
            </a:r>
          </a:p>
          <a:p>
            <a:endParaRPr lang="en-US" sz="2400" b="1" dirty="0">
              <a:solidFill>
                <a:schemeClr val="tx1"/>
              </a:solidFill>
              <a:ea typeface="Calibri" panose="020F0502020204030204" pitchFamily="34" charset="0"/>
            </a:endParaRPr>
          </a:p>
          <a:p>
            <a:r>
              <a:rPr lang="en-US" sz="2400" b="1" dirty="0">
                <a:solidFill>
                  <a:schemeClr val="tx1"/>
                </a:solidFill>
                <a:ea typeface="Calibri" panose="020F0502020204030204" pitchFamily="34" charset="0"/>
              </a:rPr>
              <a:t>Teacher 2</a:t>
            </a:r>
            <a:r>
              <a:rPr lang="en-US" sz="2400" dirty="0">
                <a:solidFill>
                  <a:schemeClr val="tx1"/>
                </a:solidFill>
                <a:ea typeface="Calibri" panose="020F0502020204030204" pitchFamily="34" charset="0"/>
              </a:rPr>
              <a:t>: Because we have no policies, we just haven't have good policies. What is the process? What is the flowchart for? So if a student is caught… what is the process? </a:t>
            </a:r>
          </a:p>
        </p:txBody>
      </p:sp>
      <p:sp>
        <p:nvSpPr>
          <p:cNvPr id="4" name="Slide Number Placeholder 3">
            <a:extLst>
              <a:ext uri="{FF2B5EF4-FFF2-40B4-BE49-F238E27FC236}">
                <a16:creationId xmlns:a16="http://schemas.microsoft.com/office/drawing/2014/main" id="{BD5EB6D7-DF23-61EC-98E8-123432E4A9AA}"/>
              </a:ext>
            </a:extLst>
          </p:cNvPr>
          <p:cNvSpPr>
            <a:spLocks noGrp="1"/>
          </p:cNvSpPr>
          <p:nvPr>
            <p:ph type="sldNum" sz="quarter" idx="12"/>
          </p:nvPr>
        </p:nvSpPr>
        <p:spPr/>
        <p:txBody>
          <a:bodyPr/>
          <a:lstStyle/>
          <a:p>
            <a:fld id="{EA8DA0AA-91AF-FD44-909F-3FCB97039979}" type="slidenum">
              <a:rPr lang="en-GB" smtClean="0"/>
              <a:t>9</a:t>
            </a:fld>
            <a:endParaRPr lang="en-GB"/>
          </a:p>
        </p:txBody>
      </p:sp>
    </p:spTree>
    <p:extLst>
      <p:ext uri="{BB962C8B-B14F-4D97-AF65-F5344CB8AC3E}">
        <p14:creationId xmlns:p14="http://schemas.microsoft.com/office/powerpoint/2010/main" val="55308817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8833</TotalTime>
  <Words>2716</Words>
  <Application>Microsoft Macintosh PowerPoint</Application>
  <PresentationFormat>Widescreen</PresentationFormat>
  <Paragraphs>143</Paragraphs>
  <Slides>15</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Calibri</vt:lpstr>
      <vt:lpstr>Calibri Light</vt:lpstr>
      <vt:lpstr>Gill Sans MT</vt:lpstr>
      <vt:lpstr>Helvetica</vt:lpstr>
      <vt:lpstr>Helvetica Neue</vt:lpstr>
      <vt:lpstr>Open Sans</vt:lpstr>
      <vt:lpstr>Times New Roman</vt:lpstr>
      <vt:lpstr>Parcel</vt:lpstr>
      <vt:lpstr>The Safety-fication of Curriculum as an Example of Bureaucratic Governance </vt:lpstr>
      <vt:lpstr>PowerPoint Presentation</vt:lpstr>
      <vt:lpstr>The Safetyfication of education</vt:lpstr>
      <vt:lpstr>Genealogy of safety in education</vt:lpstr>
      <vt:lpstr>PowerPoint Presentation</vt:lpstr>
      <vt:lpstr>Bureaucracy in education</vt:lpstr>
      <vt:lpstr>Bureaucracy and safety in neoliberal times</vt:lpstr>
      <vt:lpstr>How is bureaucracy as a form of governance operating through the safetyfication of education?</vt:lpstr>
      <vt:lpstr>Ethnographic study – nz schools</vt:lpstr>
      <vt:lpstr>Ethnographic study – nz schools</vt:lpstr>
      <vt:lpstr>PowerPoint Presentation</vt:lpstr>
      <vt:lpstr>Ethnographic study – nz schools</vt:lpstr>
      <vt:lpstr>Document analysis in us higher ed</vt:lpstr>
      <vt:lpstr>discussion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Safetying Education in the Pursuit of Social Justice?  Dangerous Assumptions of an Emerging Trend in Educational Research</dc:title>
  <dc:creator>Estelles Frade, Marta</dc:creator>
  <cp:lastModifiedBy>Spector, Hannah Marie</cp:lastModifiedBy>
  <cp:revision>12</cp:revision>
  <cp:lastPrinted>2023-11-18T21:50:35Z</cp:lastPrinted>
  <dcterms:created xsi:type="dcterms:W3CDTF">2023-11-17T20:28:17Z</dcterms:created>
  <dcterms:modified xsi:type="dcterms:W3CDTF">2024-04-07T18:41:10Z</dcterms:modified>
</cp:coreProperties>
</file>