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7"/>
  </p:notesMasterIdLst>
  <p:sldIdLst>
    <p:sldId id="322" r:id="rId2"/>
    <p:sldId id="258" r:id="rId3"/>
    <p:sldId id="265" r:id="rId4"/>
    <p:sldId id="283" r:id="rId5"/>
    <p:sldId id="262" r:id="rId6"/>
    <p:sldId id="263" r:id="rId7"/>
    <p:sldId id="264" r:id="rId8"/>
    <p:sldId id="266" r:id="rId9"/>
    <p:sldId id="267" r:id="rId10"/>
    <p:sldId id="268" r:id="rId11"/>
    <p:sldId id="269" r:id="rId12"/>
    <p:sldId id="270" r:id="rId13"/>
    <p:sldId id="272" r:id="rId14"/>
    <p:sldId id="273" r:id="rId15"/>
    <p:sldId id="275" r:id="rId16"/>
    <p:sldId id="281" r:id="rId17"/>
    <p:sldId id="282" r:id="rId18"/>
    <p:sldId id="276" r:id="rId19"/>
    <p:sldId id="260" r:id="rId20"/>
    <p:sldId id="274" r:id="rId21"/>
    <p:sldId id="277" r:id="rId22"/>
    <p:sldId id="278" r:id="rId23"/>
    <p:sldId id="279" r:id="rId24"/>
    <p:sldId id="280" r:id="rId25"/>
    <p:sldId id="271" r:id="rId26"/>
  </p:sldIdLst>
  <p:sldSz cx="12192000" cy="6858000"/>
  <p:notesSz cx="6797675" cy="9926638"/>
  <p:embeddedFontLst>
    <p:embeddedFont>
      <p:font typeface="Batang" panose="02030600000101010101" pitchFamily="18" charset="-127"/>
      <p:regular r:id="rId28"/>
    </p:embeddedFont>
    <p:embeddedFont>
      <p:font typeface="Calibri" panose="020F0502020204030204" pitchFamily="34" charset="0"/>
      <p:regular r:id="rId29"/>
      <p:bold r:id="rId30"/>
      <p:italic r:id="rId31"/>
      <p:boldItalic r:id="rId32"/>
    </p:embeddedFont>
    <p:embeddedFont>
      <p:font typeface="Calibri Light" panose="020F0302020204030204" pitchFamily="34" charset="0"/>
      <p:regular r:id="rId33"/>
      <p:italic r:id="rId34"/>
    </p:embeddedFont>
    <p:embeddedFont>
      <p:font typeface="Tunga" panose="020B0502040204020203" pitchFamily="34" charset="0"/>
      <p:regular r:id="rId35"/>
      <p:bold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gSKrQ0F8IlFqAhHj56Dxhm6Yq4X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cola Daly" initials="" lastIdx="4" clrIdx="0"/>
  <p:cmAuthor id="1" name="Julie Barbou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3564C40-3D4D-4B3E-9F96-8DA087B064DC}">
  <a:tblStyle styleId="{B3564C40-3D4D-4B3E-9F96-8DA087B064DC}"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324" autoAdjust="0"/>
  </p:normalViewPr>
  <p:slideViewPr>
    <p:cSldViewPr snapToGrid="0">
      <p:cViewPr varScale="1">
        <p:scale>
          <a:sx n="36" d="100"/>
          <a:sy n="36" d="100"/>
        </p:scale>
        <p:origin x="182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customschemas.google.com/relationships/presentationmetadata" Target="meta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amazon.co.uk/Catherine-Gower/e/B0034Q1PDI/ref=dp_byline_cont_book_1"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www.amazon.com/s/ref=dp_byline_sr_book_2?ie=UTF8&amp;field-author=Yoshiko+Jaeggi&amp;text=Yoshiko+Jaeggi&amp;sort=relevancerank&amp;search-alias=books" TargetMode="External"/><Relationship Id="rId5" Type="http://schemas.openxmlformats.org/officeDocument/2006/relationships/hyperlink" Target="https://www.amazon.com/Kashmira-Sheth/e/B001JS1H2C/ref=dp_byline_cont_book_1" TargetMode="External"/><Relationship Id="rId4" Type="http://schemas.openxmlformats.org/officeDocument/2006/relationships/hyperlink" Target="https://www.amazon.co.uk/s/ref=dp_byline_sr_book_2?ie=UTF8&amp;field-author=He+Zhihong&amp;text=He+Zhihong&amp;sort=relevancerank&amp;search-alias=books-uk"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100"/>
              <a:buNone/>
            </a:pPr>
            <a:r>
              <a:rPr lang="en-NZ" dirty="0"/>
              <a:t>Kia </a:t>
            </a:r>
            <a:r>
              <a:rPr lang="en-NZ" dirty="0" err="1"/>
              <a:t>ora</a:t>
            </a:r>
            <a:r>
              <a:rPr lang="en-NZ" dirty="0"/>
              <a:t> </a:t>
            </a:r>
            <a:r>
              <a:rPr lang="en-NZ" dirty="0" err="1"/>
              <a:t>koutou</a:t>
            </a:r>
            <a:r>
              <a:rPr lang="en-NZ" dirty="0"/>
              <a:t>,</a:t>
            </a:r>
          </a:p>
          <a:p>
            <a:pPr marL="0" lvl="0" indent="0" algn="l" rtl="0">
              <a:lnSpc>
                <a:spcPct val="100000"/>
              </a:lnSpc>
              <a:spcBef>
                <a:spcPts val="0"/>
              </a:spcBef>
              <a:spcAft>
                <a:spcPts val="0"/>
              </a:spcAft>
              <a:buSzPts val="1100"/>
              <a:buNone/>
            </a:pPr>
            <a:r>
              <a:rPr lang="en-NZ" dirty="0"/>
              <a:t>I’m presenting today on behalf of myself and my colleague, Associate Professor </a:t>
            </a:r>
            <a:r>
              <a:rPr lang="en-NZ" dirty="0" err="1"/>
              <a:t>Dr.</a:t>
            </a:r>
            <a:r>
              <a:rPr lang="en-NZ" dirty="0"/>
              <a:t> Nicola Daly, Nicola is our resident </a:t>
            </a:r>
            <a:r>
              <a:rPr lang="en-NZ" dirty="0" err="1"/>
              <a:t>picturebook</a:t>
            </a:r>
            <a:r>
              <a:rPr lang="en-NZ" dirty="0"/>
              <a:t> expert from Te Kura Toi </a:t>
            </a:r>
            <a:r>
              <a:rPr lang="en-NZ" dirty="0" err="1"/>
              <a:t>Tangata</a:t>
            </a:r>
            <a:r>
              <a:rPr lang="en-NZ" dirty="0"/>
              <a:t> (Education), she’s also a sociolinguist, and I am a general linguist from Te Kura Toi (Arts) at Waikato.</a:t>
            </a:r>
          </a:p>
        </p:txBody>
      </p:sp>
    </p:spTree>
    <p:extLst>
      <p:ext uri="{BB962C8B-B14F-4D97-AF65-F5344CB8AC3E}">
        <p14:creationId xmlns:p14="http://schemas.microsoft.com/office/powerpoint/2010/main" val="3344890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6658ea2b41_0_43: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mi-NZ" sz="1200" dirty="0">
                <a:solidFill>
                  <a:srgbClr val="222222"/>
                </a:solidFill>
                <a:highlight>
                  <a:srgbClr val="FFFFFF"/>
                </a:highlight>
              </a:rPr>
              <a:t>Another example of this was in Long-Long’s New Year. The pictures show familiar red decorations with Chinese characters on them; and from the story we learned that Long-Long’s name is a common nickname for children born in the Year of the Dragon, which was being celebrated in the book.</a:t>
            </a:r>
            <a:endParaRPr lang="en-NZ" sz="1200" dirty="0">
              <a:solidFill>
                <a:srgbClr val="222222"/>
              </a:solidFill>
              <a:highlight>
                <a:srgbClr val="FFFFFF"/>
              </a:highlight>
            </a:endParaRPr>
          </a:p>
          <a:p>
            <a:pPr marL="0" lvl="0" indent="0" algn="l" rtl="0">
              <a:lnSpc>
                <a:spcPct val="100000"/>
              </a:lnSpc>
              <a:spcBef>
                <a:spcPts val="0"/>
              </a:spcBef>
              <a:spcAft>
                <a:spcPts val="0"/>
              </a:spcAft>
              <a:buSzPts val="1100"/>
              <a:buNone/>
            </a:pPr>
            <a:endParaRPr sz="1200" dirty="0">
              <a:solidFill>
                <a:srgbClr val="222222"/>
              </a:solidFill>
              <a:highlight>
                <a:srgbClr val="FFFFFF"/>
              </a:highlight>
            </a:endParaRPr>
          </a:p>
        </p:txBody>
      </p:sp>
      <p:sp>
        <p:nvSpPr>
          <p:cNvPr id="167" name="Google Shape;167;g16658ea2b41_0_4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mi-NZ" sz="1200" dirty="0">
                <a:solidFill>
                  <a:srgbClr val="222222"/>
                </a:solidFill>
                <a:highlight>
                  <a:srgbClr val="FFFFFF"/>
                </a:highlight>
              </a:rPr>
              <a:t>A really important outcome of picturebook pedagogy was that we created instant experts in the classroom from our cultural insiders.</a:t>
            </a:r>
          </a:p>
          <a:p>
            <a:pPr marL="0" lvl="0" indent="0" algn="l" rtl="0">
              <a:lnSpc>
                <a:spcPct val="100000"/>
              </a:lnSpc>
              <a:spcBef>
                <a:spcPts val="0"/>
              </a:spcBef>
              <a:spcAft>
                <a:spcPts val="0"/>
              </a:spcAft>
              <a:buSzPts val="1100"/>
              <a:buNone/>
            </a:pPr>
            <a:endParaRPr lang="mi-NZ" sz="1200" dirty="0">
              <a:solidFill>
                <a:srgbClr val="222222"/>
              </a:solidFill>
              <a:highlight>
                <a:srgbClr val="FFFFFF"/>
              </a:highlight>
            </a:endParaRPr>
          </a:p>
          <a:p>
            <a:pPr marL="0" lvl="0" indent="0" algn="l" rtl="0">
              <a:lnSpc>
                <a:spcPct val="100000"/>
              </a:lnSpc>
              <a:spcBef>
                <a:spcPts val="0"/>
              </a:spcBef>
              <a:spcAft>
                <a:spcPts val="0"/>
              </a:spcAft>
              <a:buSzPts val="1100"/>
              <a:buNone/>
            </a:pPr>
            <a:r>
              <a:rPr lang="mi-NZ" sz="1200" dirty="0">
                <a:solidFill>
                  <a:srgbClr val="222222"/>
                </a:solidFill>
                <a:highlight>
                  <a:srgbClr val="FFFFFF"/>
                </a:highlight>
              </a:rPr>
              <a:t>Rāhui is a book of rather few words, but the illustrations are layered with cultural meaning. This particular illustration, from the cover of the book and on the second double page of the story, is accompanied by text that says only: “We play in the bush”. </a:t>
            </a:r>
          </a:p>
          <a:p>
            <a:pPr marL="0" lvl="0" indent="0" algn="l" rtl="0">
              <a:lnSpc>
                <a:spcPct val="100000"/>
              </a:lnSpc>
              <a:spcBef>
                <a:spcPts val="0"/>
              </a:spcBef>
              <a:spcAft>
                <a:spcPts val="0"/>
              </a:spcAft>
              <a:buSzPts val="1100"/>
              <a:buNone/>
            </a:pPr>
            <a:endParaRPr lang="mi-NZ" sz="1200" dirty="0">
              <a:solidFill>
                <a:srgbClr val="222222"/>
              </a:solidFill>
              <a:highlight>
                <a:srgbClr val="FFFFFF"/>
              </a:highlight>
            </a:endParaRPr>
          </a:p>
          <a:p>
            <a:pPr marL="0" lvl="0" indent="0" algn="l" rtl="0">
              <a:lnSpc>
                <a:spcPct val="100000"/>
              </a:lnSpc>
              <a:spcBef>
                <a:spcPts val="0"/>
              </a:spcBef>
              <a:spcAft>
                <a:spcPts val="0"/>
              </a:spcAft>
              <a:buSzPts val="1100"/>
              <a:buNone/>
            </a:pPr>
            <a:r>
              <a:rPr lang="mi-NZ" sz="1200" dirty="0">
                <a:solidFill>
                  <a:srgbClr val="222222"/>
                </a:solidFill>
                <a:highlight>
                  <a:srgbClr val="FFFFFF"/>
                </a:highlight>
              </a:rPr>
              <a:t>But the illustration depicts an agitated fantail perched on what seems to be a kawakawa twig. </a:t>
            </a:r>
          </a:p>
          <a:p>
            <a:pPr marL="0" lvl="0" indent="0" algn="l" rtl="0">
              <a:lnSpc>
                <a:spcPct val="100000"/>
              </a:lnSpc>
              <a:spcBef>
                <a:spcPts val="0"/>
              </a:spcBef>
              <a:spcAft>
                <a:spcPts val="0"/>
              </a:spcAft>
              <a:buSzPts val="1100"/>
              <a:buNone/>
            </a:pPr>
            <a:r>
              <a:rPr lang="mi-NZ" sz="1200" dirty="0">
                <a:solidFill>
                  <a:srgbClr val="222222"/>
                </a:solidFill>
                <a:highlight>
                  <a:srgbClr val="FFFFFF"/>
                </a:highlight>
              </a:rPr>
              <a:t> - cultural insiders can identify the fantail as an omen of death, foreshadowing the drowning that occurs later in the book. Some may associate the kawakawa leaf with mourning rituals. </a:t>
            </a:r>
          </a:p>
        </p:txBody>
      </p:sp>
      <p:sp>
        <p:nvSpPr>
          <p:cNvPr id="175" name="Google Shape;175;p1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6658ea2b41_0_30: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mi-NZ" sz="1200" dirty="0">
                <a:solidFill>
                  <a:srgbClr val="222222"/>
                </a:solidFill>
              </a:rPr>
              <a:t>Another opportunity for students to be ‘experts’ came with Suki’s Kimono. This turned out to be a problematic picturebook. </a:t>
            </a:r>
          </a:p>
          <a:p>
            <a:pPr marL="0" lvl="0" indent="0" algn="l" rtl="0">
              <a:lnSpc>
                <a:spcPct val="100000"/>
              </a:lnSpc>
              <a:spcBef>
                <a:spcPts val="0"/>
              </a:spcBef>
              <a:spcAft>
                <a:spcPts val="0"/>
              </a:spcAft>
              <a:buClr>
                <a:schemeClr val="dk1"/>
              </a:buClr>
              <a:buSzPts val="1100"/>
              <a:buFont typeface="Arial"/>
              <a:buNone/>
            </a:pPr>
            <a:endParaRPr lang="mi-NZ" sz="1200" dirty="0">
              <a:solidFill>
                <a:srgbClr val="222222"/>
              </a:solidFill>
            </a:endParaRPr>
          </a:p>
          <a:p>
            <a:pPr marL="0" lvl="0" indent="0" algn="l" rtl="0">
              <a:lnSpc>
                <a:spcPct val="100000"/>
              </a:lnSpc>
              <a:spcBef>
                <a:spcPts val="0"/>
              </a:spcBef>
              <a:spcAft>
                <a:spcPts val="0"/>
              </a:spcAft>
              <a:buClr>
                <a:schemeClr val="dk1"/>
              </a:buClr>
              <a:buSzPts val="1100"/>
              <a:buFont typeface="Arial"/>
              <a:buNone/>
            </a:pPr>
            <a:r>
              <a:rPr lang="mi-NZ" sz="1200" dirty="0">
                <a:solidFill>
                  <a:srgbClr val="222222"/>
                </a:solidFill>
              </a:rPr>
              <a:t>Japanese students had difficultly identifying the particular festival being shown – it took place during summer in the book’s timeline, but the fish streamers are a symbol of the Spring Festival. This book was not illustrated by a Japanese artist, and there is a useful message there about cultural understandings of insiders as compared to outsiders (Nicola and I both have some personal familiarity with Japanese culture, but we didn’t notice anything problematic about the book until we were told! But it is a bit like hanging a Christmas wreath at Easter.)</a:t>
            </a:r>
          </a:p>
        </p:txBody>
      </p:sp>
      <p:sp>
        <p:nvSpPr>
          <p:cNvPr id="182" name="Google Shape;182;g16658ea2b41_0_3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2: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mi-NZ" dirty="0"/>
              <a:t>In terms of using picturebooks at the tertiary level, Nicola and I  were hoping that the picturebooks would be both complex enough to engage the students, but short enough that they wouldn’t lose interest. And this did turn out to be the case. The books provided a manageable amount of cultural content to prompt analysis and discussion. </a:t>
            </a:r>
          </a:p>
          <a:p>
            <a:pPr marL="0" lvl="0" indent="0" algn="l" rtl="0">
              <a:lnSpc>
                <a:spcPct val="100000"/>
              </a:lnSpc>
              <a:spcBef>
                <a:spcPts val="0"/>
              </a:spcBef>
              <a:spcAft>
                <a:spcPts val="0"/>
              </a:spcAft>
              <a:buSzPts val="1100"/>
              <a:buNone/>
            </a:pPr>
            <a:endParaRPr lang="en-NZ" dirty="0"/>
          </a:p>
          <a:p>
            <a:pPr marL="0" lvl="0" indent="0" algn="l" rtl="0">
              <a:lnSpc>
                <a:spcPct val="100000"/>
              </a:lnSpc>
              <a:spcBef>
                <a:spcPts val="0"/>
              </a:spcBef>
              <a:spcAft>
                <a:spcPts val="0"/>
              </a:spcAft>
              <a:buSzPts val="1100"/>
              <a:buNone/>
            </a:pPr>
            <a:r>
              <a:rPr lang="en-NZ" dirty="0"/>
              <a:t>The illustration shows the placing of the R</a:t>
            </a:r>
            <a:r>
              <a:rPr lang="mi-NZ" dirty="0"/>
              <a:t>āhui over the beach where the boy drowned. </a:t>
            </a:r>
            <a:r>
              <a:rPr lang="en-NZ" dirty="0"/>
              <a:t>Ritual prohibitions are complex, but in </a:t>
            </a:r>
            <a:r>
              <a:rPr lang="en-NZ" dirty="0" err="1"/>
              <a:t>Rāhui</a:t>
            </a:r>
            <a:r>
              <a:rPr lang="en-NZ" dirty="0"/>
              <a:t>, the circumstances leading to the prohibition, the details of the prohibition (We couldn’t play there any more, or fish, or eat kina, or swim), and how it is placed, are all laid out simply through the lens of the child’s experience. </a:t>
            </a:r>
          </a:p>
          <a:p>
            <a:pPr marL="0" lvl="0" indent="0" algn="l" rtl="0">
              <a:lnSpc>
                <a:spcPct val="100000"/>
              </a:lnSpc>
              <a:spcBef>
                <a:spcPts val="0"/>
              </a:spcBef>
              <a:spcAft>
                <a:spcPts val="0"/>
              </a:spcAft>
              <a:buSzPts val="1100"/>
              <a:buNone/>
            </a:pPr>
            <a:r>
              <a:rPr lang="mi-NZ" dirty="0"/>
              <a:t>The image resonated with a Māori student who picked out this illustration and said that it ‘felt’ like a rāhui being placed.</a:t>
            </a:r>
            <a:endParaRPr dirty="0"/>
          </a:p>
        </p:txBody>
      </p:sp>
      <p:sp>
        <p:nvSpPr>
          <p:cNvPr id="196" name="Google Shape;196;p1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5ba2fb2d03_0_11: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2800"/>
              <a:buFont typeface="Arial"/>
              <a:buNone/>
            </a:pPr>
            <a:r>
              <a:rPr lang="en-NZ" sz="1200" dirty="0">
                <a:solidFill>
                  <a:schemeClr val="dk1"/>
                </a:solidFill>
                <a:latin typeface="Calibri"/>
                <a:ea typeface="Calibri"/>
                <a:cs typeface="Calibri"/>
                <a:sym typeface="Calibri"/>
              </a:rPr>
              <a:t>Having tried out this </a:t>
            </a:r>
            <a:r>
              <a:rPr lang="en-NZ" sz="1200" dirty="0" err="1">
                <a:solidFill>
                  <a:schemeClr val="dk1"/>
                </a:solidFill>
                <a:latin typeface="Calibri"/>
                <a:ea typeface="Calibri"/>
                <a:cs typeface="Calibri"/>
                <a:sym typeface="Calibri"/>
              </a:rPr>
              <a:t>picturebook</a:t>
            </a:r>
            <a:r>
              <a:rPr lang="en-NZ" sz="1200" dirty="0">
                <a:solidFill>
                  <a:schemeClr val="dk1"/>
                </a:solidFill>
                <a:latin typeface="Calibri"/>
                <a:ea typeface="Calibri"/>
                <a:cs typeface="Calibri"/>
                <a:sym typeface="Calibri"/>
              </a:rPr>
              <a:t> pedagogy (we ran the materials in 2021 and 2022), we are now at the stage of assessing whether we are providing culturally responsive learning experiences that make it possible for students to develop intercultural communicative competencies. Earlier this year, our subject librarian (thank you Anne) circulated a new publication from the University of Canterbury, called </a:t>
            </a:r>
            <a:r>
              <a:rPr lang="en-NZ" sz="1200" dirty="0" err="1">
                <a:solidFill>
                  <a:schemeClr val="dk1"/>
                </a:solidFill>
                <a:latin typeface="Calibri"/>
                <a:ea typeface="Calibri"/>
                <a:cs typeface="Calibri"/>
                <a:sym typeface="Calibri"/>
              </a:rPr>
              <a:t>Ngā</a:t>
            </a:r>
            <a:r>
              <a:rPr lang="en-NZ" sz="1200" dirty="0">
                <a:solidFill>
                  <a:schemeClr val="dk1"/>
                </a:solidFill>
                <a:latin typeface="Calibri"/>
                <a:ea typeface="Calibri"/>
                <a:cs typeface="Calibri"/>
                <a:sym typeface="Calibri"/>
              </a:rPr>
              <a:t> </a:t>
            </a:r>
            <a:r>
              <a:rPr lang="en-NZ" sz="1200" dirty="0" err="1">
                <a:solidFill>
                  <a:schemeClr val="dk1"/>
                </a:solidFill>
                <a:latin typeface="Calibri"/>
                <a:ea typeface="Calibri"/>
                <a:cs typeface="Calibri"/>
                <a:sym typeface="Calibri"/>
              </a:rPr>
              <a:t>Hau</a:t>
            </a:r>
            <a:r>
              <a:rPr lang="en-NZ" sz="1200" dirty="0">
                <a:solidFill>
                  <a:schemeClr val="dk1"/>
                </a:solidFill>
                <a:latin typeface="Calibri"/>
                <a:ea typeface="Calibri"/>
                <a:cs typeface="Calibri"/>
                <a:sym typeface="Calibri"/>
              </a:rPr>
              <a:t> e </a:t>
            </a:r>
            <a:r>
              <a:rPr lang="en-NZ" sz="1200" dirty="0" err="1">
                <a:solidFill>
                  <a:schemeClr val="dk1"/>
                </a:solidFill>
                <a:latin typeface="Calibri"/>
                <a:ea typeface="Calibri"/>
                <a:cs typeface="Calibri"/>
                <a:sym typeface="Calibri"/>
              </a:rPr>
              <a:t>whā</a:t>
            </a:r>
            <a:r>
              <a:rPr lang="en-NZ" sz="1200" dirty="0">
                <a:solidFill>
                  <a:schemeClr val="dk1"/>
                </a:solidFill>
                <a:latin typeface="Calibri"/>
                <a:ea typeface="Calibri"/>
                <a:cs typeface="Calibri"/>
                <a:sym typeface="Calibri"/>
              </a:rPr>
              <a:t> o </a:t>
            </a:r>
            <a:r>
              <a:rPr lang="en-NZ" sz="1200" dirty="0" err="1">
                <a:solidFill>
                  <a:schemeClr val="dk1"/>
                </a:solidFill>
                <a:latin typeface="Calibri"/>
                <a:ea typeface="Calibri"/>
                <a:cs typeface="Calibri"/>
                <a:sym typeface="Calibri"/>
              </a:rPr>
              <a:t>Tāwhirimātea</a:t>
            </a:r>
            <a:r>
              <a:rPr lang="en-NZ" sz="1200" dirty="0">
                <a:solidFill>
                  <a:schemeClr val="dk1"/>
                </a:solidFill>
                <a:latin typeface="Calibri"/>
                <a:ea typeface="Calibri"/>
                <a:cs typeface="Calibri"/>
                <a:sym typeface="Calibri"/>
              </a:rPr>
              <a:t> (the four winds of </a:t>
            </a:r>
            <a:r>
              <a:rPr lang="en-NZ" sz="1200" dirty="0" err="1">
                <a:solidFill>
                  <a:schemeClr val="dk1"/>
                </a:solidFill>
                <a:latin typeface="Calibri"/>
                <a:ea typeface="Calibri"/>
                <a:cs typeface="Calibri"/>
                <a:sym typeface="Calibri"/>
              </a:rPr>
              <a:t>Tāwhirimātea</a:t>
            </a:r>
            <a:r>
              <a:rPr lang="en-NZ" sz="1200" dirty="0">
                <a:solidFill>
                  <a:schemeClr val="dk1"/>
                </a:solidFill>
                <a:latin typeface="Calibri"/>
                <a:ea typeface="Calibri"/>
                <a:cs typeface="Calibri"/>
                <a:sym typeface="Calibri"/>
              </a:rPr>
              <a:t>). We’ve been using this publication to assess our pedagogy and to look for opportunities to develop it further.</a:t>
            </a:r>
          </a:p>
        </p:txBody>
      </p:sp>
      <p:sp>
        <p:nvSpPr>
          <p:cNvPr id="204" name="Google Shape;204;g15ba2fb2d03_0_1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186f1214c9a_0_1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g186f1214c9a_0_15: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000"/>
              </a:spcBef>
              <a:spcAft>
                <a:spcPts val="0"/>
              </a:spcAft>
              <a:buSzPts val="1100"/>
              <a:buNone/>
            </a:pPr>
            <a:r>
              <a:rPr lang="mi-NZ" sz="1200" b="1" dirty="0">
                <a:solidFill>
                  <a:schemeClr val="dk1"/>
                </a:solidFill>
                <a:latin typeface="Calibri"/>
                <a:ea typeface="Calibri"/>
                <a:cs typeface="Calibri"/>
                <a:sym typeface="Calibri"/>
              </a:rPr>
              <a:t>At the centre of a culturally responsive tertiary pedagogy is Oranga – </a:t>
            </a:r>
            <a:r>
              <a:rPr lang="mi-NZ" sz="1200" b="0" dirty="0">
                <a:solidFill>
                  <a:schemeClr val="dk1"/>
                </a:solidFill>
                <a:latin typeface="Calibri"/>
                <a:ea typeface="Calibri"/>
                <a:cs typeface="Calibri"/>
                <a:sym typeface="Calibri"/>
              </a:rPr>
              <a:t>which addresses student health, wellbeing, and life in a broad sense.</a:t>
            </a:r>
          </a:p>
          <a:p>
            <a:pPr marL="0" lvl="0" indent="0" algn="l" rtl="0">
              <a:lnSpc>
                <a:spcPct val="90000"/>
              </a:lnSpc>
              <a:spcBef>
                <a:spcPts val="1000"/>
              </a:spcBef>
              <a:spcAft>
                <a:spcPts val="0"/>
              </a:spcAft>
              <a:buSzPts val="1100"/>
              <a:buNone/>
            </a:pPr>
            <a:r>
              <a:rPr lang="mi-NZ" sz="1200" b="0" dirty="0">
                <a:solidFill>
                  <a:schemeClr val="dk1"/>
                </a:solidFill>
                <a:latin typeface="Calibri"/>
                <a:ea typeface="Calibri"/>
                <a:cs typeface="Calibri"/>
                <a:sym typeface="Calibri"/>
              </a:rPr>
              <a:t>O</a:t>
            </a:r>
            <a:r>
              <a:rPr lang="en-NZ" sz="1200" b="0" dirty="0" err="1">
                <a:solidFill>
                  <a:schemeClr val="dk1"/>
                </a:solidFill>
                <a:latin typeface="Calibri"/>
                <a:ea typeface="Calibri"/>
                <a:cs typeface="Calibri"/>
                <a:sym typeface="Calibri"/>
              </a:rPr>
              <a:t>ranga</a:t>
            </a:r>
            <a:r>
              <a:rPr lang="en-NZ" sz="1200" b="0" dirty="0">
                <a:solidFill>
                  <a:schemeClr val="dk1"/>
                </a:solidFill>
                <a:latin typeface="Calibri"/>
                <a:ea typeface="Calibri"/>
                <a:cs typeface="Calibri"/>
                <a:sym typeface="Calibri"/>
              </a:rPr>
              <a:t> has three overarching tenets for the tertiary classroom – Relevance, Balance of power, and Scaffolding. We’ve considered whether the </a:t>
            </a:r>
            <a:r>
              <a:rPr lang="en-NZ" sz="1200" b="0" dirty="0" err="1">
                <a:solidFill>
                  <a:schemeClr val="dk1"/>
                </a:solidFill>
                <a:latin typeface="Calibri"/>
                <a:ea typeface="Calibri"/>
                <a:cs typeface="Calibri"/>
                <a:sym typeface="Calibri"/>
              </a:rPr>
              <a:t>picturebook</a:t>
            </a:r>
            <a:r>
              <a:rPr lang="en-NZ" sz="1200" b="0" dirty="0">
                <a:solidFill>
                  <a:schemeClr val="dk1"/>
                </a:solidFill>
                <a:latin typeface="Calibri"/>
                <a:ea typeface="Calibri"/>
                <a:cs typeface="Calibri"/>
                <a:sym typeface="Calibri"/>
              </a:rPr>
              <a:t> pedagogy is fulfilling these tenets.</a:t>
            </a:r>
          </a:p>
          <a:p>
            <a:pPr marL="0" lvl="0" indent="0" algn="l" rtl="0">
              <a:lnSpc>
                <a:spcPct val="90000"/>
              </a:lnSpc>
              <a:spcBef>
                <a:spcPts val="1000"/>
              </a:spcBef>
              <a:spcAft>
                <a:spcPts val="0"/>
              </a:spcAft>
              <a:buSzPts val="1100"/>
              <a:buNone/>
            </a:pPr>
            <a:r>
              <a:rPr lang="en-NZ" sz="1200" b="1" dirty="0">
                <a:solidFill>
                  <a:schemeClr val="dk1"/>
                </a:solidFill>
                <a:latin typeface="Calibri"/>
                <a:ea typeface="Calibri"/>
                <a:cs typeface="Calibri"/>
                <a:sym typeface="Calibri"/>
              </a:rPr>
              <a:t>In terms of Relevance of content: </a:t>
            </a:r>
            <a:r>
              <a:rPr lang="en-NZ" sz="1200" b="0" dirty="0">
                <a:solidFill>
                  <a:schemeClr val="dk1"/>
                </a:solidFill>
                <a:latin typeface="Calibri"/>
                <a:ea typeface="Calibri"/>
                <a:cs typeface="Calibri"/>
                <a:sym typeface="Calibri"/>
              </a:rPr>
              <a:t>we see </a:t>
            </a:r>
            <a:r>
              <a:rPr lang="en-NZ" sz="1200" b="0" dirty="0" err="1">
                <a:solidFill>
                  <a:schemeClr val="dk1"/>
                </a:solidFill>
                <a:latin typeface="Calibri"/>
                <a:ea typeface="Calibri"/>
                <a:cs typeface="Calibri"/>
                <a:sym typeface="Calibri"/>
              </a:rPr>
              <a:t>picturebooks</a:t>
            </a:r>
            <a:r>
              <a:rPr lang="en-NZ" sz="1200" b="0" dirty="0">
                <a:solidFill>
                  <a:schemeClr val="dk1"/>
                </a:solidFill>
                <a:latin typeface="Calibri"/>
                <a:ea typeface="Calibri"/>
                <a:cs typeface="Calibri"/>
                <a:sym typeface="Calibri"/>
              </a:rPr>
              <a:t> </a:t>
            </a:r>
            <a:r>
              <a:rPr lang="en-NZ" sz="1200" dirty="0">
                <a:solidFill>
                  <a:schemeClr val="dk1"/>
                </a:solidFill>
                <a:latin typeface="Calibri"/>
                <a:ea typeface="Calibri"/>
                <a:cs typeface="Calibri"/>
                <a:sym typeface="Calibri"/>
              </a:rPr>
              <a:t>as offering mirrors that reflect the personal experiences of some students and windows into the experiences of other students. While we don’t have </a:t>
            </a:r>
            <a:r>
              <a:rPr lang="en-NZ" sz="1200" dirty="0" err="1">
                <a:solidFill>
                  <a:schemeClr val="dk1"/>
                </a:solidFill>
                <a:latin typeface="Calibri"/>
                <a:ea typeface="Calibri"/>
                <a:cs typeface="Calibri"/>
                <a:sym typeface="Calibri"/>
              </a:rPr>
              <a:t>picturebooks</a:t>
            </a:r>
            <a:r>
              <a:rPr lang="en-NZ" sz="1200" dirty="0">
                <a:solidFill>
                  <a:schemeClr val="dk1"/>
                </a:solidFill>
                <a:latin typeface="Calibri"/>
                <a:ea typeface="Calibri"/>
                <a:cs typeface="Calibri"/>
                <a:sym typeface="Calibri"/>
              </a:rPr>
              <a:t> that cover the entirety of the cultural diversity in the cohort, we are attempting to represent key parts of that diversity.</a:t>
            </a:r>
            <a:endParaRPr sz="1200" dirty="0">
              <a:solidFill>
                <a:schemeClr val="dk1"/>
              </a:solidFill>
              <a:latin typeface="Calibri"/>
              <a:ea typeface="Calibri"/>
              <a:cs typeface="Calibri"/>
              <a:sym typeface="Calibri"/>
            </a:endParaRPr>
          </a:p>
          <a:p>
            <a:pPr marL="0" lvl="0" indent="0" algn="l" rtl="0">
              <a:lnSpc>
                <a:spcPct val="90000"/>
              </a:lnSpc>
              <a:spcBef>
                <a:spcPts val="1000"/>
              </a:spcBef>
              <a:spcAft>
                <a:spcPts val="0"/>
              </a:spcAft>
              <a:buSzPts val="1100"/>
              <a:buNone/>
            </a:pPr>
            <a:r>
              <a:rPr lang="en-NZ" sz="1200" b="1" dirty="0">
                <a:solidFill>
                  <a:schemeClr val="dk1"/>
                </a:solidFill>
                <a:latin typeface="Calibri"/>
                <a:ea typeface="Calibri"/>
                <a:cs typeface="Calibri"/>
                <a:sym typeface="Calibri"/>
              </a:rPr>
              <a:t>In terms of the balance of power: </a:t>
            </a:r>
            <a:r>
              <a:rPr lang="en-NZ" sz="1200" b="0" dirty="0">
                <a:solidFill>
                  <a:schemeClr val="dk1"/>
                </a:solidFill>
                <a:latin typeface="Calibri"/>
                <a:ea typeface="Calibri"/>
                <a:cs typeface="Calibri"/>
                <a:sym typeface="Calibri"/>
              </a:rPr>
              <a:t>the analysis of </a:t>
            </a:r>
            <a:r>
              <a:rPr lang="en-NZ" sz="1200" dirty="0" err="1">
                <a:solidFill>
                  <a:schemeClr val="dk1"/>
                </a:solidFill>
                <a:latin typeface="Calibri"/>
                <a:ea typeface="Calibri"/>
                <a:cs typeface="Calibri"/>
                <a:sym typeface="Calibri"/>
              </a:rPr>
              <a:t>picturebooks</a:t>
            </a:r>
            <a:r>
              <a:rPr lang="en-NZ" sz="1200" dirty="0">
                <a:solidFill>
                  <a:schemeClr val="dk1"/>
                </a:solidFill>
                <a:latin typeface="Calibri"/>
                <a:ea typeface="Calibri"/>
                <a:cs typeface="Calibri"/>
                <a:sym typeface="Calibri"/>
              </a:rPr>
              <a:t> from cultures which are not our own, created opportunities for some of the students to become instant experts as cultural insiders, able to interpret cultural symbols and describe cultural significances that are not readily available to outsiders. </a:t>
            </a:r>
            <a:r>
              <a:rPr lang="mi-NZ" sz="1200" dirty="0">
                <a:solidFill>
                  <a:schemeClr val="dk1"/>
                </a:solidFill>
                <a:latin typeface="Calibri"/>
                <a:ea typeface="Calibri"/>
                <a:cs typeface="Calibri"/>
                <a:sym typeface="Calibri"/>
              </a:rPr>
              <a:t>A knock-on effect is to create space for the outsider students to engage more closely with their peers, and to see their peers (particularly peers who are among the minority in the classroom) as having valuable knowledge.</a:t>
            </a:r>
            <a:endParaRPr sz="1200" dirty="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1100"/>
              <a:buFont typeface="Arial"/>
              <a:buNone/>
            </a:pPr>
            <a:r>
              <a:rPr lang="en-NZ" sz="1200" b="1" dirty="0">
                <a:solidFill>
                  <a:schemeClr val="dk1"/>
                </a:solidFill>
                <a:latin typeface="Calibri"/>
                <a:ea typeface="Calibri"/>
                <a:cs typeface="Calibri"/>
                <a:sym typeface="Calibri"/>
              </a:rPr>
              <a:t>Finally, the three week learning programme worked effectively to scaffold students:</a:t>
            </a:r>
            <a:r>
              <a:rPr lang="en-NZ" sz="1200" dirty="0">
                <a:solidFill>
                  <a:schemeClr val="dk1"/>
                </a:solidFill>
                <a:latin typeface="Calibri"/>
                <a:ea typeface="Calibri"/>
                <a:cs typeface="Calibri"/>
                <a:sym typeface="Calibri"/>
              </a:rPr>
              <a:t> the application of the SPEAKING model to </a:t>
            </a:r>
            <a:r>
              <a:rPr lang="en-NZ" sz="1200" dirty="0" err="1">
                <a:solidFill>
                  <a:schemeClr val="dk1"/>
                </a:solidFill>
                <a:latin typeface="Calibri"/>
                <a:ea typeface="Calibri"/>
                <a:cs typeface="Calibri"/>
                <a:sym typeface="Calibri"/>
              </a:rPr>
              <a:t>picturebooks</a:t>
            </a:r>
            <a:r>
              <a:rPr lang="en-NZ" sz="1200" dirty="0">
                <a:solidFill>
                  <a:schemeClr val="dk1"/>
                </a:solidFill>
                <a:latin typeface="Calibri"/>
                <a:ea typeface="Calibri"/>
                <a:cs typeface="Calibri"/>
                <a:sym typeface="Calibri"/>
              </a:rPr>
              <a:t> provided a successful stepping stone towards writing an autoethnographic account of a cultural event.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158750" indent="0">
              <a:buNone/>
            </a:pPr>
            <a:r>
              <a:rPr lang="en-NZ" dirty="0"/>
              <a:t>Now... why is it important for students to engage with the Ethnography of SPEAKING? And what does this have to do with the theme of this year’s </a:t>
            </a:r>
            <a:r>
              <a:rPr lang="en-NZ" dirty="0" err="1"/>
              <a:t>LearnFest</a:t>
            </a:r>
            <a:r>
              <a:rPr lang="en-NZ" dirty="0"/>
              <a:t> – Revitalisation?</a:t>
            </a:r>
          </a:p>
          <a:p>
            <a:pPr marL="158750" indent="0">
              <a:buNone/>
            </a:pPr>
            <a:endParaRPr lang="en-NZ" dirty="0"/>
          </a:p>
          <a:p>
            <a:pPr marL="158750" indent="0">
              <a:buNone/>
            </a:pPr>
            <a:r>
              <a:rPr lang="en-NZ" dirty="0"/>
              <a:t>The outcome of this unit is an assessment where students record and interpret their own behaviours within their cultural content. They create a record of an event that is specific and detailed, and often deeply personal. Records like these, personal histories, teach us about ourselves, and help us to stay connected to our past.</a:t>
            </a:r>
          </a:p>
          <a:p>
            <a:pPr marL="158750" indent="0">
              <a:buNone/>
            </a:pPr>
            <a:endParaRPr lang="en-NZ" dirty="0"/>
          </a:p>
          <a:p>
            <a:pPr marL="158750" indent="0">
              <a:buNone/>
            </a:pPr>
            <a:r>
              <a:rPr lang="en-NZ" dirty="0"/>
              <a:t>Two indigenous authors that I ask my students to read during this unit, comment on the importance of personal histories in research: ...</a:t>
            </a:r>
          </a:p>
          <a:p>
            <a:pPr marL="158750" indent="0">
              <a:buNone/>
            </a:pPr>
            <a:endParaRPr lang="en-NZ" dirty="0"/>
          </a:p>
          <a:p>
            <a:pPr marL="158750" indent="0">
              <a:buNone/>
            </a:pPr>
            <a:r>
              <a:rPr lang="en-NZ" dirty="0"/>
              <a:t>Inspired by children’s stories, the LINGS203 students are creating autoethnographic accounts of cultural events, connecting them to their lived cultural experiences and their personal histories. Hopefully, this process is helping to breath life into those histories, to keep them alive for future generations. And as they do so, we also hope to develop their appreciation for the cultural practices of others.</a:t>
            </a:r>
          </a:p>
          <a:p>
            <a:pPr marL="158750" indent="0">
              <a:buNone/>
            </a:pPr>
            <a:endParaRPr lang="en-NZ" dirty="0"/>
          </a:p>
        </p:txBody>
      </p:sp>
    </p:spTree>
    <p:extLst>
      <p:ext uri="{BB962C8B-B14F-4D97-AF65-F5344CB8AC3E}">
        <p14:creationId xmlns:p14="http://schemas.microsoft.com/office/powerpoint/2010/main" val="4024555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6: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1200"/>
              </a:spcBef>
              <a:spcAft>
                <a:spcPts val="0"/>
              </a:spcAft>
              <a:buClr>
                <a:schemeClr val="dk1"/>
              </a:buClr>
              <a:buSzPts val="1100"/>
              <a:buFont typeface="Arial"/>
              <a:buNone/>
            </a:pPr>
            <a:endParaRPr dirty="0"/>
          </a:p>
        </p:txBody>
      </p:sp>
      <p:sp>
        <p:nvSpPr>
          <p:cNvPr id="224" name="Google Shape;224;p1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39088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6: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just" rtl="0">
              <a:lnSpc>
                <a:spcPct val="150000"/>
              </a:lnSpc>
              <a:spcBef>
                <a:spcPts val="1200"/>
              </a:spcBef>
              <a:spcAft>
                <a:spcPts val="0"/>
              </a:spcAft>
              <a:buClr>
                <a:schemeClr val="dk1"/>
              </a:buClr>
              <a:buSzPts val="1100"/>
              <a:buFont typeface="Arial"/>
              <a:buNone/>
            </a:pPr>
            <a:endParaRPr dirty="0"/>
          </a:p>
        </p:txBody>
      </p:sp>
      <p:sp>
        <p:nvSpPr>
          <p:cNvPr id="224" name="Google Shape;224;p1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649cf2d5bd_0_8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g1649cf2d5bd_0_81: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lang="en-NZ"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NZ" b="1" dirty="0">
                <a:solidFill>
                  <a:schemeClr val="dk1"/>
                </a:solidFill>
              </a:rPr>
              <a:t>Intercultural communicative competence</a:t>
            </a:r>
            <a:r>
              <a:rPr lang="en-NZ" dirty="0">
                <a:solidFill>
                  <a:schemeClr val="dk1"/>
                </a:solidFill>
              </a:rPr>
              <a:t>: “effective and appropriate behaviour and communication in intercultural situations” (</a:t>
            </a:r>
            <a:r>
              <a:rPr lang="en-NZ" dirty="0" err="1">
                <a:solidFill>
                  <a:schemeClr val="dk1"/>
                </a:solidFill>
              </a:rPr>
              <a:t>Deardoff</a:t>
            </a:r>
            <a:r>
              <a:rPr lang="en-NZ" dirty="0">
                <a:solidFill>
                  <a:schemeClr val="dk1"/>
                </a:solidFill>
              </a:rPr>
              <a:t>, 2011, p.66). </a:t>
            </a:r>
            <a:r>
              <a:rPr lang="en-NZ" b="1" dirty="0">
                <a:solidFill>
                  <a:schemeClr val="dk1"/>
                </a:solidFill>
              </a:rPr>
              <a:t>Intercultural communicative competence </a:t>
            </a:r>
            <a:r>
              <a:rPr lang="en-NZ" dirty="0">
                <a:solidFill>
                  <a:schemeClr val="dk1"/>
                </a:solidFill>
              </a:rPr>
              <a:t>is a complex notion, involving at least the following set of knowledge and skills: “Knowledge of others; knowledge of self; skills to interpret and relate; skills to discover and/or to interact; valuing others’ values, beliefs, and </a:t>
            </a:r>
            <a:r>
              <a:rPr lang="en-NZ" dirty="0" err="1">
                <a:solidFill>
                  <a:schemeClr val="dk1"/>
                </a:solidFill>
              </a:rPr>
              <a:t>behaviors</a:t>
            </a:r>
            <a:r>
              <a:rPr lang="en-NZ" dirty="0">
                <a:solidFill>
                  <a:schemeClr val="dk1"/>
                </a:solidFill>
              </a:rPr>
              <a:t> [sic]; and relativizing one’s self. Linguistic competence also plays a key role” (</a:t>
            </a:r>
            <a:r>
              <a:rPr lang="en-NZ" dirty="0" err="1">
                <a:solidFill>
                  <a:schemeClr val="dk1"/>
                </a:solidFill>
              </a:rPr>
              <a:t>Deardoff</a:t>
            </a:r>
            <a:r>
              <a:rPr lang="en-NZ" dirty="0">
                <a:solidFill>
                  <a:schemeClr val="dk1"/>
                </a:solidFill>
              </a:rPr>
              <a:t> &amp; Jones, 2009, p. 13). </a:t>
            </a:r>
          </a:p>
          <a:p>
            <a:pPr marL="0" lvl="0" indent="0" algn="l" rtl="0">
              <a:lnSpc>
                <a:spcPct val="115000"/>
              </a:lnSpc>
              <a:spcBef>
                <a:spcPts val="0"/>
              </a:spcBef>
              <a:spcAft>
                <a:spcPts val="0"/>
              </a:spcAft>
              <a:buClr>
                <a:schemeClr val="dk1"/>
              </a:buClr>
              <a:buSzPts val="1100"/>
              <a:buFont typeface="Arial"/>
              <a:buNone/>
            </a:pPr>
            <a:endParaRPr lang="en-NZ" dirty="0">
              <a:solidFill>
                <a:schemeClr val="dk1"/>
              </a:solidFill>
            </a:endParaRPr>
          </a:p>
        </p:txBody>
      </p:sp>
    </p:spTree>
    <p:extLst>
      <p:ext uri="{BB962C8B-B14F-4D97-AF65-F5344CB8AC3E}">
        <p14:creationId xmlns:p14="http://schemas.microsoft.com/office/powerpoint/2010/main" val="90490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5: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NZ" dirty="0"/>
              <a:t>Nicola and I have been working on a couple of different </a:t>
            </a:r>
            <a:r>
              <a:rPr lang="en-NZ" dirty="0" err="1"/>
              <a:t>picturebook</a:t>
            </a:r>
            <a:r>
              <a:rPr lang="en-NZ" dirty="0"/>
              <a:t> projects. </a:t>
            </a:r>
          </a:p>
          <a:p>
            <a:pPr marL="0" lvl="0" indent="0" algn="l" rtl="0">
              <a:lnSpc>
                <a:spcPct val="100000"/>
              </a:lnSpc>
              <a:spcBef>
                <a:spcPts val="0"/>
              </a:spcBef>
              <a:spcAft>
                <a:spcPts val="0"/>
              </a:spcAft>
              <a:buSzPts val="1100"/>
              <a:buNone/>
            </a:pPr>
            <a:r>
              <a:rPr lang="en-NZ" dirty="0"/>
              <a:t>The particular project that we will be sharing with you today relates to a second year paper that I teach – LINGS203 Language Society &amp; Culture, which is a Cultural Perspectives paper for Arts and Social Science students. This year I had nearly 100 students enrolled. The paper is taught in flexi mode with online learning resources and face-to-face or online workshops.</a:t>
            </a:r>
          </a:p>
          <a:p>
            <a:pPr marL="0" lvl="0" indent="0" algn="l" rtl="0">
              <a:lnSpc>
                <a:spcPct val="115000"/>
              </a:lnSpc>
              <a:spcBef>
                <a:spcPts val="0"/>
              </a:spcBef>
              <a:spcAft>
                <a:spcPts val="0"/>
              </a:spcAft>
              <a:buClr>
                <a:schemeClr val="dk1"/>
              </a:buClr>
              <a:buSzPts val="1100"/>
              <a:buFont typeface="Arial"/>
              <a:buNone/>
            </a:pPr>
            <a:endParaRPr lang="mi-NZ"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mi-NZ" dirty="0">
                <a:solidFill>
                  <a:schemeClr val="dk1"/>
                </a:solidFill>
              </a:rPr>
              <a:t>The general purpose of a cultural perspectives paper is two-fold</a:t>
            </a:r>
          </a:p>
          <a:p>
            <a:pPr marL="171450" lvl="0" indent="-171450" algn="l" rtl="0">
              <a:lnSpc>
                <a:spcPct val="115000"/>
              </a:lnSpc>
              <a:spcBef>
                <a:spcPts val="0"/>
              </a:spcBef>
              <a:spcAft>
                <a:spcPts val="0"/>
              </a:spcAft>
              <a:buClr>
                <a:schemeClr val="dk1"/>
              </a:buClr>
              <a:buSzPts val="1100"/>
              <a:buFontTx/>
              <a:buChar char="-"/>
            </a:pPr>
            <a:r>
              <a:rPr lang="mi-NZ" dirty="0">
                <a:solidFill>
                  <a:schemeClr val="dk1"/>
                </a:solidFill>
              </a:rPr>
              <a:t>to develop student competence in culturally diverse contexts</a:t>
            </a:r>
          </a:p>
          <a:p>
            <a:pPr marL="171450" lvl="0" indent="-171450" algn="l" rtl="0">
              <a:lnSpc>
                <a:spcPct val="115000"/>
              </a:lnSpc>
              <a:spcBef>
                <a:spcPts val="0"/>
              </a:spcBef>
              <a:spcAft>
                <a:spcPts val="0"/>
              </a:spcAft>
              <a:buClr>
                <a:schemeClr val="dk1"/>
              </a:buClr>
              <a:buSzPts val="1100"/>
              <a:buFontTx/>
              <a:buChar char="-"/>
            </a:pPr>
            <a:r>
              <a:rPr lang="mi-NZ" dirty="0">
                <a:solidFill>
                  <a:schemeClr val="dk1"/>
                </a:solidFill>
              </a:rPr>
              <a:t>to develop effective communication and collaboration among our students</a:t>
            </a:r>
          </a:p>
          <a:p>
            <a:pPr marL="0" lvl="0" indent="0" algn="l" rtl="0">
              <a:lnSpc>
                <a:spcPct val="100000"/>
              </a:lnSpc>
              <a:spcBef>
                <a:spcPts val="0"/>
              </a:spcBef>
              <a:spcAft>
                <a:spcPts val="0"/>
              </a:spcAft>
              <a:buSzPts val="1100"/>
              <a:buNone/>
            </a:pPr>
            <a:endParaRPr lang="en-NZ" dirty="0"/>
          </a:p>
          <a:p>
            <a:pPr marL="0" lvl="0" indent="0" algn="l" rtl="0">
              <a:lnSpc>
                <a:spcPct val="100000"/>
              </a:lnSpc>
              <a:spcBef>
                <a:spcPts val="0"/>
              </a:spcBef>
              <a:spcAft>
                <a:spcPts val="0"/>
              </a:spcAft>
              <a:buSzPts val="1100"/>
              <a:buNone/>
            </a:pPr>
            <a:r>
              <a:rPr lang="en-NZ" dirty="0"/>
              <a:t>The question that Nicola and I wanted to explore in our research was whether and how we could use </a:t>
            </a:r>
            <a:r>
              <a:rPr lang="en-NZ" dirty="0" err="1"/>
              <a:t>picturebooks</a:t>
            </a:r>
            <a:r>
              <a:rPr lang="en-NZ" dirty="0"/>
              <a:t> to support the engagement with and understanding of linguistic frame of analysis – this being Dell </a:t>
            </a:r>
            <a:r>
              <a:rPr lang="en-NZ" dirty="0" err="1"/>
              <a:t>Hymes</a:t>
            </a:r>
            <a:r>
              <a:rPr lang="en-NZ" dirty="0"/>
              <a:t>’ Ethnography of Speaking. </a:t>
            </a:r>
          </a:p>
          <a:p>
            <a:pPr marL="0" lvl="0" indent="0" algn="l" rtl="0">
              <a:lnSpc>
                <a:spcPct val="100000"/>
              </a:lnSpc>
              <a:spcBef>
                <a:spcPts val="0"/>
              </a:spcBef>
              <a:spcAft>
                <a:spcPts val="0"/>
              </a:spcAft>
              <a:buSzPts val="1100"/>
              <a:buNone/>
            </a:pPr>
            <a:r>
              <a:rPr lang="en-NZ" dirty="0"/>
              <a:t>We could see the potential to use </a:t>
            </a:r>
            <a:r>
              <a:rPr lang="en-NZ" dirty="0" err="1"/>
              <a:t>picturebooks</a:t>
            </a:r>
            <a:r>
              <a:rPr lang="en-NZ" dirty="0"/>
              <a:t> as a resource for students to learn how to analyse cultural practices using the SPEAKING frame.</a:t>
            </a:r>
          </a:p>
        </p:txBody>
      </p:sp>
      <p:sp>
        <p:nvSpPr>
          <p:cNvPr id="95" name="Google Shape;95;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7b07f5b974_0_2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17b07f5b974_0_20: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7b07f5b974_0_59: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g17b07f5b974_0_59: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en-NZ" sz="1400" b="1" dirty="0">
                <a:solidFill>
                  <a:schemeClr val="dk1"/>
                </a:solidFill>
                <a:latin typeface="Calibri"/>
                <a:ea typeface="Calibri"/>
                <a:cs typeface="Calibri"/>
                <a:sym typeface="Calibri"/>
              </a:rPr>
              <a:t>Classroom learning draws on cultural and linguistic differences and similarities</a:t>
            </a:r>
            <a:endParaRPr sz="1400" b="1" dirty="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Char char="•"/>
            </a:pPr>
            <a:r>
              <a:rPr lang="en-NZ" sz="1400" dirty="0">
                <a:solidFill>
                  <a:schemeClr val="dk1"/>
                </a:solidFill>
                <a:latin typeface="Calibri"/>
                <a:ea typeface="Calibri"/>
                <a:cs typeface="Calibri"/>
                <a:sym typeface="Calibri"/>
              </a:rPr>
              <a:t>diverse cultural practices are presented as opportunities for learning</a:t>
            </a:r>
            <a:endParaRPr sz="1400" dirty="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Char char="•"/>
            </a:pPr>
            <a:r>
              <a:rPr lang="en-NZ" sz="1400" dirty="0">
                <a:solidFill>
                  <a:schemeClr val="dk1"/>
                </a:solidFill>
                <a:latin typeface="Calibri"/>
                <a:ea typeface="Calibri"/>
                <a:cs typeface="Calibri"/>
                <a:sym typeface="Calibri"/>
              </a:rPr>
              <a:t>students may see representations of their own cultures and language</a:t>
            </a:r>
            <a:endParaRPr sz="1400" dirty="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Char char="•"/>
            </a:pPr>
            <a:r>
              <a:rPr lang="en-NZ" sz="1400" dirty="0">
                <a:solidFill>
                  <a:schemeClr val="dk1"/>
                </a:solidFill>
                <a:latin typeface="Calibri"/>
                <a:ea typeface="Calibri"/>
                <a:cs typeface="Calibri"/>
                <a:sym typeface="Calibri"/>
              </a:rPr>
              <a:t>students may see representations of their peers</a:t>
            </a:r>
            <a:endParaRPr sz="14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SzPts val="1100"/>
              <a:buNone/>
            </a:pPr>
            <a:r>
              <a:rPr lang="en-NZ" sz="1400" b="1" dirty="0">
                <a:solidFill>
                  <a:srgbClr val="2200CC"/>
                </a:solidFill>
                <a:latin typeface="Calibri"/>
                <a:ea typeface="Calibri"/>
                <a:cs typeface="Calibri"/>
                <a:sym typeface="Calibri"/>
              </a:rPr>
              <a:t>Potential to increase representation</a:t>
            </a:r>
            <a:endParaRPr sz="1400" dirty="0">
              <a:solidFill>
                <a:srgbClr val="2200CC"/>
              </a:solidFill>
              <a:latin typeface="Calibri"/>
              <a:ea typeface="Calibri"/>
              <a:cs typeface="Calibri"/>
              <a:sym typeface="Calibri"/>
            </a:endParaRPr>
          </a:p>
          <a:p>
            <a:pPr marL="457200" lvl="0" indent="-317500" algn="l" rtl="0">
              <a:lnSpc>
                <a:spcPct val="115000"/>
              </a:lnSpc>
              <a:spcBef>
                <a:spcPts val="0"/>
              </a:spcBef>
              <a:spcAft>
                <a:spcPts val="0"/>
              </a:spcAft>
              <a:buClr>
                <a:srgbClr val="2200CC"/>
              </a:buClr>
              <a:buSzPts val="1400"/>
              <a:buFont typeface="Calibri"/>
              <a:buChar char="●"/>
            </a:pPr>
            <a:r>
              <a:rPr lang="en-NZ" sz="1400" dirty="0">
                <a:solidFill>
                  <a:srgbClr val="2200CC"/>
                </a:solidFill>
                <a:latin typeface="Calibri"/>
                <a:ea typeface="Calibri"/>
                <a:cs typeface="Calibri"/>
                <a:sym typeface="Calibri"/>
              </a:rPr>
              <a:t>inviting students to recommend additional cultural texts </a:t>
            </a:r>
            <a:endParaRPr sz="1400" dirty="0">
              <a:solidFill>
                <a:srgbClr val="2200CC"/>
              </a:solidFill>
              <a:latin typeface="Calibri"/>
              <a:ea typeface="Calibri"/>
              <a:cs typeface="Calibri"/>
              <a:sym typeface="Calibri"/>
            </a:endParaRPr>
          </a:p>
          <a:p>
            <a:pPr marL="457200" lvl="0" indent="-317500" algn="l" rtl="0">
              <a:lnSpc>
                <a:spcPct val="115000"/>
              </a:lnSpc>
              <a:spcBef>
                <a:spcPts val="0"/>
              </a:spcBef>
              <a:spcAft>
                <a:spcPts val="0"/>
              </a:spcAft>
              <a:buClr>
                <a:srgbClr val="2200CC"/>
              </a:buClr>
              <a:buSzPts val="1400"/>
              <a:buFont typeface="Calibri"/>
              <a:buChar char="●"/>
            </a:pPr>
            <a:r>
              <a:rPr lang="en-NZ" sz="1400" dirty="0">
                <a:solidFill>
                  <a:srgbClr val="2200CC"/>
                </a:solidFill>
                <a:latin typeface="Calibri"/>
                <a:ea typeface="Calibri"/>
                <a:cs typeface="Calibri"/>
                <a:sym typeface="Calibri"/>
              </a:rPr>
              <a:t>inviting critique of our choices</a:t>
            </a:r>
            <a:endParaRPr sz="1400" dirty="0">
              <a:solidFill>
                <a:srgbClr val="2200CC"/>
              </a:solidFill>
              <a:latin typeface="Calibri"/>
              <a:ea typeface="Calibri"/>
              <a:cs typeface="Calibri"/>
              <a:sym typeface="Calibri"/>
            </a:endParaRPr>
          </a:p>
          <a:p>
            <a:pPr marL="457200" lvl="0" indent="-317500" algn="l" rtl="0">
              <a:lnSpc>
                <a:spcPct val="115000"/>
              </a:lnSpc>
              <a:spcBef>
                <a:spcPts val="0"/>
              </a:spcBef>
              <a:spcAft>
                <a:spcPts val="0"/>
              </a:spcAft>
              <a:buClr>
                <a:srgbClr val="2200CC"/>
              </a:buClr>
              <a:buSzPts val="1400"/>
              <a:buFont typeface="Calibri"/>
              <a:buChar char="●"/>
            </a:pPr>
            <a:r>
              <a:rPr lang="en-NZ" sz="1400" dirty="0">
                <a:solidFill>
                  <a:srgbClr val="2200CC"/>
                </a:solidFill>
                <a:latin typeface="Calibri"/>
                <a:ea typeface="Calibri"/>
                <a:cs typeface="Calibri"/>
                <a:sym typeface="Calibri"/>
              </a:rPr>
              <a:t>Julie identified the need to include Pacific cultural texts </a:t>
            </a:r>
            <a:endParaRPr sz="14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7b07f5b974_0_89: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g17b07f5b974_0_89: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NZ" sz="1400">
                <a:solidFill>
                  <a:schemeClr val="dk1"/>
                </a:solidFill>
                <a:latin typeface="Calibri"/>
                <a:ea typeface="Calibri"/>
                <a:cs typeface="Calibri"/>
                <a:sym typeface="Calibri"/>
              </a:rPr>
              <a:t>A common ground for analysis is developed, by introducing the students to the Ethnography of SPEAKING frame</a:t>
            </a:r>
            <a:endParaRPr sz="140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Font typeface="Calibri"/>
              <a:buChar char="●"/>
            </a:pPr>
            <a:r>
              <a:rPr lang="en-NZ" sz="1400">
                <a:solidFill>
                  <a:schemeClr val="dk1"/>
                </a:solidFill>
                <a:latin typeface="Calibri"/>
                <a:ea typeface="Calibri"/>
                <a:cs typeface="Calibri"/>
                <a:sym typeface="Calibri"/>
              </a:rPr>
              <a:t>Students apply the SPEAKING frame together to better understand its components</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NZ" sz="1400">
                <a:solidFill>
                  <a:srgbClr val="2200CC"/>
                </a:solidFill>
                <a:latin typeface="Calibri"/>
                <a:ea typeface="Calibri"/>
                <a:cs typeface="Calibri"/>
                <a:sym typeface="Calibri"/>
              </a:rPr>
              <a:t>Potential to minimise the lecturer’s voice as student understandings grow</a:t>
            </a:r>
            <a:endParaRPr sz="1400">
              <a:solidFill>
                <a:srgbClr val="2200CC"/>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NZ" sz="1400">
                <a:solidFill>
                  <a:srgbClr val="2200CC"/>
                </a:solidFill>
                <a:latin typeface="Calibri"/>
                <a:ea typeface="Calibri"/>
                <a:cs typeface="Calibri"/>
                <a:sym typeface="Calibri"/>
              </a:rPr>
              <a:t>Potential for student-led discussion and self critique/correction during application of SPEAKING frame</a:t>
            </a:r>
            <a:endParaRPr sz="14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7b07f5b974_0_3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17b07f5b974_0_36: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NZ" sz="1400">
                <a:solidFill>
                  <a:schemeClr val="dk1"/>
                </a:solidFill>
                <a:latin typeface="Calibri"/>
                <a:ea typeface="Calibri"/>
                <a:cs typeface="Calibri"/>
                <a:sym typeface="Calibri"/>
              </a:rPr>
              <a:t>Picturebooks analysis is designed as an informed collaborative exercise</a:t>
            </a:r>
            <a:endParaRPr sz="140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Font typeface="Calibri"/>
              <a:buChar char="●"/>
            </a:pPr>
            <a:r>
              <a:rPr lang="en-NZ" sz="1400">
                <a:solidFill>
                  <a:schemeClr val="dk1"/>
                </a:solidFill>
                <a:latin typeface="Calibri"/>
                <a:ea typeface="Calibri"/>
                <a:cs typeface="Calibri"/>
                <a:sym typeface="Calibri"/>
              </a:rPr>
              <a:t>individual students prepare in advance of the workshop</a:t>
            </a:r>
            <a:endParaRPr sz="1400">
              <a:solidFill>
                <a:schemeClr val="dk1"/>
              </a:solidFill>
              <a:latin typeface="Calibri"/>
              <a:ea typeface="Calibri"/>
              <a:cs typeface="Calibri"/>
              <a:sym typeface="Calibri"/>
            </a:endParaRPr>
          </a:p>
          <a:p>
            <a:pPr marL="457200" lvl="0" indent="-317500" algn="l" rtl="0">
              <a:lnSpc>
                <a:spcPct val="115000"/>
              </a:lnSpc>
              <a:spcBef>
                <a:spcPts val="0"/>
              </a:spcBef>
              <a:spcAft>
                <a:spcPts val="0"/>
              </a:spcAft>
              <a:buClr>
                <a:schemeClr val="dk1"/>
              </a:buClr>
              <a:buSzPts val="1400"/>
              <a:buFont typeface="Calibri"/>
              <a:buChar char="●"/>
            </a:pPr>
            <a:r>
              <a:rPr lang="en-NZ" sz="1400">
                <a:solidFill>
                  <a:schemeClr val="dk1"/>
                </a:solidFill>
                <a:latin typeface="Calibri"/>
                <a:ea typeface="Calibri"/>
                <a:cs typeface="Calibri"/>
                <a:sym typeface="Calibri"/>
              </a:rPr>
              <a:t>In small groups, they share ideas and clarify their understandings</a:t>
            </a: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NZ" sz="1400">
                <a:solidFill>
                  <a:srgbClr val="2200CC"/>
                </a:solidFill>
                <a:latin typeface="Calibri"/>
                <a:ea typeface="Calibri"/>
                <a:cs typeface="Calibri"/>
                <a:sym typeface="Calibri"/>
              </a:rPr>
              <a:t>Important: time is an issue for this activity; students need enough time for differences in understanding to emerge, and to then work towards reading a common ground</a:t>
            </a:r>
            <a:endParaRPr sz="14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7b07f5b974_0_7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g17b07f5b974_0_74: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000"/>
              </a:spcBef>
              <a:spcAft>
                <a:spcPts val="0"/>
              </a:spcAft>
              <a:buClr>
                <a:schemeClr val="dk1"/>
              </a:buClr>
              <a:buSzPts val="1100"/>
              <a:buFont typeface="Arial"/>
              <a:buNone/>
            </a:pPr>
            <a:r>
              <a:rPr lang="en-NZ" sz="1200" b="1" dirty="0">
                <a:solidFill>
                  <a:schemeClr val="dk1"/>
                </a:solidFill>
                <a:latin typeface="Calibri"/>
                <a:ea typeface="Calibri"/>
                <a:cs typeface="Calibri"/>
                <a:sym typeface="Calibri"/>
              </a:rPr>
              <a:t>Students can be positioned as cultural experts</a:t>
            </a:r>
            <a:endParaRPr sz="1200" b="1" dirty="0">
              <a:solidFill>
                <a:schemeClr val="dk1"/>
              </a:solidFill>
              <a:latin typeface="Calibri"/>
              <a:ea typeface="Calibri"/>
              <a:cs typeface="Calibri"/>
              <a:sym typeface="Calibri"/>
            </a:endParaRPr>
          </a:p>
          <a:p>
            <a:pPr marL="457200" lvl="0" indent="-304800" algn="l" rtl="0">
              <a:lnSpc>
                <a:spcPct val="90000"/>
              </a:lnSpc>
              <a:spcBef>
                <a:spcPts val="1000"/>
              </a:spcBef>
              <a:spcAft>
                <a:spcPts val="0"/>
              </a:spcAft>
              <a:buClr>
                <a:schemeClr val="dk1"/>
              </a:buClr>
              <a:buSzPts val="1200"/>
              <a:buChar char="•"/>
            </a:pPr>
            <a:r>
              <a:rPr lang="en-NZ" sz="1200" dirty="0">
                <a:solidFill>
                  <a:schemeClr val="dk1"/>
                </a:solidFill>
                <a:latin typeface="Calibri"/>
                <a:ea typeface="Calibri"/>
                <a:cs typeface="Calibri"/>
                <a:sym typeface="Calibri"/>
              </a:rPr>
              <a:t>Revealing their personal cultural understandings</a:t>
            </a:r>
            <a:endParaRPr sz="1200" dirty="0">
              <a:solidFill>
                <a:schemeClr val="dk1"/>
              </a:solidFill>
              <a:latin typeface="Calibri"/>
              <a:ea typeface="Calibri"/>
              <a:cs typeface="Calibri"/>
              <a:sym typeface="Calibri"/>
            </a:endParaRPr>
          </a:p>
          <a:p>
            <a:pPr marL="457200" lvl="0" indent="-304800" algn="l" rtl="0">
              <a:lnSpc>
                <a:spcPct val="90000"/>
              </a:lnSpc>
              <a:spcBef>
                <a:spcPts val="0"/>
              </a:spcBef>
              <a:spcAft>
                <a:spcPts val="0"/>
              </a:spcAft>
              <a:buClr>
                <a:schemeClr val="dk1"/>
              </a:buClr>
              <a:buSzPts val="1200"/>
              <a:buChar char="•"/>
            </a:pPr>
            <a:r>
              <a:rPr lang="en-NZ" sz="1200" dirty="0">
                <a:solidFill>
                  <a:schemeClr val="dk1"/>
                </a:solidFill>
                <a:latin typeface="Calibri"/>
                <a:ea typeface="Calibri"/>
                <a:cs typeface="Calibri"/>
                <a:sym typeface="Calibri"/>
              </a:rPr>
              <a:t>Sharing their personal experiences of cultural events</a:t>
            </a:r>
            <a:endParaRPr sz="1200" dirty="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1100"/>
              <a:buFont typeface="Arial"/>
              <a:buNone/>
            </a:pPr>
            <a:r>
              <a:rPr lang="en-NZ" sz="1200" dirty="0">
                <a:solidFill>
                  <a:schemeClr val="dk1"/>
                </a:solidFill>
                <a:latin typeface="Calibri"/>
                <a:ea typeface="Calibri"/>
                <a:cs typeface="Calibri"/>
                <a:sym typeface="Calibri"/>
              </a:rPr>
              <a:t>Students are encouraged to be as active learners</a:t>
            </a:r>
            <a:endParaRPr sz="1200" dirty="0">
              <a:solidFill>
                <a:schemeClr val="dk1"/>
              </a:solidFill>
              <a:latin typeface="Calibri"/>
              <a:ea typeface="Calibri"/>
              <a:cs typeface="Calibri"/>
              <a:sym typeface="Calibri"/>
            </a:endParaRPr>
          </a:p>
          <a:p>
            <a:pPr marL="457200" lvl="0" indent="-304800" algn="l" rtl="0">
              <a:lnSpc>
                <a:spcPct val="90000"/>
              </a:lnSpc>
              <a:spcBef>
                <a:spcPts val="1000"/>
              </a:spcBef>
              <a:spcAft>
                <a:spcPts val="0"/>
              </a:spcAft>
              <a:buClr>
                <a:schemeClr val="dk1"/>
              </a:buClr>
              <a:buSzPts val="1200"/>
              <a:buChar char="•"/>
            </a:pPr>
            <a:r>
              <a:rPr lang="en-NZ" sz="1200" dirty="0">
                <a:solidFill>
                  <a:schemeClr val="dk1"/>
                </a:solidFill>
                <a:latin typeface="Calibri"/>
                <a:ea typeface="Calibri"/>
                <a:cs typeface="Calibri"/>
                <a:sym typeface="Calibri"/>
              </a:rPr>
              <a:t>Developing personal understandings</a:t>
            </a:r>
            <a:endParaRPr sz="1200" dirty="0">
              <a:solidFill>
                <a:schemeClr val="dk1"/>
              </a:solidFill>
              <a:latin typeface="Calibri"/>
              <a:ea typeface="Calibri"/>
              <a:cs typeface="Calibri"/>
              <a:sym typeface="Calibri"/>
            </a:endParaRPr>
          </a:p>
          <a:p>
            <a:pPr marL="457200" lvl="0" indent="-304800" algn="l" rtl="0">
              <a:lnSpc>
                <a:spcPct val="90000"/>
              </a:lnSpc>
              <a:spcBef>
                <a:spcPts val="0"/>
              </a:spcBef>
              <a:spcAft>
                <a:spcPts val="0"/>
              </a:spcAft>
              <a:buClr>
                <a:schemeClr val="dk1"/>
              </a:buClr>
              <a:buSzPts val="1200"/>
              <a:buChar char="•"/>
            </a:pPr>
            <a:r>
              <a:rPr lang="en-NZ" sz="1200" dirty="0">
                <a:solidFill>
                  <a:schemeClr val="dk1"/>
                </a:solidFill>
                <a:latin typeface="Calibri"/>
                <a:ea typeface="Calibri"/>
                <a:cs typeface="Calibri"/>
                <a:sym typeface="Calibri"/>
              </a:rPr>
              <a:t>Asking for explanations, clarifications</a:t>
            </a:r>
            <a:endParaRPr sz="1200" dirty="0">
              <a:solidFill>
                <a:schemeClr val="dk1"/>
              </a:solidFill>
              <a:latin typeface="Calibri"/>
              <a:ea typeface="Calibri"/>
              <a:cs typeface="Calibri"/>
              <a:sym typeface="Calibri"/>
            </a:endParaRPr>
          </a:p>
          <a:p>
            <a:pPr marL="457200" lvl="0" indent="-304800" algn="l" rtl="0">
              <a:lnSpc>
                <a:spcPct val="90000"/>
              </a:lnSpc>
              <a:spcBef>
                <a:spcPts val="0"/>
              </a:spcBef>
              <a:spcAft>
                <a:spcPts val="0"/>
              </a:spcAft>
              <a:buClr>
                <a:schemeClr val="dk1"/>
              </a:buClr>
              <a:buSzPts val="1200"/>
              <a:buChar char="•"/>
            </a:pPr>
            <a:r>
              <a:rPr lang="en-NZ" sz="1200" dirty="0">
                <a:solidFill>
                  <a:schemeClr val="dk1"/>
                </a:solidFill>
                <a:latin typeface="Calibri"/>
                <a:ea typeface="Calibri"/>
                <a:cs typeface="Calibri"/>
                <a:sym typeface="Calibri"/>
              </a:rPr>
              <a:t>Listening and responding to experts</a:t>
            </a:r>
            <a:endParaRPr sz="1200" dirty="0">
              <a:solidFill>
                <a:schemeClr val="dk1"/>
              </a:solidFill>
              <a:latin typeface="Calibri"/>
              <a:ea typeface="Calibri"/>
              <a:cs typeface="Calibri"/>
              <a:sym typeface="Calibri"/>
            </a:endParaRPr>
          </a:p>
          <a:p>
            <a:pPr marL="0" lvl="0" indent="0" algn="l" rtl="0">
              <a:lnSpc>
                <a:spcPct val="90000"/>
              </a:lnSpc>
              <a:spcBef>
                <a:spcPts val="1000"/>
              </a:spcBef>
              <a:spcAft>
                <a:spcPts val="0"/>
              </a:spcAft>
              <a:buSzPts val="1100"/>
              <a:buNone/>
            </a:pPr>
            <a:r>
              <a:rPr lang="en-NZ" sz="1200" dirty="0">
                <a:solidFill>
                  <a:srgbClr val="2200CC"/>
                </a:solidFill>
                <a:latin typeface="Calibri"/>
                <a:ea typeface="Calibri"/>
                <a:cs typeface="Calibri"/>
                <a:sym typeface="Calibri"/>
              </a:rPr>
              <a:t>Potential for lecturer to explicitly model the learner role through asking questions, responding to ‘expert’ information that is shared, and then step back to make room for students to lead as learners</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7b07f5b974_0_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g17b07f5b974_0_0: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86f1214c9a_0_22: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NZ" sz="1100" b="0" dirty="0">
                <a:solidFill>
                  <a:schemeClr val="dk1"/>
                </a:solidFill>
              </a:rPr>
              <a:t>Just briefly, the Ethnography of SPEAKING is a frame developed by Dell </a:t>
            </a:r>
            <a:r>
              <a:rPr lang="en-NZ" sz="1100" b="0" dirty="0" err="1">
                <a:solidFill>
                  <a:schemeClr val="dk1"/>
                </a:solidFill>
              </a:rPr>
              <a:t>Hymes</a:t>
            </a:r>
            <a:r>
              <a:rPr lang="en-NZ" sz="1100" b="0" dirty="0">
                <a:solidFill>
                  <a:schemeClr val="dk1"/>
                </a:solidFill>
              </a:rPr>
              <a:t> over 60 years ago for describing and analysing communicative behaviour in specific cultural settings. </a:t>
            </a:r>
          </a:p>
          <a:p>
            <a:pPr marL="0" lvl="0" indent="0" algn="l" rtl="0">
              <a:spcBef>
                <a:spcPts val="0"/>
              </a:spcBef>
              <a:spcAft>
                <a:spcPts val="0"/>
              </a:spcAft>
              <a:buClr>
                <a:schemeClr val="dk1"/>
              </a:buClr>
              <a:buSzPts val="1100"/>
              <a:buFont typeface="Arial"/>
              <a:buNone/>
            </a:pPr>
            <a:endParaRPr lang="en-NZ" sz="1100" b="0" dirty="0">
              <a:solidFill>
                <a:schemeClr val="dk1"/>
              </a:solidFill>
            </a:endParaRPr>
          </a:p>
          <a:p>
            <a:pPr marL="0" lvl="0" indent="0" algn="l" rtl="0">
              <a:spcBef>
                <a:spcPts val="0"/>
              </a:spcBef>
              <a:spcAft>
                <a:spcPts val="0"/>
              </a:spcAft>
              <a:buClr>
                <a:schemeClr val="dk1"/>
              </a:buClr>
              <a:buSzPts val="1100"/>
              <a:buFont typeface="Arial"/>
              <a:buNone/>
            </a:pPr>
            <a:r>
              <a:rPr lang="en-NZ" sz="1100" b="0" dirty="0">
                <a:solidFill>
                  <a:schemeClr val="dk1"/>
                </a:solidFill>
              </a:rPr>
              <a:t>SPEAKING is an acronym for the different components of the FRAME listed at the bottom of the slide.</a:t>
            </a:r>
          </a:p>
          <a:p>
            <a:pPr marL="0" lvl="0" indent="0" algn="l" rtl="0">
              <a:lnSpc>
                <a:spcPct val="100000"/>
              </a:lnSpc>
              <a:spcBef>
                <a:spcPts val="0"/>
              </a:spcBef>
              <a:spcAft>
                <a:spcPts val="0"/>
              </a:spcAft>
              <a:buSzPts val="1100"/>
              <a:buNone/>
            </a:pPr>
            <a:endParaRPr lang="en-NZ" dirty="0"/>
          </a:p>
          <a:p>
            <a:pPr marL="0" lvl="0" indent="0" algn="l" rtl="0">
              <a:lnSpc>
                <a:spcPct val="100000"/>
              </a:lnSpc>
              <a:spcBef>
                <a:spcPts val="0"/>
              </a:spcBef>
              <a:spcAft>
                <a:spcPts val="0"/>
              </a:spcAft>
              <a:buSzPts val="1100"/>
              <a:buNone/>
            </a:pPr>
            <a:r>
              <a:rPr lang="en-NZ" dirty="0"/>
              <a:t>Working through the SPEAKING model, students consider how the event unfolds, the ‘rules’ or conventions that guide the interaction, the various roles that participants fill, and in the big picture, the cultural knowledge and beliefs that underpin and shape or transform the interaction.</a:t>
            </a:r>
            <a:endParaRPr dirty="0"/>
          </a:p>
        </p:txBody>
      </p:sp>
      <p:sp>
        <p:nvSpPr>
          <p:cNvPr id="143" name="Google Shape;143;g186f1214c9a_0_2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Clr>
                <a:schemeClr val="dk1"/>
              </a:buClr>
              <a:buSzPts val="1100"/>
              <a:buFont typeface="Arial"/>
              <a:buNone/>
            </a:pPr>
            <a:r>
              <a:rPr lang="en-NZ" dirty="0" err="1">
                <a:solidFill>
                  <a:schemeClr val="dk1"/>
                </a:solidFill>
              </a:rPr>
              <a:t>Picturebook</a:t>
            </a:r>
            <a:r>
              <a:rPr lang="en-NZ" dirty="0">
                <a:solidFill>
                  <a:schemeClr val="dk1"/>
                </a:solidFill>
              </a:rPr>
              <a:t> research on cultural competence is relatively rare, but Nicola did manage to find a few studies in educational settings. </a:t>
            </a:r>
          </a:p>
          <a:p>
            <a:pPr marL="0" lvl="0" indent="0" algn="l" rtl="0">
              <a:lnSpc>
                <a:spcPct val="115000"/>
              </a:lnSpc>
              <a:spcBef>
                <a:spcPts val="0"/>
              </a:spcBef>
              <a:spcAft>
                <a:spcPts val="0"/>
              </a:spcAft>
              <a:buClr>
                <a:schemeClr val="dk1"/>
              </a:buClr>
              <a:buSzPts val="1100"/>
              <a:buFont typeface="Arial"/>
              <a:buNone/>
            </a:pPr>
            <a:endParaRPr lang="en-NZ"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NZ" dirty="0">
                <a:solidFill>
                  <a:schemeClr val="dk1"/>
                </a:solidFill>
              </a:rPr>
              <a:t>These have involved Spanish preservice teachers, </a:t>
            </a:r>
          </a:p>
          <a:p>
            <a:pPr marL="0" lvl="0" indent="0" algn="l" rtl="0">
              <a:lnSpc>
                <a:spcPct val="115000"/>
              </a:lnSpc>
              <a:spcBef>
                <a:spcPts val="0"/>
              </a:spcBef>
              <a:spcAft>
                <a:spcPts val="0"/>
              </a:spcAft>
              <a:buClr>
                <a:schemeClr val="dk1"/>
              </a:buClr>
              <a:buSzPts val="1100"/>
              <a:buFont typeface="Arial"/>
              <a:buNone/>
            </a:pPr>
            <a:r>
              <a:rPr lang="en-NZ" dirty="0">
                <a:solidFill>
                  <a:schemeClr val="dk1"/>
                </a:solidFill>
              </a:rPr>
              <a:t>primary school children in the Netherlands, </a:t>
            </a:r>
          </a:p>
          <a:p>
            <a:pPr marL="0" lvl="0" indent="0" algn="l" rtl="0">
              <a:lnSpc>
                <a:spcPct val="115000"/>
              </a:lnSpc>
              <a:spcBef>
                <a:spcPts val="0"/>
              </a:spcBef>
              <a:spcAft>
                <a:spcPts val="0"/>
              </a:spcAft>
              <a:buClr>
                <a:schemeClr val="dk1"/>
              </a:buClr>
              <a:buSzPts val="1100"/>
              <a:buFont typeface="Arial"/>
              <a:buNone/>
            </a:pPr>
            <a:r>
              <a:rPr lang="en-NZ" dirty="0">
                <a:solidFill>
                  <a:schemeClr val="dk1"/>
                </a:solidFill>
              </a:rPr>
              <a:t>and ELT secondary students in Norway. </a:t>
            </a:r>
          </a:p>
          <a:p>
            <a:pPr marL="0" lvl="0" indent="0" algn="l" rtl="0">
              <a:lnSpc>
                <a:spcPct val="115000"/>
              </a:lnSpc>
              <a:spcBef>
                <a:spcPts val="0"/>
              </a:spcBef>
              <a:spcAft>
                <a:spcPts val="0"/>
              </a:spcAft>
              <a:buClr>
                <a:schemeClr val="dk1"/>
              </a:buClr>
              <a:buSzPts val="1100"/>
              <a:buFont typeface="Arial"/>
              <a:buNone/>
            </a:pPr>
            <a:endParaRPr lang="en-NZ"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NZ" dirty="0">
                <a:solidFill>
                  <a:schemeClr val="dk1"/>
                </a:solidFill>
              </a:rPr>
              <a:t>In these studies </a:t>
            </a:r>
            <a:r>
              <a:rPr lang="en-NZ" dirty="0" err="1">
                <a:solidFill>
                  <a:schemeClr val="dk1"/>
                </a:solidFill>
              </a:rPr>
              <a:t>picturebooks</a:t>
            </a:r>
            <a:r>
              <a:rPr lang="en-NZ" dirty="0">
                <a:solidFill>
                  <a:schemeClr val="dk1"/>
                </a:solidFill>
              </a:rPr>
              <a:t> have been used successfully to </a:t>
            </a:r>
            <a:r>
              <a:rPr lang="en-NZ" b="1" dirty="0">
                <a:solidFill>
                  <a:schemeClr val="dk1"/>
                </a:solidFill>
              </a:rPr>
              <a:t>prompt intercultural discussion and develop intercultural awareness</a:t>
            </a:r>
            <a:r>
              <a:rPr lang="en-NZ" dirty="0">
                <a:solidFill>
                  <a:schemeClr val="dk1"/>
                </a:solidFill>
              </a:rPr>
              <a:t>.</a:t>
            </a:r>
            <a:endParaRPr lang="en-NZ" dirty="0"/>
          </a:p>
          <a:p>
            <a:pPr marL="158750" indent="0">
              <a:buNone/>
            </a:pPr>
            <a:endParaRPr lang="en-NZ" dirty="0"/>
          </a:p>
        </p:txBody>
      </p:sp>
    </p:spTree>
    <p:extLst>
      <p:ext uri="{BB962C8B-B14F-4D97-AF65-F5344CB8AC3E}">
        <p14:creationId xmlns:p14="http://schemas.microsoft.com/office/powerpoint/2010/main" val="46038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7: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NZ" sz="1200" dirty="0">
                <a:solidFill>
                  <a:srgbClr val="222222"/>
                </a:solidFill>
              </a:rPr>
              <a:t>In our research, the </a:t>
            </a:r>
            <a:r>
              <a:rPr lang="en-NZ" sz="1200" dirty="0" err="1">
                <a:solidFill>
                  <a:srgbClr val="222222"/>
                </a:solidFill>
              </a:rPr>
              <a:t>picturebook</a:t>
            </a:r>
            <a:r>
              <a:rPr lang="en-NZ" sz="1200" dirty="0">
                <a:solidFill>
                  <a:srgbClr val="222222"/>
                </a:solidFill>
              </a:rPr>
              <a:t> pedagogy was embedded in a unit on language and cultural practices. </a:t>
            </a:r>
          </a:p>
          <a:p>
            <a:pPr marL="0" lvl="0" indent="0" algn="l" rtl="0">
              <a:lnSpc>
                <a:spcPct val="100000"/>
              </a:lnSpc>
              <a:spcBef>
                <a:spcPts val="0"/>
              </a:spcBef>
              <a:spcAft>
                <a:spcPts val="0"/>
              </a:spcAft>
              <a:buSzPts val="1100"/>
              <a:buNone/>
            </a:pPr>
            <a:endParaRPr lang="en-NZ" sz="1200" dirty="0">
              <a:solidFill>
                <a:srgbClr val="222222"/>
              </a:solidFill>
            </a:endParaRPr>
          </a:p>
          <a:p>
            <a:pPr marL="0" lvl="0" indent="0" algn="l" rtl="0">
              <a:lnSpc>
                <a:spcPct val="100000"/>
              </a:lnSpc>
              <a:spcBef>
                <a:spcPts val="0"/>
              </a:spcBef>
              <a:spcAft>
                <a:spcPts val="0"/>
              </a:spcAft>
              <a:buSzPts val="1100"/>
              <a:buNone/>
            </a:pPr>
            <a:r>
              <a:rPr lang="en-NZ" sz="1200" dirty="0">
                <a:solidFill>
                  <a:srgbClr val="222222"/>
                </a:solidFill>
              </a:rPr>
              <a:t>Week 1 Students are introduced to a frame for analysing cultural events - Ethnography of SPEAKING</a:t>
            </a:r>
          </a:p>
          <a:p>
            <a:pPr marL="0" lvl="0" indent="0" algn="l" rtl="0">
              <a:lnSpc>
                <a:spcPct val="100000"/>
              </a:lnSpc>
              <a:spcBef>
                <a:spcPts val="0"/>
              </a:spcBef>
              <a:spcAft>
                <a:spcPts val="0"/>
              </a:spcAft>
              <a:buSzPts val="1100"/>
              <a:buNone/>
            </a:pPr>
            <a:r>
              <a:rPr lang="en-NZ" sz="1200" dirty="0">
                <a:solidFill>
                  <a:srgbClr val="222222"/>
                </a:solidFill>
              </a:rPr>
              <a:t>Week 2 Students apply the Ethnography of SPEAKING to analyse cultural </a:t>
            </a:r>
            <a:r>
              <a:rPr lang="en-NZ" sz="1200" dirty="0" err="1">
                <a:solidFill>
                  <a:srgbClr val="222222"/>
                </a:solidFill>
              </a:rPr>
              <a:t>picturebooks</a:t>
            </a:r>
            <a:r>
              <a:rPr lang="en-NZ" sz="1200" dirty="0">
                <a:solidFill>
                  <a:srgbClr val="222222"/>
                </a:solidFill>
              </a:rPr>
              <a:t>.</a:t>
            </a:r>
          </a:p>
          <a:p>
            <a:pPr marL="0" lvl="0" indent="0" algn="l" rtl="0">
              <a:lnSpc>
                <a:spcPct val="100000"/>
              </a:lnSpc>
              <a:spcBef>
                <a:spcPts val="0"/>
              </a:spcBef>
              <a:spcAft>
                <a:spcPts val="0"/>
              </a:spcAft>
              <a:buSzPts val="1100"/>
              <a:buNone/>
            </a:pPr>
            <a:r>
              <a:rPr lang="en-NZ" sz="1200" dirty="0">
                <a:solidFill>
                  <a:srgbClr val="222222"/>
                </a:solidFill>
              </a:rPr>
              <a:t>Week 3 Student hear a Fijian colleague, </a:t>
            </a:r>
            <a:r>
              <a:rPr lang="en-NZ" sz="1200" dirty="0" err="1">
                <a:solidFill>
                  <a:srgbClr val="222222"/>
                </a:solidFill>
              </a:rPr>
              <a:t>Dr.</a:t>
            </a:r>
            <a:r>
              <a:rPr lang="en-NZ" sz="1200" dirty="0">
                <a:solidFill>
                  <a:srgbClr val="222222"/>
                </a:solidFill>
              </a:rPr>
              <a:t> Apo </a:t>
            </a:r>
            <a:r>
              <a:rPr lang="en-NZ" sz="1200" dirty="0" err="1">
                <a:solidFill>
                  <a:srgbClr val="222222"/>
                </a:solidFill>
              </a:rPr>
              <a:t>Aporosa</a:t>
            </a:r>
            <a:r>
              <a:rPr lang="en-NZ" sz="1200" dirty="0">
                <a:solidFill>
                  <a:srgbClr val="222222"/>
                </a:solidFill>
              </a:rPr>
              <a:t>, using the </a:t>
            </a:r>
            <a:r>
              <a:rPr lang="en-NZ" sz="1200" dirty="0" err="1">
                <a:solidFill>
                  <a:srgbClr val="222222"/>
                </a:solidFill>
              </a:rPr>
              <a:t>Ethnograpy</a:t>
            </a:r>
            <a:r>
              <a:rPr lang="en-NZ" sz="1200" dirty="0">
                <a:solidFill>
                  <a:srgbClr val="222222"/>
                </a:solidFill>
              </a:rPr>
              <a:t> of SPEAKING frame to analyse a Fijian welcoming ceremony</a:t>
            </a:r>
          </a:p>
          <a:p>
            <a:pPr marL="0" lvl="0" indent="0" algn="l" rtl="0">
              <a:lnSpc>
                <a:spcPct val="100000"/>
              </a:lnSpc>
              <a:spcBef>
                <a:spcPts val="0"/>
              </a:spcBef>
              <a:spcAft>
                <a:spcPts val="0"/>
              </a:spcAft>
              <a:buSzPts val="1100"/>
              <a:buNone/>
            </a:pPr>
            <a:endParaRPr lang="en-NZ" sz="1200" dirty="0">
              <a:solidFill>
                <a:srgbClr val="222222"/>
              </a:solidFill>
            </a:endParaRPr>
          </a:p>
          <a:p>
            <a:pPr marL="0" lvl="0" indent="0" algn="l" rtl="0">
              <a:lnSpc>
                <a:spcPct val="100000"/>
              </a:lnSpc>
              <a:spcBef>
                <a:spcPts val="0"/>
              </a:spcBef>
              <a:spcAft>
                <a:spcPts val="0"/>
              </a:spcAft>
              <a:buSzPts val="1100"/>
              <a:buNone/>
            </a:pPr>
            <a:r>
              <a:rPr lang="mi-NZ" sz="1200" dirty="0">
                <a:solidFill>
                  <a:srgbClr val="222222"/>
                </a:solidFill>
              </a:rPr>
              <a:t>Then, students </a:t>
            </a:r>
            <a:r>
              <a:rPr lang="en-NZ" sz="1200" dirty="0">
                <a:solidFill>
                  <a:srgbClr val="222222"/>
                </a:solidFill>
              </a:rPr>
              <a:t>prepare their own </a:t>
            </a:r>
            <a:r>
              <a:rPr lang="en-NZ" sz="1200" b="1" dirty="0">
                <a:solidFill>
                  <a:srgbClr val="222222"/>
                </a:solidFill>
              </a:rPr>
              <a:t>auto</a:t>
            </a:r>
            <a:r>
              <a:rPr lang="en-NZ" sz="1200" dirty="0">
                <a:solidFill>
                  <a:srgbClr val="222222"/>
                </a:solidFill>
              </a:rPr>
              <a:t>ethnography of SPEAKING, describing and analysing a communicative event that they have participated in.</a:t>
            </a:r>
          </a:p>
        </p:txBody>
      </p:sp>
      <p:sp>
        <p:nvSpPr>
          <p:cNvPr id="119" name="Google Shape;119;p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648661b473_0_0: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NZ" sz="1200" dirty="0">
                <a:solidFill>
                  <a:srgbClr val="222222"/>
                </a:solidFill>
              </a:rPr>
              <a:t>For the practice analysis, Nicola and I decided to select a small number of </a:t>
            </a:r>
            <a:r>
              <a:rPr lang="en-NZ" sz="1200" dirty="0" err="1">
                <a:solidFill>
                  <a:srgbClr val="222222"/>
                </a:solidFill>
              </a:rPr>
              <a:t>picturebooks</a:t>
            </a:r>
            <a:r>
              <a:rPr lang="en-NZ" sz="1200" dirty="0">
                <a:solidFill>
                  <a:srgbClr val="222222"/>
                </a:solidFill>
              </a:rPr>
              <a:t>. </a:t>
            </a:r>
          </a:p>
          <a:p>
            <a:pPr marL="0" lvl="0" indent="0" algn="l" rtl="0">
              <a:lnSpc>
                <a:spcPct val="100000"/>
              </a:lnSpc>
              <a:spcBef>
                <a:spcPts val="0"/>
              </a:spcBef>
              <a:spcAft>
                <a:spcPts val="0"/>
              </a:spcAft>
              <a:buSzPts val="1100"/>
              <a:buNone/>
            </a:pPr>
            <a:r>
              <a:rPr lang="en-NZ" sz="1200" dirty="0">
                <a:solidFill>
                  <a:srgbClr val="222222"/>
                </a:solidFill>
              </a:rPr>
              <a:t>Our selection was guided by several different factors:</a:t>
            </a:r>
          </a:p>
          <a:p>
            <a:pPr marL="0" lvl="0" indent="0" algn="l" rtl="0">
              <a:lnSpc>
                <a:spcPct val="100000"/>
              </a:lnSpc>
              <a:spcBef>
                <a:spcPts val="0"/>
              </a:spcBef>
              <a:spcAft>
                <a:spcPts val="0"/>
              </a:spcAft>
              <a:buSzPts val="1100"/>
              <a:buNone/>
            </a:pPr>
            <a:r>
              <a:rPr lang="en-NZ" sz="1200" b="1" dirty="0">
                <a:solidFill>
                  <a:srgbClr val="222222"/>
                </a:solidFill>
              </a:rPr>
              <a:t>Text factors: </a:t>
            </a:r>
            <a:r>
              <a:rPr lang="en-NZ" sz="1200" dirty="0">
                <a:solidFill>
                  <a:srgbClr val="222222"/>
                </a:solidFill>
              </a:rPr>
              <a:t>we wanted books that had been written and/or illustrated by cultural insiders, with a focus on a cultural event, and ideally, weaving in language other than English. So the books would be written in English, but contain vocabulary from the culture depicted in the story.</a:t>
            </a:r>
          </a:p>
          <a:p>
            <a:pPr marL="0" lvl="0" indent="0" algn="l" rtl="0">
              <a:lnSpc>
                <a:spcPct val="100000"/>
              </a:lnSpc>
              <a:spcBef>
                <a:spcPts val="0"/>
              </a:spcBef>
              <a:spcAft>
                <a:spcPts val="0"/>
              </a:spcAft>
              <a:buSzPts val="1100"/>
              <a:buNone/>
            </a:pPr>
            <a:r>
              <a:rPr lang="en-NZ" sz="1200" b="1" dirty="0">
                <a:solidFill>
                  <a:srgbClr val="222222"/>
                </a:solidFill>
              </a:rPr>
              <a:t>Student factors: </a:t>
            </a:r>
            <a:r>
              <a:rPr lang="en-NZ" sz="1200" dirty="0">
                <a:solidFill>
                  <a:srgbClr val="222222"/>
                </a:solidFill>
              </a:rPr>
              <a:t>we had a cohort of students based in China, as well as students living in Aotearoa, but with diverse cultural identities and heritages, and we wanted books that would reflect at least some of the experiences of the student cohort.</a:t>
            </a:r>
          </a:p>
          <a:p>
            <a:pPr marL="0" lvl="0" indent="0" algn="l" rtl="0">
              <a:lnSpc>
                <a:spcPct val="100000"/>
              </a:lnSpc>
              <a:spcBef>
                <a:spcPts val="0"/>
              </a:spcBef>
              <a:spcAft>
                <a:spcPts val="0"/>
              </a:spcAft>
              <a:buSzPts val="1100"/>
              <a:buNone/>
            </a:pPr>
            <a:r>
              <a:rPr lang="en-NZ" sz="1200" b="1" dirty="0">
                <a:solidFill>
                  <a:srgbClr val="222222"/>
                </a:solidFill>
              </a:rPr>
              <a:t>Tutor factors: </a:t>
            </a:r>
            <a:r>
              <a:rPr lang="en-NZ" sz="1200" dirty="0">
                <a:solidFill>
                  <a:srgbClr val="222222"/>
                </a:solidFill>
              </a:rPr>
              <a:t>I have aimed to employ a tutor from a different cultural background to myself. In the past few years, I’ve had a tutor whose first language is te </a:t>
            </a:r>
            <a:r>
              <a:rPr lang="en-NZ" sz="1200" dirty="0" err="1">
                <a:solidFill>
                  <a:srgbClr val="222222"/>
                </a:solidFill>
              </a:rPr>
              <a:t>reo</a:t>
            </a:r>
            <a:r>
              <a:rPr lang="en-NZ" sz="1200" dirty="0">
                <a:solidFill>
                  <a:srgbClr val="222222"/>
                </a:solidFill>
              </a:rPr>
              <a:t> M</a:t>
            </a:r>
            <a:r>
              <a:rPr lang="mi-NZ" sz="1200" dirty="0">
                <a:solidFill>
                  <a:srgbClr val="222222"/>
                </a:solidFill>
              </a:rPr>
              <a:t>āori, one </a:t>
            </a:r>
            <a:r>
              <a:rPr lang="en-NZ" sz="1200" dirty="0">
                <a:solidFill>
                  <a:srgbClr val="222222"/>
                </a:solidFill>
              </a:rPr>
              <a:t>who speaks Telugu and Hindi, and one who speaks Japanese and Urdu</a:t>
            </a:r>
            <a:r>
              <a:rPr lang="mi-NZ" sz="1200" dirty="0">
                <a:solidFill>
                  <a:srgbClr val="222222"/>
                </a:solidFill>
              </a:rPr>
              <a:t>. We wanted books that the tutor could discuss with confidence.</a:t>
            </a:r>
          </a:p>
          <a:p>
            <a:pPr marL="0" lvl="0" indent="0" algn="l" rtl="0">
              <a:lnSpc>
                <a:spcPct val="100000"/>
              </a:lnSpc>
              <a:spcBef>
                <a:spcPts val="0"/>
              </a:spcBef>
              <a:spcAft>
                <a:spcPts val="0"/>
              </a:spcAft>
              <a:buSzPts val="1100"/>
              <a:buNone/>
            </a:pPr>
            <a:endParaRPr sz="1200" dirty="0">
              <a:solidFill>
                <a:srgbClr val="222222"/>
              </a:solidFill>
            </a:endParaRPr>
          </a:p>
        </p:txBody>
      </p:sp>
      <p:sp>
        <p:nvSpPr>
          <p:cNvPr id="127" name="Google Shape;127;g1648661b473_0_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649cf2d5bd_0_1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g1649cf2d5bd_0_11: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mi-NZ" b="0" dirty="0"/>
              <a:t>So we selected a small number of books that seemed to fit with the course context:</a:t>
            </a:r>
            <a:endParaRPr lang="en-NZ" b="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NZ" b="1" dirty="0"/>
              <a:t>Suki’s kimono</a:t>
            </a:r>
            <a:r>
              <a:rPr lang="en-NZ" dirty="0"/>
              <a:t> (Kids Can Press) written by </a:t>
            </a:r>
            <a:r>
              <a:rPr lang="en-NZ" dirty="0" err="1"/>
              <a:t>Chieri</a:t>
            </a:r>
            <a:r>
              <a:rPr lang="en-NZ" dirty="0"/>
              <a:t> </a:t>
            </a:r>
            <a:r>
              <a:rPr lang="en-NZ" dirty="0" err="1"/>
              <a:t>Uegaki</a:t>
            </a:r>
            <a:r>
              <a:rPr lang="en-NZ" dirty="0"/>
              <a:t> and illustrated by Stephanie </a:t>
            </a:r>
            <a:r>
              <a:rPr lang="en-NZ" dirty="0" err="1"/>
              <a:t>Jorisch</a:t>
            </a:r>
            <a:r>
              <a:rPr lang="en-NZ" dirty="0"/>
              <a:t> 2003 – a story about a young girl who recounts her memory of attending a Japanese street festival with her </a:t>
            </a:r>
            <a:r>
              <a:rPr lang="en-NZ" dirty="0" err="1"/>
              <a:t>obachan</a:t>
            </a:r>
            <a:r>
              <a:rPr lang="en-NZ" dirty="0"/>
              <a:t>, her grandmother. </a:t>
            </a:r>
          </a:p>
          <a:p>
            <a:pPr marL="0" lvl="0" indent="0" algn="l" rtl="0">
              <a:lnSpc>
                <a:spcPct val="100000"/>
              </a:lnSpc>
              <a:spcBef>
                <a:spcPts val="0"/>
              </a:spcBef>
              <a:spcAft>
                <a:spcPts val="0"/>
              </a:spcAft>
              <a:buSzPts val="1100"/>
              <a:buNone/>
            </a:pPr>
            <a:r>
              <a:rPr lang="en-NZ" sz="1100" b="1" dirty="0">
                <a:solidFill>
                  <a:srgbClr val="0F1111"/>
                </a:solidFill>
                <a:highlight>
                  <a:srgbClr val="FFFFFF"/>
                </a:highlight>
              </a:rPr>
              <a:t>Long Long’s New Year </a:t>
            </a:r>
            <a:r>
              <a:rPr lang="en-NZ" sz="1100" dirty="0">
                <a:solidFill>
                  <a:srgbClr val="0F1111"/>
                </a:solidFill>
                <a:highlight>
                  <a:srgbClr val="FFFFFF"/>
                </a:highlight>
              </a:rPr>
              <a:t>(Frances Lincoln) written by </a:t>
            </a:r>
            <a:r>
              <a:rPr lang="en-NZ" sz="1100" dirty="0">
                <a:solidFill>
                  <a:srgbClr val="007185"/>
                </a:solidFill>
                <a:highlight>
                  <a:srgbClr val="FFFFFF"/>
                </a:highlight>
                <a:uFill>
                  <a:noFill/>
                </a:uFill>
                <a:hlinkClick r:id="rId3">
                  <a:extLst>
                    <a:ext uri="{A12FA001-AC4F-418D-AE19-62706E023703}">
                      <ahyp:hlinkClr xmlns:ahyp="http://schemas.microsoft.com/office/drawing/2018/hyperlinkcolor" val="tx"/>
                    </a:ext>
                  </a:extLst>
                </a:hlinkClick>
              </a:rPr>
              <a:t>Catherine Gower</a:t>
            </a:r>
            <a:r>
              <a:rPr lang="en-NZ" sz="1100" dirty="0">
                <a:solidFill>
                  <a:srgbClr val="0F1111"/>
                </a:solidFill>
                <a:highlight>
                  <a:srgbClr val="FFFFFF"/>
                </a:highlight>
              </a:rPr>
              <a:t>, and illustrated by </a:t>
            </a:r>
            <a:r>
              <a:rPr lang="en-NZ" sz="1100" dirty="0">
                <a:solidFill>
                  <a:srgbClr val="007185"/>
                </a:solidFill>
                <a:highlight>
                  <a:srgbClr val="FFFFFF"/>
                </a:highlight>
                <a:uFill>
                  <a:noFill/>
                </a:uFill>
                <a:hlinkClick r:id="rId4">
                  <a:extLst>
                    <a:ext uri="{A12FA001-AC4F-418D-AE19-62706E023703}">
                      <ahyp:hlinkClr xmlns:ahyp="http://schemas.microsoft.com/office/drawing/2018/hyperlinkcolor" val="tx"/>
                    </a:ext>
                  </a:extLst>
                </a:hlinkClick>
              </a:rPr>
              <a:t>He </a:t>
            </a:r>
            <a:r>
              <a:rPr lang="en-NZ" sz="1100" dirty="0" err="1">
                <a:solidFill>
                  <a:srgbClr val="007185"/>
                </a:solidFill>
                <a:highlight>
                  <a:srgbClr val="FFFFFF"/>
                </a:highlight>
                <a:uFill>
                  <a:noFill/>
                </a:uFill>
                <a:hlinkClick r:id="rId4">
                  <a:extLst>
                    <a:ext uri="{A12FA001-AC4F-418D-AE19-62706E023703}">
                      <ahyp:hlinkClr xmlns:ahyp="http://schemas.microsoft.com/office/drawing/2018/hyperlinkcolor" val="tx"/>
                    </a:ext>
                  </a:extLst>
                </a:hlinkClick>
              </a:rPr>
              <a:t>Zhihong</a:t>
            </a:r>
            <a:r>
              <a:rPr lang="en-NZ" sz="1100" dirty="0">
                <a:solidFill>
                  <a:srgbClr val="0F1111"/>
                </a:solidFill>
                <a:highlight>
                  <a:srgbClr val="FFFFFF"/>
                </a:highlight>
              </a:rPr>
              <a:t>, 2005 - </a:t>
            </a:r>
            <a:r>
              <a:rPr lang="mi-NZ" sz="1100" dirty="0">
                <a:solidFill>
                  <a:srgbClr val="0F1111"/>
                </a:solidFill>
                <a:highlight>
                  <a:srgbClr val="FFFFFF"/>
                </a:highlight>
              </a:rPr>
              <a:t>a story about a young boy in China who goes to the market with his grandfather to sell produce and buy goods for the family’s New Year celebrations.</a:t>
            </a:r>
          </a:p>
          <a:p>
            <a:pPr marL="0" lvl="0" indent="0" algn="l" rtl="0">
              <a:lnSpc>
                <a:spcPct val="100000"/>
              </a:lnSpc>
              <a:spcBef>
                <a:spcPts val="0"/>
              </a:spcBef>
              <a:spcAft>
                <a:spcPts val="0"/>
              </a:spcAft>
              <a:buSzPts val="1100"/>
              <a:buNone/>
            </a:pPr>
            <a:r>
              <a:rPr lang="en-NZ" b="1" dirty="0"/>
              <a:t>Sona and the Wedding game (Peachtree) </a:t>
            </a:r>
            <a:r>
              <a:rPr lang="en-NZ" sz="1050" b="1" dirty="0">
                <a:solidFill>
                  <a:srgbClr val="0F1111"/>
                </a:solidFill>
                <a:highlight>
                  <a:srgbClr val="FFFFFF"/>
                </a:highlight>
              </a:rPr>
              <a:t>by </a:t>
            </a:r>
            <a:r>
              <a:rPr lang="en-NZ" sz="1050" b="1" dirty="0" err="1">
                <a:solidFill>
                  <a:srgbClr val="007185"/>
                </a:solidFill>
                <a:highlight>
                  <a:srgbClr val="FFFFFF"/>
                </a:highlight>
                <a:uFill>
                  <a:noFill/>
                </a:uFill>
                <a:hlinkClick r:id="rId5">
                  <a:extLst>
                    <a:ext uri="{A12FA001-AC4F-418D-AE19-62706E023703}">
                      <ahyp:hlinkClr xmlns:ahyp="http://schemas.microsoft.com/office/drawing/2018/hyperlinkcolor" val="tx"/>
                    </a:ext>
                  </a:extLst>
                </a:hlinkClick>
              </a:rPr>
              <a:t>Kashmira</a:t>
            </a:r>
            <a:r>
              <a:rPr lang="en-NZ" sz="1050" b="1" dirty="0">
                <a:solidFill>
                  <a:srgbClr val="007185"/>
                </a:solidFill>
                <a:highlight>
                  <a:srgbClr val="FFFFFF"/>
                </a:highlight>
                <a:uFill>
                  <a:noFill/>
                </a:uFill>
                <a:hlinkClick r:id="rId5">
                  <a:extLst>
                    <a:ext uri="{A12FA001-AC4F-418D-AE19-62706E023703}">
                      <ahyp:hlinkClr xmlns:ahyp="http://schemas.microsoft.com/office/drawing/2018/hyperlinkcolor" val="tx"/>
                    </a:ext>
                  </a:extLst>
                </a:hlinkClick>
              </a:rPr>
              <a:t> </a:t>
            </a:r>
            <a:r>
              <a:rPr lang="en-NZ" sz="1050" b="1" dirty="0" err="1">
                <a:solidFill>
                  <a:srgbClr val="007185"/>
                </a:solidFill>
                <a:highlight>
                  <a:srgbClr val="FFFFFF"/>
                </a:highlight>
                <a:uFill>
                  <a:noFill/>
                </a:uFill>
                <a:hlinkClick r:id="rId5">
                  <a:extLst>
                    <a:ext uri="{A12FA001-AC4F-418D-AE19-62706E023703}">
                      <ahyp:hlinkClr xmlns:ahyp="http://schemas.microsoft.com/office/drawing/2018/hyperlinkcolor" val="tx"/>
                    </a:ext>
                  </a:extLst>
                </a:hlinkClick>
              </a:rPr>
              <a:t>Sheth</a:t>
            </a:r>
            <a:r>
              <a:rPr lang="en-NZ" sz="1050" b="1" dirty="0">
                <a:solidFill>
                  <a:srgbClr val="0F1111"/>
                </a:solidFill>
                <a:highlight>
                  <a:srgbClr val="FFFFFF"/>
                </a:highlight>
              </a:rPr>
              <a:t>  (Author), </a:t>
            </a:r>
            <a:r>
              <a:rPr lang="en-NZ" sz="1050" b="1" dirty="0">
                <a:solidFill>
                  <a:srgbClr val="007185"/>
                </a:solidFill>
                <a:highlight>
                  <a:srgbClr val="FFFFFF"/>
                </a:highlight>
                <a:uFill>
                  <a:noFill/>
                </a:uFill>
                <a:hlinkClick r:id="rId6">
                  <a:extLst>
                    <a:ext uri="{A12FA001-AC4F-418D-AE19-62706E023703}">
                      <ahyp:hlinkClr xmlns:ahyp="http://schemas.microsoft.com/office/drawing/2018/hyperlinkcolor" val="tx"/>
                    </a:ext>
                  </a:extLst>
                </a:hlinkClick>
              </a:rPr>
              <a:t>Yoshiko </a:t>
            </a:r>
            <a:r>
              <a:rPr lang="en-NZ" sz="1050" b="1" dirty="0" err="1">
                <a:solidFill>
                  <a:srgbClr val="007185"/>
                </a:solidFill>
                <a:highlight>
                  <a:srgbClr val="FFFFFF"/>
                </a:highlight>
                <a:uFill>
                  <a:noFill/>
                </a:uFill>
                <a:hlinkClick r:id="rId6">
                  <a:extLst>
                    <a:ext uri="{A12FA001-AC4F-418D-AE19-62706E023703}">
                      <ahyp:hlinkClr xmlns:ahyp="http://schemas.microsoft.com/office/drawing/2018/hyperlinkcolor" val="tx"/>
                    </a:ext>
                  </a:extLst>
                </a:hlinkClick>
              </a:rPr>
              <a:t>Jaeggi</a:t>
            </a:r>
            <a:r>
              <a:rPr lang="en-NZ" sz="1050" b="1" dirty="0">
                <a:solidFill>
                  <a:srgbClr val="0F1111"/>
                </a:solidFill>
                <a:highlight>
                  <a:srgbClr val="FFFFFF"/>
                </a:highlight>
              </a:rPr>
              <a:t>, 2015 – </a:t>
            </a:r>
            <a:r>
              <a:rPr lang="en-NZ" sz="1050" b="0" dirty="0">
                <a:solidFill>
                  <a:srgbClr val="0F1111"/>
                </a:solidFill>
                <a:highlight>
                  <a:srgbClr val="FFFFFF"/>
                </a:highlight>
              </a:rPr>
              <a:t>a multi award winning story about a young girl who is given the job of stealing the groom’s shoes at her sister’s wedding. The wedding involves a traditional Hindi ceremony.</a:t>
            </a:r>
            <a:endParaRPr sz="1050" dirty="0">
              <a:solidFill>
                <a:srgbClr val="0F1111"/>
              </a:solidFill>
              <a:highlight>
                <a:srgbClr val="FFFFFF"/>
              </a:highlight>
            </a:endParaRPr>
          </a:p>
          <a:p>
            <a:pPr marL="0" lvl="0" indent="0" algn="l" rtl="0">
              <a:lnSpc>
                <a:spcPct val="100000"/>
              </a:lnSpc>
              <a:spcBef>
                <a:spcPts val="0"/>
              </a:spcBef>
              <a:spcAft>
                <a:spcPts val="0"/>
              </a:spcAft>
              <a:buSzPts val="1100"/>
              <a:buNone/>
            </a:pPr>
            <a:r>
              <a:rPr lang="en-NZ" sz="1050" b="1" dirty="0">
                <a:highlight>
                  <a:srgbClr val="FFFFFF"/>
                </a:highlight>
              </a:rPr>
              <a:t>And </a:t>
            </a:r>
            <a:r>
              <a:rPr lang="en-NZ" sz="1050" b="1" dirty="0" err="1">
                <a:highlight>
                  <a:srgbClr val="FFFFFF"/>
                </a:highlight>
              </a:rPr>
              <a:t>Rāhui</a:t>
            </a:r>
            <a:r>
              <a:rPr lang="en-NZ" sz="1050" dirty="0">
                <a:highlight>
                  <a:srgbClr val="FFFFFF"/>
                </a:highlight>
              </a:rPr>
              <a:t> (Huia) written by Chris </a:t>
            </a:r>
            <a:r>
              <a:rPr lang="en-NZ" sz="1050" dirty="0" err="1">
                <a:highlight>
                  <a:srgbClr val="FFFFFF"/>
                </a:highlight>
              </a:rPr>
              <a:t>Szekely</a:t>
            </a:r>
            <a:r>
              <a:rPr lang="en-NZ" sz="1050" dirty="0">
                <a:highlight>
                  <a:srgbClr val="FFFFFF"/>
                </a:highlight>
              </a:rPr>
              <a:t> (</a:t>
            </a:r>
            <a:r>
              <a:rPr lang="en-NZ" sz="1100" b="0" i="0" u="none" strike="noStrike" cap="none" dirty="0" err="1">
                <a:solidFill>
                  <a:srgbClr val="000000"/>
                </a:solidFill>
                <a:effectLst/>
                <a:highlight>
                  <a:srgbClr val="FFFFFF"/>
                </a:highlight>
                <a:latin typeface="Arial"/>
                <a:ea typeface="Arial"/>
                <a:cs typeface="Arial"/>
                <a:sym typeface="Arial"/>
              </a:rPr>
              <a:t>Ngā</a:t>
            </a:r>
            <a:r>
              <a:rPr lang="en-NZ" sz="1100" b="0" i="0" u="none" strike="noStrike" cap="none" dirty="0">
                <a:solidFill>
                  <a:srgbClr val="000000"/>
                </a:solidFill>
                <a:effectLst/>
                <a:highlight>
                  <a:srgbClr val="FFFFFF"/>
                </a:highlight>
                <a:latin typeface="Arial"/>
                <a:ea typeface="Arial"/>
                <a:cs typeface="Arial"/>
                <a:sym typeface="Arial"/>
              </a:rPr>
              <a:t> </a:t>
            </a:r>
            <a:r>
              <a:rPr lang="en-NZ" sz="1100" b="0" i="0" u="none" strike="noStrike" cap="none" dirty="0" err="1">
                <a:solidFill>
                  <a:srgbClr val="000000"/>
                </a:solidFill>
                <a:effectLst/>
                <a:highlight>
                  <a:srgbClr val="FFFFFF"/>
                </a:highlight>
                <a:latin typeface="Arial"/>
                <a:ea typeface="Arial"/>
                <a:cs typeface="Arial"/>
                <a:sym typeface="Arial"/>
              </a:rPr>
              <a:t>Puhi</a:t>
            </a:r>
            <a:r>
              <a:rPr lang="en-NZ" sz="1100" b="0" i="0" u="none" strike="noStrike" cap="none" dirty="0">
                <a:solidFill>
                  <a:srgbClr val="000000"/>
                </a:solidFill>
                <a:effectLst/>
                <a:highlight>
                  <a:srgbClr val="FFFFFF"/>
                </a:highlight>
                <a:latin typeface="Arial"/>
                <a:ea typeface="Arial"/>
                <a:cs typeface="Arial"/>
                <a:sym typeface="Arial"/>
              </a:rPr>
              <a:t>, </a:t>
            </a:r>
            <a:r>
              <a:rPr lang="en-NZ" sz="1100" b="0" i="0" u="none" strike="noStrike" cap="none" dirty="0" err="1">
                <a:solidFill>
                  <a:srgbClr val="000000"/>
                </a:solidFill>
                <a:effectLst/>
                <a:highlight>
                  <a:srgbClr val="FFFFFF"/>
                </a:highlight>
                <a:latin typeface="Arial"/>
                <a:ea typeface="Arial"/>
                <a:cs typeface="Arial"/>
                <a:sym typeface="Arial"/>
              </a:rPr>
              <a:t>Ngāti</a:t>
            </a:r>
            <a:r>
              <a:rPr lang="en-NZ" sz="1100" b="0" i="0" u="none" strike="noStrike" cap="none" dirty="0">
                <a:solidFill>
                  <a:srgbClr val="000000"/>
                </a:solidFill>
                <a:effectLst/>
                <a:highlight>
                  <a:srgbClr val="FFFFFF"/>
                </a:highlight>
                <a:latin typeface="Arial"/>
                <a:ea typeface="Arial"/>
                <a:cs typeface="Arial"/>
                <a:sym typeface="Arial"/>
              </a:rPr>
              <a:t> </a:t>
            </a:r>
            <a:r>
              <a:rPr lang="en-NZ" sz="1100" b="0" i="0" u="none" strike="noStrike" cap="none" dirty="0" err="1">
                <a:solidFill>
                  <a:srgbClr val="000000"/>
                </a:solidFill>
                <a:effectLst/>
                <a:highlight>
                  <a:srgbClr val="FFFFFF"/>
                </a:highlight>
                <a:latin typeface="Arial"/>
                <a:ea typeface="Arial"/>
                <a:cs typeface="Arial"/>
                <a:sym typeface="Arial"/>
              </a:rPr>
              <a:t>Ruanui</a:t>
            </a:r>
            <a:r>
              <a:rPr lang="en-NZ" sz="1100" b="0" i="0" u="none" strike="noStrike" cap="none" dirty="0">
                <a:solidFill>
                  <a:srgbClr val="000000"/>
                </a:solidFill>
                <a:effectLst/>
                <a:highlight>
                  <a:srgbClr val="FFFFFF"/>
                </a:highlight>
                <a:latin typeface="Arial"/>
                <a:ea typeface="Arial"/>
                <a:cs typeface="Arial"/>
                <a:sym typeface="Arial"/>
              </a:rPr>
              <a:t>) </a:t>
            </a:r>
            <a:r>
              <a:rPr lang="en-NZ" sz="1050" dirty="0">
                <a:highlight>
                  <a:srgbClr val="FFFFFF"/>
                </a:highlight>
              </a:rPr>
              <a:t>and illustrated by Malcolm Ross, 2011 – another multi award winning story about </a:t>
            </a:r>
            <a:r>
              <a:rPr lang="en-NZ" sz="1050" dirty="0">
                <a:solidFill>
                  <a:srgbClr val="222222"/>
                </a:solidFill>
                <a:highlight>
                  <a:srgbClr val="FFFFFF"/>
                </a:highlight>
              </a:rPr>
              <a:t>cousins spending their summer holiday in a rural Māori community, during which one of the boys drowned.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6658ea2b41_0_3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16658ea2b41_0_37: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mi-NZ" dirty="0"/>
              <a:t>Students were asked to select two of the books and prepare a draft analysis using the SPEAKING frame. </a:t>
            </a:r>
          </a:p>
          <a:p>
            <a:pPr marL="0" lvl="0" indent="0" algn="l" rtl="0">
              <a:lnSpc>
                <a:spcPct val="100000"/>
              </a:lnSpc>
              <a:spcBef>
                <a:spcPts val="0"/>
              </a:spcBef>
              <a:spcAft>
                <a:spcPts val="0"/>
              </a:spcAft>
              <a:buSzPts val="1100"/>
              <a:buNone/>
            </a:pPr>
            <a:endParaRPr lang="mi-NZ" dirty="0"/>
          </a:p>
          <a:p>
            <a:pPr marL="0" lvl="0" indent="0" algn="l" rtl="0">
              <a:lnSpc>
                <a:spcPct val="100000"/>
              </a:lnSpc>
              <a:spcBef>
                <a:spcPts val="0"/>
              </a:spcBef>
              <a:spcAft>
                <a:spcPts val="0"/>
              </a:spcAft>
              <a:buSzPts val="1100"/>
              <a:buNone/>
            </a:pPr>
            <a:r>
              <a:rPr lang="mi-NZ" dirty="0"/>
              <a:t>Then, in their workshop, they discussed the books in groups, and developed their analysis further. </a:t>
            </a:r>
          </a:p>
          <a:p>
            <a:pPr marL="0" lvl="0" indent="0" algn="l" rtl="0">
              <a:lnSpc>
                <a:spcPct val="100000"/>
              </a:lnSpc>
              <a:spcBef>
                <a:spcPts val="0"/>
              </a:spcBef>
              <a:spcAft>
                <a:spcPts val="0"/>
              </a:spcAft>
              <a:buSzPts val="1100"/>
              <a:buNone/>
            </a:pPr>
            <a:endParaRPr lang="mi-NZ" dirty="0"/>
          </a:p>
          <a:p>
            <a:pPr marL="0" lvl="0" indent="0" algn="l" rtl="0">
              <a:lnSpc>
                <a:spcPct val="100000"/>
              </a:lnSpc>
              <a:spcBef>
                <a:spcPts val="0"/>
              </a:spcBef>
              <a:spcAft>
                <a:spcPts val="0"/>
              </a:spcAft>
              <a:buSzPts val="1100"/>
              <a:buNone/>
            </a:pPr>
            <a:r>
              <a:rPr lang="mi-NZ" dirty="0"/>
              <a:t>In the remainder of the talk, I will share some of observations of how our picturebook pedagogy worked in practice.</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0:notes"/>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mi-NZ" sz="1200" dirty="0">
                <a:solidFill>
                  <a:srgbClr val="222222"/>
                </a:solidFill>
              </a:rPr>
              <a:t>One of the important outcomes of introducing the books into a tertiary setting was that students given a glimpse into aspects of culture that they were already familiar with, but they were also shown unfamiliar aspects of culture.</a:t>
            </a:r>
          </a:p>
          <a:p>
            <a:pPr marL="0" lvl="0" indent="0" algn="l" rtl="0">
              <a:lnSpc>
                <a:spcPct val="100000"/>
              </a:lnSpc>
              <a:spcBef>
                <a:spcPts val="0"/>
              </a:spcBef>
              <a:spcAft>
                <a:spcPts val="0"/>
              </a:spcAft>
              <a:buClr>
                <a:schemeClr val="dk1"/>
              </a:buClr>
              <a:buSzPts val="1100"/>
              <a:buFont typeface="Arial"/>
              <a:buNone/>
            </a:pPr>
            <a:r>
              <a:rPr lang="mi-NZ" sz="1200" dirty="0">
                <a:solidFill>
                  <a:srgbClr val="222222"/>
                </a:solidFill>
              </a:rPr>
              <a:t>In Sona and the wedding game, students recognised traditional Indian clothing and the red mark on foreheads; through the story, they learned that tumeric paste is applied to the bride as a beauty treatment AND that the groom arrives at the wedding on a white horse. Students who have grown up in India confirm that white horses are a common feature of Hindu weddings!</a:t>
            </a:r>
          </a:p>
          <a:p>
            <a:pPr marL="0" lvl="0" indent="0" algn="l" rtl="0">
              <a:lnSpc>
                <a:spcPct val="100000"/>
              </a:lnSpc>
              <a:spcBef>
                <a:spcPts val="0"/>
              </a:spcBef>
              <a:spcAft>
                <a:spcPts val="0"/>
              </a:spcAft>
              <a:buClr>
                <a:schemeClr val="dk1"/>
              </a:buClr>
              <a:buSzPts val="1100"/>
              <a:buFont typeface="Arial"/>
              <a:buNone/>
            </a:pPr>
            <a:endParaRPr lang="en-NZ" sz="1200" dirty="0">
              <a:solidFill>
                <a:srgbClr val="222222"/>
              </a:solidFill>
            </a:endParaRPr>
          </a:p>
        </p:txBody>
      </p:sp>
      <p:sp>
        <p:nvSpPr>
          <p:cNvPr id="157" name="Google Shape;157;p1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D3811C9D-F4BE-45C7-B16D-D4D79D1BB4B6}" type="slidenum">
              <a:rPr lang="en-GB" smtClean="0"/>
              <a:pPr>
                <a:defRPr/>
              </a:pPr>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308140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5D4EC59C-671D-4533-9DDB-4969FF3B2BD0}" type="slidenum">
              <a:rPr lang="en-GB" smtClean="0"/>
              <a:pPr>
                <a:defRPr/>
              </a:pPr>
              <a:t>‹#›</a:t>
            </a:fld>
            <a:endParaRPr lang="en-GB"/>
          </a:p>
        </p:txBody>
      </p:sp>
    </p:spTree>
    <p:extLst>
      <p:ext uri="{BB962C8B-B14F-4D97-AF65-F5344CB8AC3E}">
        <p14:creationId xmlns:p14="http://schemas.microsoft.com/office/powerpoint/2010/main" val="1933818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9F5A5195-1D67-4218-BF84-C46A7C1D9357}" type="slidenum">
              <a:rPr lang="en-GB" smtClean="0"/>
              <a:pPr>
                <a:defRPr/>
              </a:pPr>
              <a:t>‹#›</a:t>
            </a:fld>
            <a:endParaRPr lang="en-GB"/>
          </a:p>
        </p:txBody>
      </p:sp>
    </p:spTree>
    <p:extLst>
      <p:ext uri="{BB962C8B-B14F-4D97-AF65-F5344CB8AC3E}">
        <p14:creationId xmlns:p14="http://schemas.microsoft.com/office/powerpoint/2010/main" val="1108165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pPr>
              <a:defRPr/>
            </a:pPr>
            <a:endParaRPr lang="en-GB" altLang="en-US"/>
          </a:p>
        </p:txBody>
      </p:sp>
      <p:sp>
        <p:nvSpPr>
          <p:cNvPr id="6" name="Footer Placeholder 5"/>
          <p:cNvSpPr>
            <a:spLocks noGrp="1"/>
          </p:cNvSpPr>
          <p:nvPr>
            <p:ph type="ftr" sz="quarter" idx="11"/>
          </p:nvPr>
        </p:nvSpPr>
        <p:spPr/>
        <p:txBody>
          <a:bodyPr/>
          <a:lstStyle/>
          <a:p>
            <a:pPr>
              <a:defRPr/>
            </a:pPr>
            <a:endParaRPr lang="en-GB" altLang="en-US"/>
          </a:p>
        </p:txBody>
      </p:sp>
      <p:sp>
        <p:nvSpPr>
          <p:cNvPr id="7" name="Slide Number Placeholder 6"/>
          <p:cNvSpPr>
            <a:spLocks noGrp="1"/>
          </p:cNvSpPr>
          <p:nvPr>
            <p:ph type="sldNum" sz="quarter" idx="12"/>
          </p:nvPr>
        </p:nvSpPr>
        <p:spPr/>
        <p:txBody>
          <a:bodyPr/>
          <a:lstStyle/>
          <a:p>
            <a:pPr>
              <a:defRPr/>
            </a:pPr>
            <a:fld id="{81A98D97-20B5-4977-BEDD-B14D9EC388AC}" type="slidenum">
              <a:rPr lang="en-GB" altLang="en-US" smtClean="0"/>
              <a:pPr>
                <a:defRPr/>
              </a:pPr>
              <a:t>‹#›</a:t>
            </a:fld>
            <a:endParaRPr lang="en-GB" altLang="en-US"/>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8698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4"/>
            <a:ext cx="10972800" cy="1139825"/>
          </a:xfrm>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6197600" y="1600201"/>
            <a:ext cx="53848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6197600" y="3941763"/>
            <a:ext cx="53848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a:spLocks noGrp="1"/>
          </p:cNvSpPr>
          <p:nvPr>
            <p:ph type="dt" sz="half" idx="10"/>
          </p:nvPr>
        </p:nvSpPr>
        <p:spPr/>
        <p:txBody>
          <a:bodyPr/>
          <a:lstStyle>
            <a:lvl1pPr>
              <a:defRPr/>
            </a:lvl1pPr>
          </a:lstStyle>
          <a:p>
            <a:pPr>
              <a:defRPr/>
            </a:pPr>
            <a:endParaRPr lang="en-GB" altLang="en-US">
              <a:solidFill>
                <a:srgbClr val="48231E"/>
              </a:solidFill>
            </a:endParaRPr>
          </a:p>
        </p:txBody>
      </p:sp>
      <p:sp>
        <p:nvSpPr>
          <p:cNvPr id="7" name="Footer Placeholder 4"/>
          <p:cNvSpPr>
            <a:spLocks noGrp="1"/>
          </p:cNvSpPr>
          <p:nvPr>
            <p:ph type="ftr" sz="quarter" idx="11"/>
          </p:nvPr>
        </p:nvSpPr>
        <p:spPr/>
        <p:txBody>
          <a:bodyPr/>
          <a:lstStyle>
            <a:lvl1pPr>
              <a:defRPr/>
            </a:lvl1pPr>
          </a:lstStyle>
          <a:p>
            <a:pPr>
              <a:defRPr/>
            </a:pPr>
            <a:endParaRPr lang="en-GB" altLang="en-US">
              <a:solidFill>
                <a:srgbClr val="48231E"/>
              </a:solidFill>
            </a:endParaRPr>
          </a:p>
        </p:txBody>
      </p:sp>
      <p:sp>
        <p:nvSpPr>
          <p:cNvPr id="8" name="Slide Number Placeholder 5"/>
          <p:cNvSpPr>
            <a:spLocks noGrp="1"/>
          </p:cNvSpPr>
          <p:nvPr>
            <p:ph type="sldNum" sz="quarter" idx="12"/>
          </p:nvPr>
        </p:nvSpPr>
        <p:spPr/>
        <p:txBody>
          <a:bodyPr/>
          <a:lstStyle>
            <a:lvl1pPr>
              <a:defRPr/>
            </a:lvl1pPr>
          </a:lstStyle>
          <a:p>
            <a:pPr>
              <a:defRPr/>
            </a:pPr>
            <a:fld id="{8F144DC2-CB84-48E7-B5EA-2840C3CF3B91}" type="slidenum">
              <a:rPr lang="en-GB" altLang="en-US">
                <a:solidFill>
                  <a:srgbClr val="48231E"/>
                </a:solidFill>
              </a:rPr>
              <a:pPr>
                <a:defRPr/>
              </a:pPr>
              <a:t>‹#›</a:t>
            </a:fld>
            <a:endParaRPr lang="en-GB" altLang="en-US">
              <a:solidFill>
                <a:srgbClr val="48231E"/>
              </a:solidFill>
            </a:endParaRPr>
          </a:p>
        </p:txBody>
      </p:sp>
    </p:spTree>
    <p:extLst>
      <p:ext uri="{BB962C8B-B14F-4D97-AF65-F5344CB8AC3E}">
        <p14:creationId xmlns:p14="http://schemas.microsoft.com/office/powerpoint/2010/main" val="3979042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395696CF-03BA-4B55-A802-0FA6692B7091}" type="slidenum">
              <a:rPr lang="en-GB" smtClean="0"/>
              <a:pPr>
                <a:defRPr/>
              </a:pPr>
              <a:t>‹#›</a:t>
            </a:fld>
            <a:endParaRPr lang="en-GB"/>
          </a:p>
        </p:txBody>
      </p:sp>
    </p:spTree>
    <p:extLst>
      <p:ext uri="{BB962C8B-B14F-4D97-AF65-F5344CB8AC3E}">
        <p14:creationId xmlns:p14="http://schemas.microsoft.com/office/powerpoint/2010/main" val="241831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2E6E331D-C8E4-41E9-8359-C89381238E25}" type="slidenum">
              <a:rPr lang="en-GB" smtClean="0"/>
              <a:pPr>
                <a:defRPr/>
              </a:pPr>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7727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5D18A7D2-2419-4AA3-8A5C-9BB4932D8CCB}" type="slidenum">
              <a:rPr lang="en-GB" smtClean="0"/>
              <a:pPr>
                <a:defRPr/>
              </a:pPr>
              <a:t>‹#›</a:t>
            </a:fld>
            <a:endParaRPr lang="en-GB"/>
          </a:p>
        </p:txBody>
      </p:sp>
    </p:spTree>
    <p:extLst>
      <p:ext uri="{BB962C8B-B14F-4D97-AF65-F5344CB8AC3E}">
        <p14:creationId xmlns:p14="http://schemas.microsoft.com/office/powerpoint/2010/main" val="1634516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GB"/>
          </a:p>
        </p:txBody>
      </p:sp>
      <p:sp>
        <p:nvSpPr>
          <p:cNvPr id="8" name="Footer Placeholder 7"/>
          <p:cNvSpPr>
            <a:spLocks noGrp="1"/>
          </p:cNvSpPr>
          <p:nvPr>
            <p:ph type="ftr" sz="quarter" idx="11"/>
          </p:nvPr>
        </p:nvSpPr>
        <p:spPr/>
        <p:txBody>
          <a:bodyPr/>
          <a:lstStyle/>
          <a:p>
            <a:pPr>
              <a:defRPr/>
            </a:pPr>
            <a:endParaRPr lang="en-GB"/>
          </a:p>
        </p:txBody>
      </p:sp>
      <p:sp>
        <p:nvSpPr>
          <p:cNvPr id="9" name="Slide Number Placeholder 8"/>
          <p:cNvSpPr>
            <a:spLocks noGrp="1"/>
          </p:cNvSpPr>
          <p:nvPr>
            <p:ph type="sldNum" sz="quarter" idx="12"/>
          </p:nvPr>
        </p:nvSpPr>
        <p:spPr/>
        <p:txBody>
          <a:bodyPr/>
          <a:lstStyle/>
          <a:p>
            <a:pPr>
              <a:defRPr/>
            </a:pPr>
            <a:fld id="{7A0F0942-15EF-45C3-BE30-CB27825B09F6}" type="slidenum">
              <a:rPr lang="en-GB" smtClean="0"/>
              <a:pPr>
                <a:defRPr/>
              </a:pPr>
              <a:t>‹#›</a:t>
            </a:fld>
            <a:endParaRPr lang="en-GB"/>
          </a:p>
        </p:txBody>
      </p:sp>
    </p:spTree>
    <p:extLst>
      <p:ext uri="{BB962C8B-B14F-4D97-AF65-F5344CB8AC3E}">
        <p14:creationId xmlns:p14="http://schemas.microsoft.com/office/powerpoint/2010/main" val="1580988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GB"/>
          </a:p>
        </p:txBody>
      </p:sp>
      <p:sp>
        <p:nvSpPr>
          <p:cNvPr id="4" name="Footer Placeholder 3"/>
          <p:cNvSpPr>
            <a:spLocks noGrp="1"/>
          </p:cNvSpPr>
          <p:nvPr>
            <p:ph type="ftr" sz="quarter" idx="11"/>
          </p:nvPr>
        </p:nvSpPr>
        <p:spPr/>
        <p:txBody>
          <a:bodyPr/>
          <a:lstStyle/>
          <a:p>
            <a:pPr>
              <a:defRPr/>
            </a:pPr>
            <a:endParaRPr lang="en-GB"/>
          </a:p>
        </p:txBody>
      </p:sp>
      <p:sp>
        <p:nvSpPr>
          <p:cNvPr id="5" name="Slide Number Placeholder 4"/>
          <p:cNvSpPr>
            <a:spLocks noGrp="1"/>
          </p:cNvSpPr>
          <p:nvPr>
            <p:ph type="sldNum" sz="quarter" idx="12"/>
          </p:nvPr>
        </p:nvSpPr>
        <p:spPr/>
        <p:txBody>
          <a:bodyPr/>
          <a:lstStyle/>
          <a:p>
            <a:pPr>
              <a:defRPr/>
            </a:pPr>
            <a:fld id="{6D078452-3083-414F-9F30-6322E0198C2B}" type="slidenum">
              <a:rPr lang="en-GB" smtClean="0"/>
              <a:pPr>
                <a:defRPr/>
              </a:pPr>
              <a:t>‹#›</a:t>
            </a:fld>
            <a:endParaRPr lang="en-GB"/>
          </a:p>
        </p:txBody>
      </p:sp>
    </p:spTree>
    <p:extLst>
      <p:ext uri="{BB962C8B-B14F-4D97-AF65-F5344CB8AC3E}">
        <p14:creationId xmlns:p14="http://schemas.microsoft.com/office/powerpoint/2010/main" val="3841441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GB"/>
          </a:p>
        </p:txBody>
      </p:sp>
      <p:sp>
        <p:nvSpPr>
          <p:cNvPr id="9" name="Slide Number Placeholder 8"/>
          <p:cNvSpPr>
            <a:spLocks noGrp="1"/>
          </p:cNvSpPr>
          <p:nvPr>
            <p:ph type="sldNum" sz="quarter" idx="12"/>
          </p:nvPr>
        </p:nvSpPr>
        <p:spPr/>
        <p:txBody>
          <a:bodyPr/>
          <a:lstStyle/>
          <a:p>
            <a:pPr>
              <a:defRPr/>
            </a:pPr>
            <a:fld id="{BB323DEB-B9F5-4023-B72B-16876953831B}" type="slidenum">
              <a:rPr lang="en-GB" smtClean="0"/>
              <a:pPr>
                <a:defRPr/>
              </a:pPr>
              <a:t>‹#›</a:t>
            </a:fld>
            <a:endParaRPr lang="en-GB"/>
          </a:p>
        </p:txBody>
      </p:sp>
    </p:spTree>
    <p:extLst>
      <p:ext uri="{BB962C8B-B14F-4D97-AF65-F5344CB8AC3E}">
        <p14:creationId xmlns:p14="http://schemas.microsoft.com/office/powerpoint/2010/main" val="319296193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E1648591-679C-44A5-936E-5A29B0219AA7}" type="slidenum">
              <a:rPr lang="en-GB" smtClean="0"/>
              <a:pPr>
                <a:defRPr/>
              </a:pPr>
              <a:t>‹#›</a:t>
            </a:fld>
            <a:endParaRPr lang="en-GB"/>
          </a:p>
        </p:txBody>
      </p:sp>
    </p:spTree>
    <p:extLst>
      <p:ext uri="{BB962C8B-B14F-4D97-AF65-F5344CB8AC3E}">
        <p14:creationId xmlns:p14="http://schemas.microsoft.com/office/powerpoint/2010/main" val="20620771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GB"/>
          </a:p>
        </p:txBody>
      </p:sp>
      <p:sp>
        <p:nvSpPr>
          <p:cNvPr id="6" name="Footer Placeholder 5"/>
          <p:cNvSpPr>
            <a:spLocks noGrp="1"/>
          </p:cNvSpPr>
          <p:nvPr>
            <p:ph type="ftr" sz="quarter" idx="11"/>
          </p:nvPr>
        </p:nvSpPr>
        <p:spPr/>
        <p:txBody>
          <a:bodyPr/>
          <a:lstStyle/>
          <a:p>
            <a:pPr>
              <a:defRPr/>
            </a:pPr>
            <a:endParaRPr lang="en-GB"/>
          </a:p>
        </p:txBody>
      </p:sp>
      <p:sp>
        <p:nvSpPr>
          <p:cNvPr id="7" name="Slide Number Placeholder 6"/>
          <p:cNvSpPr>
            <a:spLocks noGrp="1"/>
          </p:cNvSpPr>
          <p:nvPr>
            <p:ph type="sldNum" sz="quarter" idx="12"/>
          </p:nvPr>
        </p:nvSpPr>
        <p:spPr/>
        <p:txBody>
          <a:bodyPr/>
          <a:lstStyle/>
          <a:p>
            <a:pPr>
              <a:defRPr/>
            </a:pPr>
            <a:fld id="{D28A9FDE-D72F-46B8-9D01-858D2F815BEE}" type="slidenum">
              <a:rPr lang="en-GB" smtClean="0"/>
              <a:pPr>
                <a:defRPr/>
              </a:pPr>
              <a:t>‹#›</a:t>
            </a:fld>
            <a:endParaRPr lang="en-GB"/>
          </a:p>
        </p:txBody>
      </p:sp>
    </p:spTree>
    <p:extLst>
      <p:ext uri="{BB962C8B-B14F-4D97-AF65-F5344CB8AC3E}">
        <p14:creationId xmlns:p14="http://schemas.microsoft.com/office/powerpoint/2010/main" val="2114167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5D18A7D2-2419-4AA3-8A5C-9BB4932D8CCB}" type="slidenum">
              <a:rPr lang="en-GB" smtClean="0"/>
              <a:pPr>
                <a:defRPr/>
              </a:pPr>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77713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07/s10583-017-9330-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doi.org/10.1525%2Faa.1964.66.suppl_3.02a00010" TargetMode="External"/><Relationship Id="rId4" Type="http://schemas.openxmlformats.org/officeDocument/2006/relationships/hyperlink" Target="https://en.wikipedia.org/wiki/Doi_(identifie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ctrTitle"/>
          </p:nvPr>
        </p:nvSpPr>
        <p:spPr/>
        <p:txBody>
          <a:bodyPr/>
          <a:lstStyle/>
          <a:p>
            <a:pPr>
              <a:lnSpc>
                <a:spcPct val="80000"/>
              </a:lnSpc>
              <a:defRPr/>
            </a:pPr>
            <a:r>
              <a:rPr lang="en-NZ" sz="4400" dirty="0"/>
              <a:t>Using </a:t>
            </a:r>
            <a:r>
              <a:rPr lang="en-NZ" sz="4400" dirty="0" err="1"/>
              <a:t>picturebooks</a:t>
            </a:r>
            <a:r>
              <a:rPr lang="en-NZ" sz="4400" dirty="0"/>
              <a:t> in a second year Cultural Perspectives course to draw on and highlight the knowledge of cultural insiders</a:t>
            </a:r>
            <a:br>
              <a:rPr lang="en-NZ" altLang="en-US" sz="5400" b="1" dirty="0">
                <a:latin typeface="Batang" panose="02030600000101010101" pitchFamily="18" charset="-127"/>
                <a:ea typeface="Batang" panose="02030600000101010101" pitchFamily="18" charset="-127"/>
              </a:rPr>
            </a:br>
            <a:r>
              <a:rPr lang="en-NZ" altLang="en-US" sz="5000" b="1" dirty="0">
                <a:cs typeface="Tunga" pitchFamily="34" charset="0"/>
              </a:rPr>
              <a:t> </a:t>
            </a:r>
            <a:endParaRPr lang="en-US" altLang="en-US" sz="5000" b="1" dirty="0">
              <a:cs typeface="Tunga" pitchFamily="34" charset="0"/>
            </a:endParaRPr>
          </a:p>
        </p:txBody>
      </p:sp>
      <p:sp>
        <p:nvSpPr>
          <p:cNvPr id="2051" name="Rectangle 3"/>
          <p:cNvSpPr>
            <a:spLocks noGrp="1" noChangeArrowheads="1"/>
          </p:cNvSpPr>
          <p:nvPr>
            <p:ph type="subTitle" idx="1"/>
          </p:nvPr>
        </p:nvSpPr>
        <p:spPr/>
        <p:txBody>
          <a:bodyPr wrap="square" numCol="1" anchor="t" anchorCtr="0" compatLnSpc="1">
            <a:prstTxWarp prst="textNoShape">
              <a:avLst/>
            </a:prstTxWarp>
            <a:noAutofit/>
          </a:bodyPr>
          <a:lstStyle/>
          <a:p>
            <a:pPr marL="108000" lvl="0" algn="ctr">
              <a:spcBef>
                <a:spcPts val="0"/>
              </a:spcBef>
              <a:spcAft>
                <a:spcPts val="0"/>
              </a:spcAft>
              <a:buClr>
                <a:schemeClr val="dk1"/>
              </a:buClr>
              <a:buSzPts val="2400"/>
            </a:pPr>
            <a:r>
              <a:rPr lang="en-NZ" sz="3200" dirty="0"/>
              <a:t>Nicola Daly and Julie Barbour</a:t>
            </a:r>
          </a:p>
          <a:p>
            <a:pPr marL="108000" lvl="0" algn="ctr">
              <a:spcBef>
                <a:spcPts val="1000"/>
              </a:spcBef>
              <a:spcAft>
                <a:spcPts val="0"/>
              </a:spcAft>
              <a:buClr>
                <a:schemeClr val="dk1"/>
              </a:buClr>
              <a:buSzPts val="2400"/>
            </a:pPr>
            <a:r>
              <a:rPr lang="en-NZ" sz="3200" dirty="0"/>
              <a:t>University of Waikato</a:t>
            </a:r>
          </a:p>
          <a:p>
            <a:pPr marL="108000" lvl="0" algn="ctr">
              <a:spcBef>
                <a:spcPts val="1000"/>
              </a:spcBef>
              <a:spcAft>
                <a:spcPts val="0"/>
              </a:spcAft>
              <a:buClr>
                <a:schemeClr val="dk1"/>
              </a:buClr>
              <a:buSzPts val="2400"/>
            </a:pPr>
            <a:r>
              <a:rPr lang="en-NZ" sz="3200" dirty="0"/>
              <a:t>New Zealand</a:t>
            </a:r>
          </a:p>
        </p:txBody>
      </p:sp>
    </p:spTree>
    <p:extLst>
      <p:ext uri="{BB962C8B-B14F-4D97-AF65-F5344CB8AC3E}">
        <p14:creationId xmlns:p14="http://schemas.microsoft.com/office/powerpoint/2010/main" val="3294668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68"/>
        <p:cNvGrpSpPr/>
        <p:nvPr/>
      </p:nvGrpSpPr>
      <p:grpSpPr>
        <a:xfrm>
          <a:off x="0" y="0"/>
          <a:ext cx="0" cy="0"/>
          <a:chOff x="0" y="0"/>
          <a:chExt cx="0" cy="0"/>
        </a:xfrm>
      </p:grpSpPr>
      <p:sp>
        <p:nvSpPr>
          <p:cNvPr id="169" name="Google Shape;169;g16658ea2b41_0_43"/>
          <p:cNvSpPr txBox="1">
            <a:spLocks noGrp="1"/>
          </p:cNvSpPr>
          <p:nvPr>
            <p:ph type="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NZ"/>
              <a:t>Finding (1) Picturebooks provided a glimpse into familiar and unfamiliar aspects of culture</a:t>
            </a:r>
            <a:endParaRPr/>
          </a:p>
        </p:txBody>
      </p:sp>
      <p:pic>
        <p:nvPicPr>
          <p:cNvPr id="170" name="Google Shape;170;g16658ea2b41_0_43"/>
          <p:cNvPicPr preferRelativeResize="0"/>
          <p:nvPr/>
        </p:nvPicPr>
        <p:blipFill rotWithShape="1">
          <a:blip r:embed="rId3">
            <a:alphaModFix/>
          </a:blip>
          <a:srcRect/>
          <a:stretch/>
        </p:blipFill>
        <p:spPr>
          <a:xfrm>
            <a:off x="402625" y="1822279"/>
            <a:ext cx="6684375" cy="4308626"/>
          </a:xfrm>
          <a:prstGeom prst="rect">
            <a:avLst/>
          </a:prstGeom>
          <a:ln>
            <a:noFill/>
          </a:ln>
          <a:effectLst>
            <a:outerShdw blurRad="292100" dist="139700" dir="2700000" algn="tl" rotWithShape="0">
              <a:srgbClr val="333333">
                <a:alpha val="65000"/>
              </a:srgbClr>
            </a:outerShdw>
          </a:effectLst>
        </p:spPr>
      </p:pic>
      <p:sp>
        <p:nvSpPr>
          <p:cNvPr id="171" name="Google Shape;171;g16658ea2b41_0_43"/>
          <p:cNvSpPr txBox="1"/>
          <p:nvPr/>
        </p:nvSpPr>
        <p:spPr>
          <a:xfrm>
            <a:off x="1871612" y="6280289"/>
            <a:ext cx="3746400" cy="554100"/>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NZ" sz="2400" b="0" i="0" u="none" strike="noStrike" cap="none" dirty="0">
                <a:solidFill>
                  <a:srgbClr val="000000"/>
                </a:solidFill>
                <a:latin typeface="Calibri"/>
                <a:ea typeface="Calibri"/>
                <a:cs typeface="Calibri"/>
                <a:sym typeface="Calibri"/>
              </a:rPr>
              <a:t>Long-Long’s New Year</a:t>
            </a:r>
            <a:endParaRPr sz="2400" b="0" i="0" u="none" strike="noStrike" cap="none" dirty="0">
              <a:solidFill>
                <a:srgbClr val="000000"/>
              </a:solidFill>
              <a:latin typeface="Calibri"/>
              <a:ea typeface="Calibri"/>
              <a:cs typeface="Calibri"/>
              <a:sym typeface="Calibri"/>
            </a:endParaRPr>
          </a:p>
        </p:txBody>
      </p:sp>
      <p:sp>
        <p:nvSpPr>
          <p:cNvPr id="172" name="Google Shape;172;g16658ea2b41_0_43"/>
          <p:cNvSpPr txBox="1"/>
          <p:nvPr/>
        </p:nvSpPr>
        <p:spPr>
          <a:xfrm>
            <a:off x="7451677" y="2326834"/>
            <a:ext cx="4337697" cy="313929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NZ" sz="2400" b="1" i="0" u="none" strike="noStrike" cap="none" dirty="0">
                <a:solidFill>
                  <a:srgbClr val="2200CC"/>
                </a:solidFill>
                <a:latin typeface="Calibri"/>
                <a:ea typeface="Calibri"/>
                <a:cs typeface="Calibri"/>
                <a:sym typeface="Calibri"/>
              </a:rPr>
              <a:t>Familiar: </a:t>
            </a:r>
            <a:r>
              <a:rPr lang="en-NZ" sz="2400" b="0" i="0" u="none" strike="noStrike" cap="none" dirty="0">
                <a:solidFill>
                  <a:srgbClr val="000000"/>
                </a:solidFill>
                <a:latin typeface="Calibri"/>
                <a:ea typeface="Calibri"/>
                <a:cs typeface="Calibri"/>
                <a:sym typeface="Calibri"/>
              </a:rPr>
              <a:t>red papers </a:t>
            </a:r>
            <a:r>
              <a:rPr lang="en-NZ" sz="2400" b="0" i="0" u="none" strike="noStrike" cap="none" dirty="0">
                <a:solidFill>
                  <a:schemeClr val="dk1"/>
                </a:solidFill>
                <a:latin typeface="Calibri"/>
                <a:ea typeface="Calibri"/>
                <a:cs typeface="Calibri"/>
                <a:sym typeface="Calibri"/>
              </a:rPr>
              <a:t>with Chinese characters </a:t>
            </a:r>
            <a:r>
              <a:rPr lang="en-NZ" sz="2400" b="0" i="0" u="none" strike="noStrike" cap="none" dirty="0">
                <a:solidFill>
                  <a:srgbClr val="000000"/>
                </a:solidFill>
                <a:latin typeface="Calibri"/>
                <a:ea typeface="Calibri"/>
                <a:cs typeface="Calibri"/>
                <a:sym typeface="Calibri"/>
              </a:rPr>
              <a:t>hung over windows and doorways</a:t>
            </a:r>
            <a:endParaRPr sz="2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NZ" sz="2400" b="1" i="0" u="none" strike="noStrike" cap="none" dirty="0">
                <a:solidFill>
                  <a:srgbClr val="2200CC"/>
                </a:solidFill>
                <a:latin typeface="Calibri"/>
                <a:ea typeface="Calibri"/>
                <a:cs typeface="Calibri"/>
                <a:sym typeface="Calibri"/>
              </a:rPr>
              <a:t>Unfamiliar: </a:t>
            </a:r>
            <a:r>
              <a:rPr lang="en-NZ" sz="2400" b="0" i="0" u="none" strike="noStrike" cap="none" dirty="0">
                <a:solidFill>
                  <a:srgbClr val="000000"/>
                </a:solidFill>
                <a:latin typeface="Calibri"/>
                <a:ea typeface="Calibri"/>
                <a:cs typeface="Calibri"/>
                <a:sym typeface="Calibri"/>
              </a:rPr>
              <a:t>“Long-Long” is a common name for people born in the Year of the Dragon (Glossary).</a:t>
            </a:r>
            <a:endParaRPr sz="24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76"/>
        <p:cNvGrpSpPr/>
        <p:nvPr/>
      </p:nvGrpSpPr>
      <p:grpSpPr>
        <a:xfrm>
          <a:off x="0" y="0"/>
          <a:ext cx="0" cy="0"/>
          <a:chOff x="0" y="0"/>
          <a:chExt cx="0" cy="0"/>
        </a:xfrm>
      </p:grpSpPr>
      <p:sp>
        <p:nvSpPr>
          <p:cNvPr id="177" name="Google Shape;177;p11"/>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Finding (2) </a:t>
            </a:r>
            <a:r>
              <a:rPr lang="en-NZ" dirty="0" err="1"/>
              <a:t>Picturebooks</a:t>
            </a:r>
            <a:r>
              <a:rPr lang="en-NZ" dirty="0"/>
              <a:t> created experts of students who were cultural insiders </a:t>
            </a:r>
            <a:endParaRPr dirty="0"/>
          </a:p>
        </p:txBody>
      </p:sp>
      <p:sp>
        <p:nvSpPr>
          <p:cNvPr id="2" name="Text Placeholder 1">
            <a:extLst>
              <a:ext uri="{FF2B5EF4-FFF2-40B4-BE49-F238E27FC236}">
                <a16:creationId xmlns:a16="http://schemas.microsoft.com/office/drawing/2014/main" id="{D49169A2-4427-4615-B135-B054115C1A73}"/>
              </a:ext>
            </a:extLst>
          </p:cNvPr>
          <p:cNvSpPr>
            <a:spLocks noGrp="1"/>
          </p:cNvSpPr>
          <p:nvPr>
            <p:ph sz="half" idx="1"/>
          </p:nvPr>
        </p:nvSpPr>
        <p:spPr>
          <a:xfrm>
            <a:off x="400050" y="2129225"/>
            <a:ext cx="5229225" cy="4047738"/>
          </a:xfrm>
        </p:spPr>
        <p:txBody>
          <a:bodyPr>
            <a:normAutofit/>
          </a:bodyPr>
          <a:lstStyle/>
          <a:p>
            <a:pPr marL="0" lvl="0" indent="0">
              <a:spcBef>
                <a:spcPts val="0"/>
              </a:spcBef>
              <a:buClr>
                <a:srgbClr val="000000"/>
              </a:buClr>
              <a:buSzPts val="2400"/>
              <a:buNone/>
            </a:pPr>
            <a:r>
              <a:rPr lang="en-NZ" sz="2400" i="1" dirty="0">
                <a:solidFill>
                  <a:srgbClr val="222222"/>
                </a:solidFill>
                <a:latin typeface="Times New Roman" panose="02020603050405020304" pitchFamily="18" charset="0"/>
                <a:cs typeface="Times New Roman" panose="02020603050405020304" pitchFamily="18" charset="0"/>
                <a:sym typeface="Aria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A really useful teaching point was the way that the students who were from the cultural backgrounds of the stories were able to interpret the images and activities for us, revealing more than was evident to an outsider reading the text.</a:t>
            </a:r>
            <a:r>
              <a:rPr lang="en-NZ" sz="2400" i="1" dirty="0">
                <a:solidFill>
                  <a:srgbClr val="222222"/>
                </a:solidFill>
                <a:latin typeface="Times New Roman" panose="02020603050405020304" pitchFamily="18" charset="0"/>
                <a:cs typeface="Times New Roman" panose="02020603050405020304" pitchFamily="18" charset="0"/>
                <a:sym typeface="Aria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 </a:t>
            </a:r>
          </a:p>
          <a:p>
            <a:pPr marL="0" lvl="0" indent="0">
              <a:spcBef>
                <a:spcPts val="0"/>
              </a:spcBef>
              <a:buClr>
                <a:srgbClr val="000000"/>
              </a:buClr>
              <a:buSzPts val="2400"/>
              <a:buNone/>
            </a:pPr>
            <a:endParaRPr lang="en-NZ" sz="2400" i="1" dirty="0">
              <a:solidFill>
                <a:srgbClr val="222222"/>
              </a:solidFill>
              <a:latin typeface="Times New Roman" panose="02020603050405020304" pitchFamily="18" charset="0"/>
              <a:cs typeface="Times New Roman" panose="02020603050405020304" pitchFamily="18" charset="0"/>
              <a:sym typeface="Arial"/>
            </a:endParaRPr>
          </a:p>
          <a:p>
            <a:pPr lvl="0" indent="-381000">
              <a:spcBef>
                <a:spcPts val="0"/>
              </a:spcBef>
              <a:buClr>
                <a:srgbClr val="222222"/>
              </a:buClr>
              <a:buSzPts val="2400"/>
              <a:buFont typeface="Calibri"/>
              <a:buChar char="➔"/>
            </a:pPr>
            <a:r>
              <a:rPr lang="en-NZ" sz="2400" dirty="0">
                <a:solidFill>
                  <a:srgbClr val="222222"/>
                </a:solidFill>
              </a:rPr>
              <a:t>Fantail as omen of death</a:t>
            </a:r>
          </a:p>
          <a:p>
            <a:pPr lvl="0" indent="-381000">
              <a:spcBef>
                <a:spcPts val="0"/>
              </a:spcBef>
              <a:buClr>
                <a:srgbClr val="222222"/>
              </a:buClr>
              <a:buSzPts val="2400"/>
              <a:buFont typeface="Calibri"/>
              <a:buChar char="➔"/>
            </a:pPr>
            <a:r>
              <a:rPr lang="en-NZ" sz="2400" dirty="0" err="1">
                <a:solidFill>
                  <a:srgbClr val="222222"/>
                </a:solidFill>
              </a:rPr>
              <a:t>Kawakawa</a:t>
            </a:r>
            <a:r>
              <a:rPr lang="en-NZ" sz="2400" dirty="0">
                <a:solidFill>
                  <a:srgbClr val="222222"/>
                </a:solidFill>
              </a:rPr>
              <a:t> leaf associated with mourning</a:t>
            </a:r>
          </a:p>
          <a:p>
            <a:endParaRPr lang="en-NZ" sz="2400" dirty="0"/>
          </a:p>
        </p:txBody>
      </p:sp>
      <p:pic>
        <p:nvPicPr>
          <p:cNvPr id="179" name="Google Shape;179;p11"/>
          <p:cNvPicPr preferRelativeResize="0"/>
          <p:nvPr/>
        </p:nvPicPr>
        <p:blipFill rotWithShape="1">
          <a:blip r:embed="rId3">
            <a:alphaModFix/>
          </a:blip>
          <a:srcRect/>
          <a:stretch/>
        </p:blipFill>
        <p:spPr>
          <a:xfrm>
            <a:off x="5846653" y="2129225"/>
            <a:ext cx="5610901" cy="3889551"/>
          </a:xfrm>
          <a:prstGeom prst="rect">
            <a:avLst/>
          </a:prstGeom>
          <a:ln>
            <a:noFill/>
          </a:ln>
          <a:effectLst>
            <a:outerShdw blurRad="292100" dist="139700" dir="2700000" algn="tl" rotWithShape="0">
              <a:srgbClr val="333333">
                <a:alpha val="65000"/>
              </a:srgbClr>
            </a:outerShdw>
          </a:effectLst>
        </p:spPr>
      </p:pic>
      <p:sp>
        <p:nvSpPr>
          <p:cNvPr id="5" name="Google Shape;171;g16658ea2b41_0_43">
            <a:extLst>
              <a:ext uri="{FF2B5EF4-FFF2-40B4-BE49-F238E27FC236}">
                <a16:creationId xmlns:a16="http://schemas.microsoft.com/office/drawing/2014/main" id="{3E7C6861-680D-4198-AB6F-A60FB8565D95}"/>
              </a:ext>
            </a:extLst>
          </p:cNvPr>
          <p:cNvSpPr txBox="1"/>
          <p:nvPr/>
        </p:nvSpPr>
        <p:spPr>
          <a:xfrm>
            <a:off x="6778903" y="6241428"/>
            <a:ext cx="3746400" cy="554100"/>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NZ" sz="2400" b="0" i="0" u="none" strike="noStrike" cap="none" dirty="0">
                <a:solidFill>
                  <a:srgbClr val="000000"/>
                </a:solidFill>
                <a:latin typeface="Calibri"/>
                <a:ea typeface="Calibri"/>
                <a:cs typeface="Calibri"/>
                <a:sym typeface="Calibri"/>
              </a:rPr>
              <a:t>R</a:t>
            </a:r>
            <a:r>
              <a:rPr lang="mi-NZ" sz="2400" b="0" i="0" u="none" strike="noStrike" cap="none" dirty="0">
                <a:solidFill>
                  <a:srgbClr val="000000"/>
                </a:solidFill>
                <a:latin typeface="Calibri"/>
                <a:ea typeface="Calibri"/>
                <a:cs typeface="Calibri"/>
                <a:sym typeface="Calibri"/>
              </a:rPr>
              <a:t>āhui</a:t>
            </a:r>
            <a:endParaRPr sz="2400" b="0" i="0" u="none" strike="noStrike" cap="none" dirty="0">
              <a:solidFill>
                <a:srgbClr val="0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83"/>
        <p:cNvGrpSpPr/>
        <p:nvPr/>
      </p:nvGrpSpPr>
      <p:grpSpPr>
        <a:xfrm>
          <a:off x="0" y="0"/>
          <a:ext cx="0" cy="0"/>
          <a:chOff x="0" y="0"/>
          <a:chExt cx="0" cy="0"/>
        </a:xfrm>
      </p:grpSpPr>
      <p:sp>
        <p:nvSpPr>
          <p:cNvPr id="184" name="Google Shape;184;g16658ea2b41_0_3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a:t>Finding (2) Picturebooks create experts of students who are cultural insiders </a:t>
            </a:r>
            <a:endParaRPr/>
          </a:p>
        </p:txBody>
      </p:sp>
      <p:sp>
        <p:nvSpPr>
          <p:cNvPr id="2" name="Text Placeholder 1">
            <a:extLst>
              <a:ext uri="{FF2B5EF4-FFF2-40B4-BE49-F238E27FC236}">
                <a16:creationId xmlns:a16="http://schemas.microsoft.com/office/drawing/2014/main" id="{15A6766F-9ED3-4D91-9E5E-5B895763F7EA}"/>
              </a:ext>
            </a:extLst>
          </p:cNvPr>
          <p:cNvSpPr>
            <a:spLocks noGrp="1"/>
          </p:cNvSpPr>
          <p:nvPr>
            <p:ph sz="half" idx="1"/>
          </p:nvPr>
        </p:nvSpPr>
        <p:spPr>
          <a:xfrm>
            <a:off x="385764" y="1912151"/>
            <a:ext cx="4629150" cy="4264812"/>
          </a:xfrm>
        </p:spPr>
        <p:txBody>
          <a:bodyPr>
            <a:normAutofit/>
          </a:bodyPr>
          <a:lstStyle/>
          <a:p>
            <a:pPr marL="0" lvl="0" indent="0">
              <a:spcBef>
                <a:spcPts val="0"/>
              </a:spcBef>
              <a:buClr>
                <a:srgbClr val="000000"/>
              </a:buClr>
              <a:buSzPts val="2400"/>
              <a:buNone/>
            </a:pPr>
            <a:r>
              <a:rPr lang="en-NZ" sz="2400" dirty="0">
                <a:solidFill>
                  <a:srgbClr val="222222"/>
                </a:solidFill>
                <a:latin typeface="Arial"/>
                <a:ea typeface="Arial"/>
                <a:cs typeface="Arial"/>
                <a:sym typeface="Arial"/>
              </a:rPr>
              <a:t>A Japanese student found the artwork problematic and inconsistent with their experiences</a:t>
            </a:r>
          </a:p>
          <a:p>
            <a:pPr lvl="0" indent="-381000">
              <a:spcBef>
                <a:spcPts val="0"/>
              </a:spcBef>
              <a:buClr>
                <a:srgbClr val="222222"/>
              </a:buClr>
              <a:buSzPts val="2400"/>
              <a:buFont typeface="Arial"/>
              <a:buChar char="➔"/>
            </a:pPr>
            <a:r>
              <a:rPr lang="en-NZ" sz="2400" i="1" dirty="0">
                <a:solidFill>
                  <a:srgbClr val="222222"/>
                </a:solidFill>
                <a:latin typeface="Times New Roman" panose="02020603050405020304" pitchFamily="18" charset="0"/>
                <a:cs typeface="Times New Roman" panose="02020603050405020304" pitchFamily="18" charset="0"/>
                <a:sym typeface="Arial"/>
              </a:rPr>
              <a:t>Festival was most likely to be Summer Festival, giving the timing of new school year in North America</a:t>
            </a:r>
          </a:p>
          <a:p>
            <a:pPr lvl="0" indent="-381000">
              <a:spcBef>
                <a:spcPts val="0"/>
              </a:spcBef>
              <a:buClr>
                <a:srgbClr val="222222"/>
              </a:buClr>
              <a:buSzPts val="2400"/>
              <a:buFont typeface="Arial"/>
              <a:buChar char="➔"/>
            </a:pPr>
            <a:r>
              <a:rPr lang="en-NZ" sz="2400" i="1" dirty="0">
                <a:solidFill>
                  <a:srgbClr val="222222"/>
                </a:solidFill>
                <a:latin typeface="Times New Roman" panose="02020603050405020304" pitchFamily="18" charset="0"/>
                <a:cs typeface="Times New Roman" panose="02020603050405020304" pitchFamily="18" charset="0"/>
                <a:sym typeface="Arial"/>
              </a:rPr>
              <a:t>BUT… fish streamers typically hang outside homes for Children’s Day in Spring</a:t>
            </a:r>
          </a:p>
          <a:p>
            <a:endParaRPr lang="en-NZ" sz="2400" dirty="0"/>
          </a:p>
        </p:txBody>
      </p:sp>
      <p:pic>
        <p:nvPicPr>
          <p:cNvPr id="186" name="Google Shape;186;g16658ea2b41_0_30"/>
          <p:cNvPicPr preferRelativeResize="0"/>
          <p:nvPr/>
        </p:nvPicPr>
        <p:blipFill rotWithShape="1">
          <a:blip r:embed="rId3">
            <a:alphaModFix/>
          </a:blip>
          <a:srcRect/>
          <a:stretch/>
        </p:blipFill>
        <p:spPr>
          <a:xfrm>
            <a:off x="5165633" y="1912151"/>
            <a:ext cx="6640604" cy="4264812"/>
          </a:xfrm>
          <a:prstGeom prst="rect">
            <a:avLst/>
          </a:prstGeom>
          <a:ln>
            <a:noFill/>
          </a:ln>
          <a:effectLst>
            <a:outerShdw blurRad="292100" dist="139700" dir="2700000" algn="tl" rotWithShape="0">
              <a:srgbClr val="333333">
                <a:alpha val="65000"/>
              </a:srgbClr>
            </a:outerShdw>
          </a:effectLst>
        </p:spPr>
      </p:pic>
      <p:sp>
        <p:nvSpPr>
          <p:cNvPr id="5" name="Google Shape;171;g16658ea2b41_0_43">
            <a:extLst>
              <a:ext uri="{FF2B5EF4-FFF2-40B4-BE49-F238E27FC236}">
                <a16:creationId xmlns:a16="http://schemas.microsoft.com/office/drawing/2014/main" id="{75D73689-D6ED-4B72-8A96-BFC27611FC63}"/>
              </a:ext>
            </a:extLst>
          </p:cNvPr>
          <p:cNvSpPr txBox="1"/>
          <p:nvPr/>
        </p:nvSpPr>
        <p:spPr>
          <a:xfrm>
            <a:off x="589252" y="5622863"/>
            <a:ext cx="3746400" cy="554100"/>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NZ" sz="2400" b="0" i="0" u="none" strike="noStrike" cap="none" dirty="0">
                <a:solidFill>
                  <a:srgbClr val="000000"/>
                </a:solidFill>
                <a:latin typeface="Calibri"/>
                <a:ea typeface="Calibri"/>
                <a:cs typeface="Calibri"/>
                <a:sym typeface="Calibri"/>
              </a:rPr>
              <a:t>Suki’s Kimono</a:t>
            </a:r>
            <a:endParaRPr sz="24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2"/>
          <p:cNvSpPr txBox="1">
            <a:spLocks noGrp="1"/>
          </p:cNvSpPr>
          <p:nvPr>
            <p:ph type="title"/>
          </p:nvPr>
        </p:nvSpPr>
        <p:spPr>
          <a:xfrm>
            <a:off x="481674" y="233082"/>
            <a:ext cx="11577275" cy="145774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NZ" dirty="0"/>
              <a:t>Finding (3) </a:t>
            </a:r>
            <a:r>
              <a:rPr lang="en-NZ" dirty="0" err="1"/>
              <a:t>Picturebooks</a:t>
            </a:r>
            <a:r>
              <a:rPr lang="en-NZ" dirty="0"/>
              <a:t> provided a finite experience of a complex situation, suitable for classroom discussion and analysis</a:t>
            </a:r>
            <a:endParaRPr dirty="0"/>
          </a:p>
        </p:txBody>
      </p:sp>
      <p:pic>
        <p:nvPicPr>
          <p:cNvPr id="199" name="Google Shape;199;p12"/>
          <p:cNvPicPr preferRelativeResize="0"/>
          <p:nvPr/>
        </p:nvPicPr>
        <p:blipFill rotWithShape="1">
          <a:blip r:embed="rId3">
            <a:alphaModFix/>
          </a:blip>
          <a:srcRect/>
          <a:stretch/>
        </p:blipFill>
        <p:spPr>
          <a:xfrm>
            <a:off x="64600" y="2047175"/>
            <a:ext cx="5902874" cy="4241274"/>
          </a:xfrm>
          <a:prstGeom prst="rect">
            <a:avLst/>
          </a:prstGeom>
          <a:ln>
            <a:noFill/>
          </a:ln>
          <a:effectLst>
            <a:outerShdw blurRad="292100" dist="139700" dir="2700000" algn="tl" rotWithShape="0">
              <a:srgbClr val="333333">
                <a:alpha val="65000"/>
              </a:srgbClr>
            </a:outerShdw>
          </a:effectLst>
        </p:spPr>
      </p:pic>
      <p:pic>
        <p:nvPicPr>
          <p:cNvPr id="200" name="Google Shape;200;p12"/>
          <p:cNvPicPr preferRelativeResize="0"/>
          <p:nvPr/>
        </p:nvPicPr>
        <p:blipFill rotWithShape="1">
          <a:blip r:embed="rId4">
            <a:alphaModFix/>
          </a:blip>
          <a:srcRect/>
          <a:stretch/>
        </p:blipFill>
        <p:spPr>
          <a:xfrm>
            <a:off x="6041855" y="2047175"/>
            <a:ext cx="6017095" cy="4241275"/>
          </a:xfrm>
          <a:prstGeom prst="rect">
            <a:avLst/>
          </a:prstGeom>
          <a:ln>
            <a:noFill/>
          </a:ln>
          <a:effectLst>
            <a:outerShdw blurRad="292100" dist="139700" dir="2700000" algn="tl" rotWithShape="0">
              <a:srgbClr val="333333">
                <a:alpha val="65000"/>
              </a:srgbClr>
            </a:outerShdw>
          </a:effectLst>
        </p:spPr>
      </p:pic>
      <p:pic>
        <p:nvPicPr>
          <p:cNvPr id="201" name="Google Shape;201;p12"/>
          <p:cNvPicPr preferRelativeResize="0"/>
          <p:nvPr/>
        </p:nvPicPr>
        <p:blipFill rotWithShape="1">
          <a:blip r:embed="rId5">
            <a:alphaModFix/>
          </a:blip>
          <a:srcRect t="4066" b="9225"/>
          <a:stretch/>
        </p:blipFill>
        <p:spPr>
          <a:xfrm>
            <a:off x="9229725" y="3886202"/>
            <a:ext cx="2393450" cy="28656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15ba2fb2d03_0_11"/>
          <p:cNvSpPr txBox="1">
            <a:spLocks noGrp="1"/>
          </p:cNvSpPr>
          <p:nvPr>
            <p:ph type="title"/>
          </p:nvPr>
        </p:nvSpPr>
        <p:spPr>
          <a:xfrm>
            <a:off x="838200" y="365125"/>
            <a:ext cx="5349900" cy="1325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NZ"/>
              <a:t>Culturally Responsive Tertiary Pedagogy</a:t>
            </a:r>
            <a:endParaRPr/>
          </a:p>
        </p:txBody>
      </p:sp>
      <p:sp>
        <p:nvSpPr>
          <p:cNvPr id="207" name="Google Shape;207;g15ba2fb2d03_0_11"/>
          <p:cNvSpPr txBox="1">
            <a:spLocks noGrp="1"/>
          </p:cNvSpPr>
          <p:nvPr>
            <p:ph sz="half" idx="1"/>
          </p:nvPr>
        </p:nvSpPr>
        <p:spPr>
          <a:xfrm>
            <a:off x="838200" y="2061475"/>
            <a:ext cx="55953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NZ" sz="2600"/>
              <a:t>Ngā Hau e whā o Tāwhirimātea. Culturally Responsive Teaching and Learning for the Tertiary Sector (Rātima et al., 2022)</a:t>
            </a:r>
            <a:endParaRPr sz="2600"/>
          </a:p>
          <a:p>
            <a:pPr marL="0" lvl="0" indent="0" algn="l" rtl="0">
              <a:lnSpc>
                <a:spcPct val="90000"/>
              </a:lnSpc>
              <a:spcBef>
                <a:spcPts val="0"/>
              </a:spcBef>
              <a:spcAft>
                <a:spcPts val="0"/>
              </a:spcAft>
              <a:buClr>
                <a:schemeClr val="dk1"/>
              </a:buClr>
              <a:buSzPts val="2800"/>
              <a:buNone/>
            </a:pPr>
            <a:endParaRPr/>
          </a:p>
          <a:p>
            <a:pPr marL="0" lvl="0" indent="0" algn="l" rtl="0">
              <a:lnSpc>
                <a:spcPct val="90000"/>
              </a:lnSpc>
              <a:spcBef>
                <a:spcPts val="0"/>
              </a:spcBef>
              <a:spcAft>
                <a:spcPts val="0"/>
              </a:spcAft>
              <a:buClr>
                <a:schemeClr val="dk1"/>
              </a:buClr>
              <a:buSzPts val="2800"/>
              <a:buNone/>
            </a:pPr>
            <a:r>
              <a:rPr lang="en-NZ" sz="3600">
                <a:solidFill>
                  <a:srgbClr val="2200CC"/>
                </a:solidFill>
              </a:rPr>
              <a:t>Assessing and refining our pedagogy</a:t>
            </a:r>
            <a:endParaRPr sz="3600">
              <a:solidFill>
                <a:srgbClr val="2200CC"/>
              </a:solidFill>
            </a:endParaRPr>
          </a:p>
          <a:p>
            <a:pPr marL="0" lvl="0" indent="0" algn="l" rtl="0">
              <a:lnSpc>
                <a:spcPct val="90000"/>
              </a:lnSpc>
              <a:spcBef>
                <a:spcPts val="0"/>
              </a:spcBef>
              <a:spcAft>
                <a:spcPts val="0"/>
              </a:spcAft>
              <a:buSzPts val="1800"/>
              <a:buNone/>
            </a:pPr>
            <a:endParaRPr sz="2600"/>
          </a:p>
          <a:p>
            <a:pPr marL="228600" lvl="0" indent="-50800" algn="l" rtl="0">
              <a:lnSpc>
                <a:spcPct val="90000"/>
              </a:lnSpc>
              <a:spcBef>
                <a:spcPts val="0"/>
              </a:spcBef>
              <a:spcAft>
                <a:spcPts val="0"/>
              </a:spcAft>
              <a:buClr>
                <a:schemeClr val="dk1"/>
              </a:buClr>
              <a:buSzPts val="2800"/>
              <a:buNone/>
            </a:pPr>
            <a:endParaRPr/>
          </a:p>
          <a:p>
            <a:pPr marL="228600" lvl="0" indent="-50800" algn="l" rtl="0">
              <a:lnSpc>
                <a:spcPct val="90000"/>
              </a:lnSpc>
              <a:spcBef>
                <a:spcPts val="0"/>
              </a:spcBef>
              <a:spcAft>
                <a:spcPts val="0"/>
              </a:spcAft>
              <a:buClr>
                <a:schemeClr val="dk1"/>
              </a:buClr>
              <a:buSzPts val="2800"/>
              <a:buNone/>
            </a:pPr>
            <a:endParaRPr/>
          </a:p>
          <a:p>
            <a:pPr marL="228600" lvl="0" indent="-50800" algn="l" rtl="0">
              <a:lnSpc>
                <a:spcPct val="90000"/>
              </a:lnSpc>
              <a:spcBef>
                <a:spcPts val="0"/>
              </a:spcBef>
              <a:spcAft>
                <a:spcPts val="0"/>
              </a:spcAft>
              <a:buClr>
                <a:schemeClr val="dk1"/>
              </a:buClr>
              <a:buSzPts val="2800"/>
              <a:buNone/>
            </a:pPr>
            <a:endParaRPr/>
          </a:p>
        </p:txBody>
      </p:sp>
      <p:pic>
        <p:nvPicPr>
          <p:cNvPr id="208" name="Google Shape;208;g15ba2fb2d03_0_11"/>
          <p:cNvPicPr preferRelativeResize="0"/>
          <p:nvPr/>
        </p:nvPicPr>
        <p:blipFill rotWithShape="1">
          <a:blip r:embed="rId3">
            <a:alphaModFix/>
          </a:blip>
          <a:srcRect/>
          <a:stretch/>
        </p:blipFill>
        <p:spPr>
          <a:xfrm>
            <a:off x="7315200" y="152400"/>
            <a:ext cx="4185038" cy="592567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20" name="Google Shape;220;g186f1214c9a_0_15"/>
          <p:cNvSpPr txBox="1">
            <a:spLocks noGrp="1"/>
          </p:cNvSpPr>
          <p:nvPr>
            <p:ph idx="1"/>
          </p:nvPr>
        </p:nvSpPr>
        <p:spPr>
          <a:xfrm>
            <a:off x="100189" y="3429000"/>
            <a:ext cx="3932100" cy="3045900"/>
          </a:xfrm>
          <a:prstGeom prst="rect">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path path="circle">
              <a:fillToRect t="100000" r="100000"/>
            </a:path>
            <a:tileRect l="-100000" b="-100000"/>
          </a:gradFill>
          <a:ln/>
        </p:spPr>
        <p:style>
          <a:lnRef idx="1">
            <a:schemeClr val="accent1"/>
          </a:lnRef>
          <a:fillRef idx="2">
            <a:schemeClr val="accent1"/>
          </a:fillRef>
          <a:effectRef idx="1">
            <a:schemeClr val="accent1"/>
          </a:effectRef>
          <a:fontRef idx="minor">
            <a:schemeClr val="dk1"/>
          </a:fontRef>
        </p:style>
        <p:txBody>
          <a:bodyPr spcFirstLastPara="1" wrap="square" lIns="91425" tIns="45700" rIns="91425" bIns="45700" anchor="t" anchorCtr="0">
            <a:normAutofit lnSpcReduction="10000"/>
          </a:bodyPr>
          <a:lstStyle/>
          <a:p>
            <a:pPr marL="0" lvl="0" indent="0" algn="ctr" rtl="0">
              <a:lnSpc>
                <a:spcPct val="115000"/>
              </a:lnSpc>
              <a:spcBef>
                <a:spcPts val="0"/>
              </a:spcBef>
              <a:spcAft>
                <a:spcPts val="0"/>
              </a:spcAft>
              <a:buClr>
                <a:schemeClr val="dk1"/>
              </a:buClr>
              <a:buSzPts val="1018"/>
              <a:buFont typeface="Arial"/>
              <a:buNone/>
            </a:pPr>
            <a:r>
              <a:rPr lang="en-NZ" sz="2800" b="1" dirty="0" err="1"/>
              <a:t>Oranga</a:t>
            </a:r>
            <a:endParaRPr sz="2800" b="1" dirty="0"/>
          </a:p>
          <a:p>
            <a:pPr marL="0" lvl="0" indent="0" algn="ctr" rtl="0">
              <a:lnSpc>
                <a:spcPct val="115000"/>
              </a:lnSpc>
              <a:spcBef>
                <a:spcPts val="0"/>
              </a:spcBef>
              <a:spcAft>
                <a:spcPts val="0"/>
              </a:spcAft>
              <a:buClr>
                <a:schemeClr val="dk1"/>
              </a:buClr>
              <a:buSzPts val="1018"/>
              <a:buFont typeface="Arial"/>
              <a:buNone/>
            </a:pPr>
            <a:r>
              <a:rPr lang="en-NZ" sz="2800" dirty="0"/>
              <a:t>Health &amp; Wellbeing</a:t>
            </a:r>
            <a:endParaRPr sz="2800" dirty="0"/>
          </a:p>
          <a:p>
            <a:pPr marL="0" lvl="0" indent="0" algn="ctr" rtl="0">
              <a:lnSpc>
                <a:spcPct val="115000"/>
              </a:lnSpc>
              <a:spcBef>
                <a:spcPts val="0"/>
              </a:spcBef>
              <a:spcAft>
                <a:spcPts val="0"/>
              </a:spcAft>
              <a:buClr>
                <a:schemeClr val="dk1"/>
              </a:buClr>
              <a:buSzPts val="1018"/>
              <a:buFont typeface="Arial"/>
              <a:buNone/>
            </a:pPr>
            <a:endParaRPr sz="2800" dirty="0"/>
          </a:p>
          <a:p>
            <a:pPr marL="0" indent="0" algn="ctr">
              <a:lnSpc>
                <a:spcPct val="115000"/>
              </a:lnSpc>
              <a:spcBef>
                <a:spcPts val="0"/>
              </a:spcBef>
            </a:pPr>
            <a:r>
              <a:rPr lang="en-NZ" sz="2800" dirty="0"/>
              <a:t>Relevance</a:t>
            </a:r>
            <a:endParaRPr sz="2800" dirty="0"/>
          </a:p>
          <a:p>
            <a:pPr marL="0" indent="0" algn="ctr">
              <a:lnSpc>
                <a:spcPct val="115000"/>
              </a:lnSpc>
              <a:spcBef>
                <a:spcPts val="0"/>
              </a:spcBef>
            </a:pPr>
            <a:r>
              <a:rPr lang="en-NZ" sz="2800" dirty="0"/>
              <a:t>Balance of power</a:t>
            </a:r>
            <a:endParaRPr sz="2800" dirty="0"/>
          </a:p>
          <a:p>
            <a:pPr marL="0" indent="0" algn="ctr">
              <a:lnSpc>
                <a:spcPct val="115000"/>
              </a:lnSpc>
              <a:spcBef>
                <a:spcPts val="0"/>
              </a:spcBef>
              <a:buSzPts val="1018"/>
            </a:pPr>
            <a:r>
              <a:rPr lang="en-NZ" sz="2800" dirty="0"/>
              <a:t>Scaffolding</a:t>
            </a:r>
            <a:endParaRPr sz="2800" dirty="0"/>
          </a:p>
          <a:p>
            <a:pPr marL="0" lvl="0" indent="0" algn="l" rtl="0">
              <a:lnSpc>
                <a:spcPct val="90000"/>
              </a:lnSpc>
              <a:spcBef>
                <a:spcPts val="1000"/>
              </a:spcBef>
              <a:spcAft>
                <a:spcPts val="0"/>
              </a:spcAft>
              <a:buSzPts val="1600"/>
              <a:buNone/>
            </a:pPr>
            <a:endParaRPr sz="1800" dirty="0"/>
          </a:p>
        </p:txBody>
      </p:sp>
      <p:sp>
        <p:nvSpPr>
          <p:cNvPr id="219" name="Google Shape;219;g186f1214c9a_0_15"/>
          <p:cNvSpPr txBox="1">
            <a:spLocks noGrp="1"/>
          </p:cNvSpPr>
          <p:nvPr>
            <p:ph type="body" sz="half" idx="2"/>
          </p:nvPr>
        </p:nvSpPr>
        <p:spPr>
          <a:xfrm>
            <a:off x="4912248" y="375313"/>
            <a:ext cx="6172200" cy="610737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3200"/>
              <a:buNone/>
            </a:pPr>
            <a:r>
              <a:rPr lang="en-NZ" sz="4400" dirty="0" err="1">
                <a:solidFill>
                  <a:schemeClr val="tx1"/>
                </a:solidFill>
              </a:rPr>
              <a:t>Picturebook</a:t>
            </a:r>
            <a:r>
              <a:rPr lang="en-NZ" sz="4400" dirty="0">
                <a:solidFill>
                  <a:schemeClr val="tx1"/>
                </a:solidFill>
              </a:rPr>
              <a:t> pedagogy as Culturally Responsive?</a:t>
            </a:r>
            <a:endParaRPr sz="4400" dirty="0">
              <a:solidFill>
                <a:schemeClr val="tx1"/>
              </a:solidFill>
            </a:endParaRPr>
          </a:p>
          <a:p>
            <a:pPr marL="0" lvl="0" indent="0" algn="l" rtl="0">
              <a:lnSpc>
                <a:spcPct val="90000"/>
              </a:lnSpc>
              <a:spcBef>
                <a:spcPts val="1000"/>
              </a:spcBef>
              <a:spcAft>
                <a:spcPts val="0"/>
              </a:spcAft>
              <a:buSzPts val="3200"/>
              <a:buNone/>
            </a:pPr>
            <a:endParaRPr lang="en-NZ" sz="2800" b="1" dirty="0">
              <a:solidFill>
                <a:schemeClr val="tx1"/>
              </a:solidFill>
            </a:endParaRPr>
          </a:p>
          <a:p>
            <a:pPr marL="0" lvl="0" indent="0" algn="l" rtl="0">
              <a:lnSpc>
                <a:spcPct val="90000"/>
              </a:lnSpc>
              <a:spcBef>
                <a:spcPts val="1000"/>
              </a:spcBef>
              <a:spcAft>
                <a:spcPts val="0"/>
              </a:spcAft>
              <a:buSzPts val="3200"/>
              <a:buNone/>
            </a:pPr>
            <a:r>
              <a:rPr lang="en-NZ" sz="2800" b="1" dirty="0">
                <a:solidFill>
                  <a:schemeClr val="tx1"/>
                </a:solidFill>
              </a:rPr>
              <a:t>Relevance:</a:t>
            </a:r>
            <a:r>
              <a:rPr lang="en-NZ" sz="2800" dirty="0">
                <a:solidFill>
                  <a:schemeClr val="tx1"/>
                </a:solidFill>
              </a:rPr>
              <a:t> offering mirrors and windows</a:t>
            </a:r>
            <a:endParaRPr sz="2800" dirty="0">
              <a:solidFill>
                <a:schemeClr val="tx1"/>
              </a:solidFill>
            </a:endParaRPr>
          </a:p>
          <a:p>
            <a:pPr marL="0" lvl="0" indent="0" algn="l" rtl="0">
              <a:lnSpc>
                <a:spcPct val="90000"/>
              </a:lnSpc>
              <a:spcBef>
                <a:spcPts val="1000"/>
              </a:spcBef>
              <a:spcAft>
                <a:spcPts val="0"/>
              </a:spcAft>
              <a:buSzPts val="3200"/>
              <a:buNone/>
            </a:pPr>
            <a:endParaRPr lang="en-NZ" sz="2800" b="1" dirty="0">
              <a:solidFill>
                <a:schemeClr val="tx1"/>
              </a:solidFill>
            </a:endParaRPr>
          </a:p>
          <a:p>
            <a:pPr marL="0" lvl="0" indent="0" algn="l" rtl="0">
              <a:lnSpc>
                <a:spcPct val="90000"/>
              </a:lnSpc>
              <a:spcBef>
                <a:spcPts val="1000"/>
              </a:spcBef>
              <a:spcAft>
                <a:spcPts val="0"/>
              </a:spcAft>
              <a:buSzPts val="3200"/>
              <a:buNone/>
            </a:pPr>
            <a:r>
              <a:rPr lang="en-NZ" sz="2800" b="1" dirty="0">
                <a:solidFill>
                  <a:schemeClr val="tx1"/>
                </a:solidFill>
              </a:rPr>
              <a:t>Balance of power: </a:t>
            </a:r>
            <a:r>
              <a:rPr lang="en-NZ" sz="2800" dirty="0">
                <a:solidFill>
                  <a:schemeClr val="tx1"/>
                </a:solidFill>
              </a:rPr>
              <a:t>creating experts and engaged learners</a:t>
            </a:r>
            <a:endParaRPr sz="2800" dirty="0">
              <a:solidFill>
                <a:schemeClr val="tx1"/>
              </a:solidFill>
            </a:endParaRPr>
          </a:p>
          <a:p>
            <a:pPr marL="0" lvl="0" indent="0" algn="l" rtl="0">
              <a:lnSpc>
                <a:spcPct val="90000"/>
              </a:lnSpc>
              <a:spcBef>
                <a:spcPts val="1000"/>
              </a:spcBef>
              <a:spcAft>
                <a:spcPts val="0"/>
              </a:spcAft>
              <a:buSzPts val="3200"/>
              <a:buNone/>
            </a:pPr>
            <a:endParaRPr lang="en-NZ" sz="2800" b="1" dirty="0">
              <a:solidFill>
                <a:schemeClr val="tx1"/>
              </a:solidFill>
            </a:endParaRPr>
          </a:p>
          <a:p>
            <a:pPr marL="0" lvl="0" indent="0" algn="l" rtl="0">
              <a:lnSpc>
                <a:spcPct val="90000"/>
              </a:lnSpc>
              <a:spcBef>
                <a:spcPts val="1000"/>
              </a:spcBef>
              <a:spcAft>
                <a:spcPts val="0"/>
              </a:spcAft>
              <a:buSzPts val="3200"/>
              <a:buNone/>
            </a:pPr>
            <a:r>
              <a:rPr lang="en-NZ" sz="2800" b="1" dirty="0">
                <a:solidFill>
                  <a:schemeClr val="tx1"/>
                </a:solidFill>
              </a:rPr>
              <a:t>Scaffolding: </a:t>
            </a:r>
            <a:r>
              <a:rPr lang="en-NZ" sz="2800" dirty="0">
                <a:solidFill>
                  <a:schemeClr val="tx1"/>
                </a:solidFill>
              </a:rPr>
              <a:t>preparing students for autoethnographic writing</a:t>
            </a:r>
            <a:endParaRPr sz="2800" dirty="0">
              <a:solidFill>
                <a:schemeClr val="tx1"/>
              </a:solidFill>
            </a:endParaRPr>
          </a:p>
        </p:txBody>
      </p:sp>
      <p:pic>
        <p:nvPicPr>
          <p:cNvPr id="221" name="Google Shape;221;g186f1214c9a_0_15"/>
          <p:cNvPicPr preferRelativeResize="0"/>
          <p:nvPr/>
        </p:nvPicPr>
        <p:blipFill rotWithShape="1">
          <a:blip r:embed="rId3">
            <a:alphaModFix/>
          </a:blip>
          <a:srcRect/>
          <a:stretch/>
        </p:blipFill>
        <p:spPr>
          <a:xfrm>
            <a:off x="100189" y="331693"/>
            <a:ext cx="3932099" cy="269556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565D90-9398-4193-A2D6-A906F5BE73CB}"/>
              </a:ext>
            </a:extLst>
          </p:cNvPr>
          <p:cNvSpPr>
            <a:spLocks noGrp="1"/>
          </p:cNvSpPr>
          <p:nvPr>
            <p:ph type="title"/>
          </p:nvPr>
        </p:nvSpPr>
        <p:spPr>
          <a:xfrm>
            <a:off x="838200" y="365125"/>
            <a:ext cx="10515600" cy="1356099"/>
          </a:xfrm>
        </p:spPr>
        <p:txBody>
          <a:bodyPr>
            <a:normAutofit/>
          </a:bodyPr>
          <a:lstStyle/>
          <a:p>
            <a:pPr algn="ctr"/>
            <a:r>
              <a:rPr lang="mi-NZ" dirty="0"/>
              <a:t>Developing an autoethnographic voice via Picturebook Pedagogy </a:t>
            </a:r>
            <a:endParaRPr lang="en-NZ" dirty="0"/>
          </a:p>
        </p:txBody>
      </p:sp>
      <p:sp>
        <p:nvSpPr>
          <p:cNvPr id="6" name="Text Placeholder 5">
            <a:extLst>
              <a:ext uri="{FF2B5EF4-FFF2-40B4-BE49-F238E27FC236}">
                <a16:creationId xmlns:a16="http://schemas.microsoft.com/office/drawing/2014/main" id="{A4E4959B-4317-464C-A76F-88CF37165D94}"/>
              </a:ext>
            </a:extLst>
          </p:cNvPr>
          <p:cNvSpPr>
            <a:spLocks noGrp="1"/>
          </p:cNvSpPr>
          <p:nvPr>
            <p:ph idx="1"/>
          </p:nvPr>
        </p:nvSpPr>
        <p:spPr>
          <a:xfrm>
            <a:off x="838200" y="2081953"/>
            <a:ext cx="10515600" cy="3897787"/>
          </a:xfrm>
        </p:spPr>
        <p:style>
          <a:lnRef idx="2">
            <a:schemeClr val="accent1"/>
          </a:lnRef>
          <a:fillRef idx="1">
            <a:schemeClr val="lt1"/>
          </a:fillRef>
          <a:effectRef idx="0">
            <a:schemeClr val="accent1"/>
          </a:effectRef>
          <a:fontRef idx="minor">
            <a:schemeClr val="dk1"/>
          </a:fontRef>
        </p:style>
        <p:txBody>
          <a:bodyPr>
            <a:normAutofit/>
          </a:bodyPr>
          <a:lstStyle/>
          <a:p>
            <a:r>
              <a:rPr lang="en-NZ" sz="2800" i="1" dirty="0">
                <a:latin typeface="Times New Roman" panose="02020603050405020304" pitchFamily="18" charset="0"/>
                <a:cs typeface="Times New Roman" panose="02020603050405020304" pitchFamily="18" charset="0"/>
              </a:rPr>
              <a:t>Research that strengthens us as a people is invaluable. The gathering of histories, research on our language, identities, and traditions is often research that feeds the thirst many Māori have for knowing ourselves. </a:t>
            </a:r>
            <a:r>
              <a:rPr lang="en-NZ" sz="2800" dirty="0">
                <a:latin typeface="Times New Roman" panose="02020603050405020304" pitchFamily="18" charset="0"/>
                <a:cs typeface="Times New Roman" panose="02020603050405020304" pitchFamily="18" charset="0"/>
              </a:rPr>
              <a:t>(</a:t>
            </a:r>
            <a:r>
              <a:rPr lang="en-NZ" sz="2800" dirty="0" err="1">
                <a:latin typeface="Times New Roman" panose="02020603050405020304" pitchFamily="18" charset="0"/>
                <a:cs typeface="Times New Roman" panose="02020603050405020304" pitchFamily="18" charset="0"/>
              </a:rPr>
              <a:t>Cherryl</a:t>
            </a:r>
            <a:r>
              <a:rPr lang="en-NZ" sz="2800" dirty="0">
                <a:latin typeface="Times New Roman" panose="02020603050405020304" pitchFamily="18" charset="0"/>
                <a:cs typeface="Times New Roman" panose="02020603050405020304" pitchFamily="18" charset="0"/>
              </a:rPr>
              <a:t> Smith, 2013, p. 94 – Te </a:t>
            </a:r>
            <a:r>
              <a:rPr lang="en-NZ" sz="2800" dirty="0" err="1">
                <a:latin typeface="Times New Roman" panose="02020603050405020304" pitchFamily="18" charset="0"/>
                <a:cs typeface="Times New Roman" panose="02020603050405020304" pitchFamily="18" charset="0"/>
              </a:rPr>
              <a:t>Atawhai</a:t>
            </a:r>
            <a:r>
              <a:rPr lang="en-NZ" sz="2800" dirty="0">
                <a:latin typeface="Times New Roman" panose="02020603050405020304" pitchFamily="18" charset="0"/>
                <a:cs typeface="Times New Roman" panose="02020603050405020304" pitchFamily="18" charset="0"/>
              </a:rPr>
              <a:t> o Te </a:t>
            </a:r>
            <a:r>
              <a:rPr lang="en-NZ" sz="2800" dirty="0" err="1">
                <a:latin typeface="Times New Roman" panose="02020603050405020304" pitchFamily="18" charset="0"/>
                <a:cs typeface="Times New Roman" panose="02020603050405020304" pitchFamily="18" charset="0"/>
              </a:rPr>
              <a:t>Ao</a:t>
            </a:r>
            <a:r>
              <a:rPr lang="en-NZ" sz="2800" dirty="0">
                <a:latin typeface="Times New Roman" panose="02020603050405020304" pitchFamily="18" charset="0"/>
                <a:cs typeface="Times New Roman" panose="02020603050405020304" pitchFamily="18" charset="0"/>
              </a:rPr>
              <a:t>)</a:t>
            </a:r>
          </a:p>
          <a:p>
            <a:r>
              <a:rPr lang="en-NZ" sz="2800" i="1" dirty="0">
                <a:latin typeface="Times New Roman" panose="02020603050405020304" pitchFamily="18" charset="0"/>
                <a:cs typeface="Times New Roman" panose="02020603050405020304" pitchFamily="18" charset="0"/>
              </a:rPr>
              <a:t>Indigenous biography, oral history, and life stories, for me, are interesting phenomena. They are, in my tribe, treasured gifts left for the days destined to each generation.  </a:t>
            </a:r>
            <a:r>
              <a:rPr lang="en-NZ" sz="2800" dirty="0">
                <a:latin typeface="Times New Roman" panose="02020603050405020304" pitchFamily="18" charset="0"/>
                <a:cs typeface="Times New Roman" panose="02020603050405020304" pitchFamily="18" charset="0"/>
              </a:rPr>
              <a:t>(</a:t>
            </a:r>
            <a:r>
              <a:rPr lang="en-NZ" sz="2800" dirty="0" err="1">
                <a:latin typeface="Times New Roman" panose="02020603050405020304" pitchFamily="18" charset="0"/>
                <a:cs typeface="Times New Roman" panose="02020603050405020304" pitchFamily="18" charset="0"/>
              </a:rPr>
              <a:t>Nēpia</a:t>
            </a:r>
            <a:r>
              <a:rPr lang="en-NZ" sz="2800" dirty="0">
                <a:latin typeface="Times New Roman" panose="02020603050405020304" pitchFamily="18" charset="0"/>
                <a:cs typeface="Times New Roman" panose="02020603050405020304" pitchFamily="18" charset="0"/>
              </a:rPr>
              <a:t> </a:t>
            </a:r>
            <a:r>
              <a:rPr lang="en-NZ" sz="2800" dirty="0" err="1">
                <a:latin typeface="Times New Roman" panose="02020603050405020304" pitchFamily="18" charset="0"/>
                <a:cs typeface="Times New Roman" panose="02020603050405020304" pitchFamily="18" charset="0"/>
              </a:rPr>
              <a:t>Mahuika</a:t>
            </a:r>
            <a:r>
              <a:rPr lang="en-NZ" sz="2800" dirty="0">
                <a:latin typeface="Times New Roman" panose="02020603050405020304" pitchFamily="18" charset="0"/>
                <a:cs typeface="Times New Roman" panose="02020603050405020304" pitchFamily="18" charset="0"/>
              </a:rPr>
              <a:t>, 2016, p. 331, Te </a:t>
            </a:r>
            <a:r>
              <a:rPr lang="en-NZ" sz="2800" dirty="0" err="1">
                <a:latin typeface="Times New Roman" panose="02020603050405020304" pitchFamily="18" charset="0"/>
                <a:cs typeface="Times New Roman" panose="02020603050405020304" pitchFamily="18" charset="0"/>
              </a:rPr>
              <a:t>Whare</a:t>
            </a:r>
            <a:r>
              <a:rPr lang="en-NZ" sz="2800" dirty="0">
                <a:latin typeface="Times New Roman" panose="02020603050405020304" pitchFamily="18" charset="0"/>
                <a:cs typeface="Times New Roman" panose="02020603050405020304" pitchFamily="18" charset="0"/>
              </a:rPr>
              <a:t> Wānanga o Waikato)</a:t>
            </a:r>
          </a:p>
        </p:txBody>
      </p:sp>
    </p:spTree>
    <p:extLst>
      <p:ext uri="{BB962C8B-B14F-4D97-AF65-F5344CB8AC3E}">
        <p14:creationId xmlns:p14="http://schemas.microsoft.com/office/powerpoint/2010/main" val="44051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6"/>
          <p:cNvSpPr txBox="1">
            <a:spLocks noGrp="1"/>
          </p:cNvSpPr>
          <p:nvPr>
            <p:ph type="title"/>
          </p:nvPr>
        </p:nvSpPr>
        <p:spPr>
          <a:xfrm>
            <a:off x="345440" y="365125"/>
            <a:ext cx="110083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Selected References</a:t>
            </a:r>
            <a:endParaRPr dirty="0"/>
          </a:p>
        </p:txBody>
      </p:sp>
      <p:sp>
        <p:nvSpPr>
          <p:cNvPr id="2" name="Text Placeholder 1">
            <a:extLst>
              <a:ext uri="{FF2B5EF4-FFF2-40B4-BE49-F238E27FC236}">
                <a16:creationId xmlns:a16="http://schemas.microsoft.com/office/drawing/2014/main" id="{17037FF6-D884-4AC8-9B76-FCCB0942A339}"/>
              </a:ext>
            </a:extLst>
          </p:cNvPr>
          <p:cNvSpPr>
            <a:spLocks noGrp="1"/>
          </p:cNvSpPr>
          <p:nvPr>
            <p:ph idx="1"/>
          </p:nvPr>
        </p:nvSpPr>
        <p:spPr>
          <a:xfrm>
            <a:off x="345440" y="1690688"/>
            <a:ext cx="11623040" cy="5212715"/>
          </a:xfrm>
        </p:spPr>
        <p:txBody>
          <a:bodyPr>
            <a:noAutofit/>
          </a:bodyPr>
          <a:lstStyle/>
          <a:p>
            <a:pPr marL="0" lvl="0" indent="0">
              <a:lnSpc>
                <a:spcPts val="1920"/>
              </a:lnSpc>
              <a:spcBef>
                <a:spcPts val="1200"/>
              </a:spcBef>
              <a:buSzPct val="100000"/>
              <a:buNone/>
            </a:pPr>
            <a:r>
              <a:rPr lang="en-NZ" sz="1600" dirty="0" err="1">
                <a:latin typeface="Times New Roman" panose="02020603050405020304" pitchFamily="18" charset="0"/>
                <a:ea typeface="Arial"/>
                <a:cs typeface="Times New Roman" panose="02020603050405020304" pitchFamily="18" charset="0"/>
                <a:sym typeface="Arial"/>
              </a:rPr>
              <a:t>Deardoff</a:t>
            </a:r>
            <a:r>
              <a:rPr lang="en-NZ" sz="1600" dirty="0">
                <a:latin typeface="Times New Roman" panose="02020603050405020304" pitchFamily="18" charset="0"/>
                <a:ea typeface="Arial"/>
                <a:cs typeface="Times New Roman" panose="02020603050405020304" pitchFamily="18" charset="0"/>
                <a:sym typeface="Arial"/>
              </a:rPr>
              <a:t>, D. K. (2011). Assessing intercultural competence. </a:t>
            </a:r>
            <a:r>
              <a:rPr lang="en-NZ" sz="1600" i="1" dirty="0">
                <a:latin typeface="Times New Roman" panose="02020603050405020304" pitchFamily="18" charset="0"/>
                <a:ea typeface="Arial"/>
                <a:cs typeface="Times New Roman" panose="02020603050405020304" pitchFamily="18" charset="0"/>
                <a:sym typeface="Arial"/>
              </a:rPr>
              <a:t>New Directions for Institutional Research, </a:t>
            </a:r>
            <a:r>
              <a:rPr lang="en-NZ" sz="1600" dirty="0">
                <a:latin typeface="Times New Roman" panose="02020603050405020304" pitchFamily="18" charset="0"/>
                <a:ea typeface="Arial"/>
                <a:cs typeface="Times New Roman" panose="02020603050405020304" pitchFamily="18" charset="0"/>
                <a:sym typeface="Arial"/>
              </a:rPr>
              <a:t>149(1), 65-79.</a:t>
            </a:r>
          </a:p>
          <a:p>
            <a:pPr marL="0" lvl="0" indent="0">
              <a:lnSpc>
                <a:spcPts val="1920"/>
              </a:lnSpc>
              <a:spcBef>
                <a:spcPts val="1200"/>
              </a:spcBef>
              <a:buSzPct val="100000"/>
              <a:buNone/>
            </a:pPr>
            <a:r>
              <a:rPr lang="en-NZ" sz="1600" dirty="0">
                <a:solidFill>
                  <a:srgbClr val="030303"/>
                </a:solidFill>
                <a:latin typeface="Times New Roman" panose="02020603050405020304" pitchFamily="18" charset="0"/>
                <a:cs typeface="Times New Roman" panose="02020603050405020304" pitchFamily="18" charset="0"/>
              </a:rPr>
              <a:t>de </a:t>
            </a:r>
            <a:r>
              <a:rPr lang="en-NZ" sz="1600" dirty="0" err="1">
                <a:solidFill>
                  <a:srgbClr val="030303"/>
                </a:solidFill>
                <a:latin typeface="Times New Roman" panose="02020603050405020304" pitchFamily="18" charset="0"/>
                <a:cs typeface="Times New Roman" panose="02020603050405020304" pitchFamily="18" charset="0"/>
              </a:rPr>
              <a:t>Bruijn</a:t>
            </a:r>
            <a:r>
              <a:rPr lang="en-NZ" sz="1600" dirty="0">
                <a:solidFill>
                  <a:srgbClr val="030303"/>
                </a:solidFill>
                <a:latin typeface="Times New Roman" panose="02020603050405020304" pitchFamily="18" charset="0"/>
                <a:cs typeface="Times New Roman" panose="02020603050405020304" pitchFamily="18" charset="0"/>
              </a:rPr>
              <a:t>. (2019). From representation to participation: Rethinking the intercultural educational approach to folktales. Children’s Literature in Education, 50(3), 315–332.</a:t>
            </a:r>
            <a:r>
              <a:rPr lang="en-NZ" sz="1600" dirty="0">
                <a:solidFill>
                  <a:srgbClr val="030303"/>
                </a:solidFill>
                <a:uFill>
                  <a:noFill/>
                </a:u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 </a:t>
            </a:r>
            <a:r>
              <a:rPr lang="en-NZ" sz="1600" u="sng" dirty="0">
                <a:solidFill>
                  <a:srgbClr val="1155CC"/>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https://doi.org/10.1007/s10583-017-9330-x</a:t>
            </a:r>
            <a:endParaRPr lang="en-NZ" sz="1600" dirty="0">
              <a:solidFill>
                <a:srgbClr val="222222"/>
              </a:solidFill>
              <a:latin typeface="Times New Roman" panose="02020603050405020304" pitchFamily="18" charset="0"/>
              <a:ea typeface="Arial"/>
              <a:cs typeface="Times New Roman" panose="02020603050405020304" pitchFamily="18" charset="0"/>
              <a:sym typeface="Arial"/>
            </a:endParaRPr>
          </a:p>
          <a:p>
            <a:pPr marL="0" marR="50800" lvl="0" indent="0">
              <a:lnSpc>
                <a:spcPts val="1920"/>
              </a:lnSpc>
              <a:spcBef>
                <a:spcPts val="0"/>
              </a:spcBef>
              <a:buSzPct val="110000"/>
              <a:buNone/>
            </a:pPr>
            <a:endParaRPr lang="en-NZ" sz="1600" dirty="0">
              <a:solidFill>
                <a:srgbClr val="222222"/>
              </a:solidFill>
              <a:latin typeface="Times New Roman" panose="02020603050405020304" pitchFamily="18" charset="0"/>
              <a:ea typeface="Arial"/>
              <a:cs typeface="Times New Roman" panose="02020603050405020304" pitchFamily="18" charset="0"/>
              <a:sym typeface="Arial"/>
            </a:endParaRPr>
          </a:p>
          <a:p>
            <a:pPr marL="0" marR="50800" lvl="0" indent="0">
              <a:lnSpc>
                <a:spcPts val="1920"/>
              </a:lnSpc>
              <a:spcBef>
                <a:spcPts val="0"/>
              </a:spcBef>
              <a:buSzPct val="110000"/>
              <a:buNone/>
            </a:pP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Heggernes</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S. L. (2019). Opening a dialogic space: Intercultural learning through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picturebooks</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Children’s Literature in English Language Education, 7(2), 37-60.</a:t>
            </a:r>
          </a:p>
          <a:p>
            <a:pPr marL="0" lvl="0" indent="0">
              <a:lnSpc>
                <a:spcPts val="1920"/>
              </a:lnSpc>
              <a:spcBef>
                <a:spcPts val="1200"/>
              </a:spcBef>
              <a:buSzPct val="91666"/>
              <a:buNone/>
            </a:pPr>
            <a:r>
              <a:rPr lang="en-NZ" sz="1600" dirty="0" err="1">
                <a:latin typeface="Times New Roman" panose="02020603050405020304" pitchFamily="18" charset="0"/>
                <a:ea typeface="Arial"/>
                <a:cs typeface="Times New Roman" panose="02020603050405020304" pitchFamily="18" charset="0"/>
                <a:sym typeface="Arial"/>
              </a:rPr>
              <a:t>Hymes</a:t>
            </a:r>
            <a:r>
              <a:rPr lang="en-NZ" sz="1600" dirty="0">
                <a:latin typeface="Times New Roman" panose="02020603050405020304" pitchFamily="18" charset="0"/>
                <a:ea typeface="Arial"/>
                <a:cs typeface="Times New Roman" panose="02020603050405020304" pitchFamily="18" charset="0"/>
                <a:sym typeface="Arial"/>
              </a:rPr>
              <a:t>, D. (1962). </a:t>
            </a:r>
            <a:r>
              <a:rPr lang="en-NZ" sz="1600" dirty="0">
                <a:latin typeface="Times New Roman" panose="02020603050405020304" pitchFamily="18" charset="0"/>
                <a:cs typeface="Times New Roman" panose="02020603050405020304" pitchFamily="18" charset="0"/>
              </a:rPr>
              <a:t>The ethnography of speaking. In Gladwin, Thomas; Sturtevant, William C. (eds.). </a:t>
            </a:r>
            <a:r>
              <a:rPr lang="en-NZ" sz="1600" i="1" dirty="0">
                <a:latin typeface="Times New Roman" panose="02020603050405020304" pitchFamily="18" charset="0"/>
                <a:cs typeface="Times New Roman" panose="02020603050405020304" pitchFamily="18" charset="0"/>
              </a:rPr>
              <a:t>Anthropology and Human </a:t>
            </a:r>
            <a:r>
              <a:rPr lang="en-NZ" sz="1600" i="1" dirty="0" err="1">
                <a:latin typeface="Times New Roman" panose="02020603050405020304" pitchFamily="18" charset="0"/>
                <a:cs typeface="Times New Roman" panose="02020603050405020304" pitchFamily="18" charset="0"/>
              </a:rPr>
              <a:t>Behavior</a:t>
            </a:r>
            <a:r>
              <a:rPr lang="en-NZ" sz="1600" dirty="0">
                <a:latin typeface="Times New Roman" panose="02020603050405020304" pitchFamily="18" charset="0"/>
                <a:cs typeface="Times New Roman" panose="02020603050405020304" pitchFamily="18" charset="0"/>
              </a:rPr>
              <a:t>. Anthropology Society of Washington.</a:t>
            </a:r>
            <a:r>
              <a:rPr lang="en-NZ" sz="1600" dirty="0">
                <a:latin typeface="Times New Roman" panose="02020603050405020304" pitchFamily="18" charset="0"/>
                <a:ea typeface="Arial"/>
                <a:cs typeface="Times New Roman" panose="02020603050405020304" pitchFamily="18" charset="0"/>
                <a:sym typeface="Arial"/>
              </a:rPr>
              <a:t> </a:t>
            </a:r>
          </a:p>
          <a:p>
            <a:pPr marL="0" lvl="0" indent="0">
              <a:lnSpc>
                <a:spcPts val="1920"/>
              </a:lnSpc>
              <a:spcBef>
                <a:spcPts val="1200"/>
              </a:spcBef>
              <a:buSzPct val="91666"/>
              <a:buNone/>
            </a:pPr>
            <a:r>
              <a:rPr lang="en-NZ" sz="1600" dirty="0" err="1">
                <a:latin typeface="Times New Roman" panose="02020603050405020304" pitchFamily="18" charset="0"/>
                <a:ea typeface="Arial"/>
                <a:cs typeface="Times New Roman" panose="02020603050405020304" pitchFamily="18" charset="0"/>
                <a:sym typeface="Arial"/>
              </a:rPr>
              <a:t>Hymes</a:t>
            </a:r>
            <a:r>
              <a:rPr lang="en-NZ" sz="1600" dirty="0">
                <a:latin typeface="Times New Roman" panose="02020603050405020304" pitchFamily="18" charset="0"/>
                <a:ea typeface="Arial"/>
                <a:cs typeface="Times New Roman" panose="02020603050405020304" pitchFamily="18" charset="0"/>
                <a:sym typeface="Arial"/>
              </a:rPr>
              <a:t>, Dell (1964). Introduction: Toward Ethnographies of Communication. </a:t>
            </a:r>
            <a:r>
              <a:rPr lang="en-NZ" sz="1600" i="1" dirty="0">
                <a:latin typeface="Times New Roman" panose="02020603050405020304" pitchFamily="18" charset="0"/>
                <a:ea typeface="Arial"/>
                <a:cs typeface="Times New Roman" panose="02020603050405020304" pitchFamily="18" charset="0"/>
                <a:sym typeface="Arial"/>
              </a:rPr>
              <a:t>American Anthropologist. 66 </a:t>
            </a:r>
            <a:r>
              <a:rPr lang="en-NZ" sz="1600" dirty="0">
                <a:latin typeface="Times New Roman" panose="02020603050405020304" pitchFamily="18" charset="0"/>
                <a:ea typeface="Arial"/>
                <a:cs typeface="Times New Roman" panose="02020603050405020304" pitchFamily="18" charset="0"/>
                <a:sym typeface="Arial"/>
              </a:rPr>
              <a:t>(6): 1–34. </a:t>
            </a:r>
            <a:r>
              <a:rPr lang="en-NZ" sz="1600" dirty="0">
                <a:solidFill>
                  <a:srgbClr val="0645AD"/>
                </a:solidFill>
                <a:latin typeface="Times New Roman" panose="02020603050405020304" pitchFamily="18" charset="0"/>
                <a:cs typeface="Times New Roman" panose="02020603050405020304" pitchFamily="18" charset="0"/>
                <a:hlinkClick r:id="rId4" tooltip="Doi (identifier)">
                  <a:extLst>
                    <a:ext uri="{A12FA001-AC4F-418D-AE19-62706E023703}">
                      <ahyp:hlinkClr xmlns:ahyp="http://schemas.microsoft.com/office/drawing/2018/hyperlinkcolor" val="tx"/>
                    </a:ext>
                  </a:extLst>
                </a:hlinkClick>
              </a:rPr>
              <a:t>doi</a:t>
            </a:r>
            <a:r>
              <a:rPr lang="en-NZ" sz="1600" dirty="0">
                <a:solidFill>
                  <a:srgbClr val="202122"/>
                </a:solidFill>
                <a:latin typeface="Times New Roman" panose="02020603050405020304" pitchFamily="18" charset="0"/>
                <a:cs typeface="Times New Roman" panose="02020603050405020304" pitchFamily="18" charset="0"/>
              </a:rPr>
              <a:t>:</a:t>
            </a:r>
            <a:r>
              <a:rPr lang="en-NZ" sz="1600" dirty="0">
                <a:solidFill>
                  <a:srgbClr val="3366BB"/>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10.1525/aa.1964.66.suppl_3.02a00010</a:t>
            </a:r>
            <a:endParaRPr lang="en-NZ" sz="1600" dirty="0">
              <a:solidFill>
                <a:srgbClr val="3366BB"/>
              </a:solidFill>
              <a:latin typeface="Times New Roman" panose="02020603050405020304" pitchFamily="18" charset="0"/>
              <a:cs typeface="Times New Roman" panose="02020603050405020304" pitchFamily="18" charset="0"/>
            </a:endParaRPr>
          </a:p>
          <a:p>
            <a:pPr marL="0" lvl="0" indent="0">
              <a:lnSpc>
                <a:spcPts val="1920"/>
              </a:lnSpc>
              <a:spcBef>
                <a:spcPts val="1200"/>
              </a:spcBef>
              <a:buSzPct val="110000"/>
              <a:buNone/>
            </a:pP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Rātima</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T. M., Smith, J. P., Macfarlane, A. H.,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Riki</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N. M., Jones, K. L., &amp; Davies, L. K. (2022).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Ngā</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Hau</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e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Whā</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o </a:t>
            </a:r>
            <a:r>
              <a:rPr lang="en-NZ" sz="1600" dirty="0" err="1">
                <a:solidFill>
                  <a:srgbClr val="222222"/>
                </a:solidFill>
                <a:latin typeface="Times New Roman" panose="02020603050405020304" pitchFamily="18" charset="0"/>
                <a:ea typeface="Arial"/>
                <a:cs typeface="Times New Roman" panose="02020603050405020304" pitchFamily="18" charset="0"/>
                <a:sym typeface="Arial"/>
              </a:rPr>
              <a:t>Tāwhirimātea</a:t>
            </a:r>
            <a:r>
              <a:rPr lang="en-NZ" sz="1600" dirty="0">
                <a:solidFill>
                  <a:srgbClr val="222222"/>
                </a:solidFill>
                <a:latin typeface="Times New Roman" panose="02020603050405020304" pitchFamily="18" charset="0"/>
                <a:ea typeface="Arial"/>
                <a:cs typeface="Times New Roman" panose="02020603050405020304" pitchFamily="18" charset="0"/>
                <a:sym typeface="Arial"/>
              </a:rPr>
              <a:t>: Culturally Responsive Teaching and Learning for the Tertiary Sector.</a:t>
            </a:r>
          </a:p>
          <a:p>
            <a:pPr marL="0" lvl="0" indent="0">
              <a:lnSpc>
                <a:spcPts val="1920"/>
              </a:lnSpc>
              <a:spcBef>
                <a:spcPts val="1200"/>
              </a:spcBef>
              <a:buSzPct val="110000"/>
              <a:buNone/>
            </a:pPr>
            <a:r>
              <a:rPr lang="en-NZ" sz="1600" dirty="0">
                <a:solidFill>
                  <a:srgbClr val="030303"/>
                </a:solidFill>
                <a:latin typeface="Times New Roman" panose="02020603050405020304" pitchFamily="18" charset="0"/>
                <a:cs typeface="Times New Roman" panose="02020603050405020304" pitchFamily="18" charset="0"/>
              </a:rPr>
              <a:t>Ruiz-Cecilia, R. (2012). Narrowing cultural boundaries in the EFL classroom: fairy tales from India. </a:t>
            </a:r>
            <a:r>
              <a:rPr lang="en-NZ" sz="1600" i="1" dirty="0" err="1">
                <a:solidFill>
                  <a:srgbClr val="030303"/>
                </a:solidFill>
                <a:latin typeface="Times New Roman" panose="02020603050405020304" pitchFamily="18" charset="0"/>
                <a:cs typeface="Times New Roman" panose="02020603050405020304" pitchFamily="18" charset="0"/>
              </a:rPr>
              <a:t>Revista</a:t>
            </a:r>
            <a:r>
              <a:rPr lang="en-NZ" sz="1600" i="1" dirty="0">
                <a:solidFill>
                  <a:srgbClr val="030303"/>
                </a:solidFill>
                <a:latin typeface="Times New Roman" panose="02020603050405020304" pitchFamily="18" charset="0"/>
                <a:cs typeface="Times New Roman" panose="02020603050405020304" pitchFamily="18" charset="0"/>
              </a:rPr>
              <a:t> Española de </a:t>
            </a:r>
            <a:r>
              <a:rPr lang="en-NZ" sz="1600" i="1" dirty="0" err="1">
                <a:solidFill>
                  <a:srgbClr val="030303"/>
                </a:solidFill>
                <a:latin typeface="Times New Roman" panose="02020603050405020304" pitchFamily="18" charset="0"/>
                <a:cs typeface="Times New Roman" panose="02020603050405020304" pitchFamily="18" charset="0"/>
              </a:rPr>
              <a:t>Lingüística</a:t>
            </a:r>
            <a:r>
              <a:rPr lang="en-NZ" sz="1600" i="1" dirty="0">
                <a:solidFill>
                  <a:srgbClr val="030303"/>
                </a:solidFill>
                <a:latin typeface="Times New Roman" panose="02020603050405020304" pitchFamily="18" charset="0"/>
                <a:cs typeface="Times New Roman" panose="02020603050405020304" pitchFamily="18" charset="0"/>
              </a:rPr>
              <a:t> </a:t>
            </a:r>
            <a:r>
              <a:rPr lang="en-NZ" sz="1600" i="1" dirty="0" err="1">
                <a:solidFill>
                  <a:srgbClr val="030303"/>
                </a:solidFill>
                <a:latin typeface="Times New Roman" panose="02020603050405020304" pitchFamily="18" charset="0"/>
                <a:cs typeface="Times New Roman" panose="02020603050405020304" pitchFamily="18" charset="0"/>
              </a:rPr>
              <a:t>Aplicada</a:t>
            </a:r>
            <a:r>
              <a:rPr lang="en-NZ" sz="1600" dirty="0">
                <a:solidFill>
                  <a:srgbClr val="030303"/>
                </a:solidFill>
                <a:latin typeface="Times New Roman" panose="02020603050405020304" pitchFamily="18" charset="0"/>
                <a:cs typeface="Times New Roman" panose="02020603050405020304" pitchFamily="18" charset="0"/>
              </a:rPr>
              <a:t>, </a:t>
            </a:r>
            <a:r>
              <a:rPr lang="en-NZ" sz="1600" i="1" dirty="0">
                <a:solidFill>
                  <a:srgbClr val="030303"/>
                </a:solidFill>
                <a:latin typeface="Times New Roman" panose="02020603050405020304" pitchFamily="18" charset="0"/>
                <a:cs typeface="Times New Roman" panose="02020603050405020304" pitchFamily="18" charset="0"/>
              </a:rPr>
              <a:t>25</a:t>
            </a:r>
            <a:r>
              <a:rPr lang="en-NZ" sz="1600" dirty="0">
                <a:solidFill>
                  <a:srgbClr val="030303"/>
                </a:solidFill>
                <a:latin typeface="Times New Roman" panose="02020603050405020304" pitchFamily="18" charset="0"/>
                <a:cs typeface="Times New Roman" panose="02020603050405020304" pitchFamily="18" charset="0"/>
              </a:rPr>
              <a:t>, 225+. </a:t>
            </a:r>
            <a:endParaRPr lang="en-NZ" sz="1600" dirty="0">
              <a:solidFill>
                <a:srgbClr val="222222"/>
              </a:solidFill>
              <a:latin typeface="Times New Roman" panose="02020603050405020304" pitchFamily="18" charset="0"/>
              <a:ea typeface="Arial"/>
              <a:cs typeface="Times New Roman" panose="02020603050405020304" pitchFamily="18" charset="0"/>
              <a:sym typeface="Arial"/>
            </a:endParaRPr>
          </a:p>
        </p:txBody>
      </p:sp>
    </p:spTree>
    <p:extLst>
      <p:ext uri="{BB962C8B-B14F-4D97-AF65-F5344CB8AC3E}">
        <p14:creationId xmlns:p14="http://schemas.microsoft.com/office/powerpoint/2010/main" val="1146092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err="1"/>
              <a:t>Picturebook</a:t>
            </a:r>
            <a:r>
              <a:rPr lang="en-NZ" dirty="0"/>
              <a:t> References</a:t>
            </a:r>
            <a:endParaRPr dirty="0"/>
          </a:p>
        </p:txBody>
      </p:sp>
      <p:sp>
        <p:nvSpPr>
          <p:cNvPr id="227" name="Google Shape;227;p16"/>
          <p:cNvSpPr txBox="1">
            <a:spLocks noGrp="1"/>
          </p:cNvSpPr>
          <p:nvPr>
            <p:ph idx="1"/>
          </p:nvPr>
        </p:nvSpPr>
        <p:spPr>
          <a:xfrm>
            <a:off x="1097279" y="1845734"/>
            <a:ext cx="10718483" cy="4023360"/>
          </a:xfrm>
          <a:prstGeom prst="rect">
            <a:avLst/>
          </a:prstGeom>
          <a:noFill/>
          <a:ln>
            <a:noFill/>
          </a:ln>
        </p:spPr>
        <p:txBody>
          <a:bodyPr spcFirstLastPara="1" wrap="square" lIns="91425" tIns="45700" rIns="91425" bIns="45700" anchor="t" anchorCtr="0">
            <a:normAutofit/>
          </a:bodyPr>
          <a:lstStyle/>
          <a:p>
            <a:pPr marL="0" lvl="0" indent="0">
              <a:lnSpc>
                <a:spcPct val="100000"/>
              </a:lnSpc>
              <a:spcBef>
                <a:spcPts val="0"/>
              </a:spcBef>
              <a:buSzPts val="1100"/>
              <a:buNone/>
            </a:pPr>
            <a:r>
              <a:rPr lang="en-NZ" sz="2400" dirty="0">
                <a:solidFill>
                  <a:srgbClr val="0F1111"/>
                </a:solidFill>
                <a:latin typeface="Times New Roman" panose="02020603050405020304" pitchFamily="18" charset="0"/>
                <a:cs typeface="Times New Roman" panose="02020603050405020304" pitchFamily="18" charset="0"/>
              </a:rPr>
              <a:t>Gower, Catherine &amp; </a:t>
            </a:r>
            <a:r>
              <a:rPr lang="en-NZ" sz="2400" dirty="0" err="1">
                <a:solidFill>
                  <a:srgbClr val="0F1111"/>
                </a:solidFill>
                <a:latin typeface="Times New Roman" panose="02020603050405020304" pitchFamily="18" charset="0"/>
                <a:cs typeface="Times New Roman" panose="02020603050405020304" pitchFamily="18" charset="0"/>
              </a:rPr>
              <a:t>Zhihong</a:t>
            </a:r>
            <a:r>
              <a:rPr lang="en-NZ" sz="2400" dirty="0">
                <a:solidFill>
                  <a:srgbClr val="0F1111"/>
                </a:solidFill>
                <a:latin typeface="Times New Roman" panose="02020603050405020304" pitchFamily="18" charset="0"/>
                <a:cs typeface="Times New Roman" panose="02020603050405020304" pitchFamily="18" charset="0"/>
              </a:rPr>
              <a:t> He. (2005). </a:t>
            </a:r>
            <a:r>
              <a:rPr lang="en-NZ" sz="2400" i="1" dirty="0">
                <a:solidFill>
                  <a:srgbClr val="0F1111"/>
                </a:solidFill>
                <a:latin typeface="Times New Roman" panose="02020603050405020304" pitchFamily="18" charset="0"/>
                <a:cs typeface="Times New Roman" panose="02020603050405020304" pitchFamily="18" charset="0"/>
              </a:rPr>
              <a:t>Long Long’s New Year</a:t>
            </a:r>
            <a:r>
              <a:rPr lang="en-NZ" sz="2400" dirty="0">
                <a:solidFill>
                  <a:srgbClr val="0F1111"/>
                </a:solidFill>
                <a:latin typeface="Times New Roman" panose="02020603050405020304" pitchFamily="18" charset="0"/>
                <a:cs typeface="Times New Roman" panose="02020603050405020304" pitchFamily="18" charset="0"/>
              </a:rPr>
              <a:t>. Frances Lincoln. </a:t>
            </a:r>
          </a:p>
          <a:p>
            <a:pPr marL="0" lvl="0" indent="0">
              <a:lnSpc>
                <a:spcPct val="100000"/>
              </a:lnSpc>
              <a:spcBef>
                <a:spcPts val="0"/>
              </a:spcBef>
              <a:buSzPts val="1100"/>
              <a:buNone/>
            </a:pPr>
            <a:r>
              <a:rPr lang="en-NZ" sz="2400" dirty="0" err="1">
                <a:latin typeface="Times New Roman" panose="02020603050405020304" pitchFamily="18" charset="0"/>
                <a:cs typeface="Times New Roman" panose="02020603050405020304" pitchFamily="18" charset="0"/>
              </a:rPr>
              <a:t>Sheth</a:t>
            </a:r>
            <a:r>
              <a:rPr lang="en-NZ" sz="2400" dirty="0">
                <a:latin typeface="Times New Roman" panose="02020603050405020304" pitchFamily="18" charset="0"/>
                <a:cs typeface="Times New Roman" panose="02020603050405020304" pitchFamily="18" charset="0"/>
              </a:rPr>
              <a:t>, </a:t>
            </a:r>
            <a:r>
              <a:rPr lang="en-NZ" sz="2400" dirty="0" err="1">
                <a:latin typeface="Times New Roman" panose="02020603050405020304" pitchFamily="18" charset="0"/>
                <a:cs typeface="Times New Roman" panose="02020603050405020304" pitchFamily="18" charset="0"/>
              </a:rPr>
              <a:t>Kashmira</a:t>
            </a:r>
            <a:r>
              <a:rPr lang="en-NZ" sz="2400" dirty="0">
                <a:latin typeface="Times New Roman" panose="02020603050405020304" pitchFamily="18" charset="0"/>
                <a:cs typeface="Times New Roman" panose="02020603050405020304" pitchFamily="18" charset="0"/>
              </a:rPr>
              <a:t> &amp; Yoshiko </a:t>
            </a:r>
            <a:r>
              <a:rPr lang="en-NZ" sz="2400" dirty="0" err="1">
                <a:latin typeface="Times New Roman" panose="02020603050405020304" pitchFamily="18" charset="0"/>
                <a:cs typeface="Times New Roman" panose="02020603050405020304" pitchFamily="18" charset="0"/>
              </a:rPr>
              <a:t>Jaeggi</a:t>
            </a:r>
            <a:r>
              <a:rPr lang="en-NZ" sz="2400" dirty="0">
                <a:latin typeface="Times New Roman" panose="02020603050405020304" pitchFamily="18" charset="0"/>
                <a:cs typeface="Times New Roman" panose="02020603050405020304" pitchFamily="18" charset="0"/>
              </a:rPr>
              <a:t>. 2015. </a:t>
            </a:r>
            <a:r>
              <a:rPr lang="en-NZ" sz="2400" i="1" dirty="0">
                <a:latin typeface="Times New Roman" panose="02020603050405020304" pitchFamily="18" charset="0"/>
                <a:cs typeface="Times New Roman" panose="02020603050405020304" pitchFamily="18" charset="0"/>
              </a:rPr>
              <a:t>Sona and the Wedding Game</a:t>
            </a:r>
            <a:r>
              <a:rPr lang="en-NZ" sz="2400" dirty="0">
                <a:latin typeface="Times New Roman" panose="02020603050405020304" pitchFamily="18" charset="0"/>
                <a:cs typeface="Times New Roman" panose="02020603050405020304" pitchFamily="18" charset="0"/>
              </a:rPr>
              <a:t>. Peachtree. </a:t>
            </a:r>
          </a:p>
          <a:p>
            <a:pPr marL="0" lvl="0" indent="0">
              <a:lnSpc>
                <a:spcPct val="100000"/>
              </a:lnSpc>
              <a:spcBef>
                <a:spcPts val="0"/>
              </a:spcBef>
              <a:buSzPts val="1100"/>
              <a:buNone/>
            </a:pPr>
            <a:r>
              <a:rPr lang="en-NZ" sz="2400" dirty="0" err="1">
                <a:latin typeface="Times New Roman" panose="02020603050405020304" pitchFamily="18" charset="0"/>
                <a:cs typeface="Times New Roman" panose="02020603050405020304" pitchFamily="18" charset="0"/>
              </a:rPr>
              <a:t>Szekely</a:t>
            </a:r>
            <a:r>
              <a:rPr lang="en-NZ" sz="2400" dirty="0">
                <a:latin typeface="Times New Roman" panose="02020603050405020304" pitchFamily="18" charset="0"/>
                <a:cs typeface="Times New Roman" panose="02020603050405020304" pitchFamily="18" charset="0"/>
              </a:rPr>
              <a:t>, Chris &amp; Malcolm Ross. (2011).  </a:t>
            </a:r>
            <a:r>
              <a:rPr lang="en-NZ" sz="2400" i="1" dirty="0" err="1">
                <a:latin typeface="Times New Roman" panose="02020603050405020304" pitchFamily="18" charset="0"/>
                <a:cs typeface="Times New Roman" panose="02020603050405020304" pitchFamily="18" charset="0"/>
              </a:rPr>
              <a:t>Rāhui</a:t>
            </a:r>
            <a:r>
              <a:rPr lang="en-NZ" sz="2400" i="1" dirty="0">
                <a:latin typeface="Times New Roman" panose="02020603050405020304" pitchFamily="18" charset="0"/>
                <a:cs typeface="Times New Roman" panose="02020603050405020304" pitchFamily="18" charset="0"/>
              </a:rPr>
              <a:t>. </a:t>
            </a:r>
            <a:r>
              <a:rPr lang="en-NZ" sz="2400" dirty="0">
                <a:latin typeface="Times New Roman" panose="02020603050405020304" pitchFamily="18" charset="0"/>
                <a:cs typeface="Times New Roman" panose="02020603050405020304" pitchFamily="18" charset="0"/>
              </a:rPr>
              <a:t>Huia. </a:t>
            </a:r>
            <a:r>
              <a:rPr lang="en-NZ" sz="2400" dirty="0">
                <a:solidFill>
                  <a:srgbClr val="222222"/>
                </a:solidFill>
                <a:latin typeface="Times New Roman" panose="02020603050405020304" pitchFamily="18" charset="0"/>
                <a:cs typeface="Times New Roman" panose="02020603050405020304" pitchFamily="18" charset="0"/>
              </a:rPr>
              <a:t> </a:t>
            </a:r>
          </a:p>
          <a:p>
            <a:pPr marL="0" lvl="0" indent="0">
              <a:lnSpc>
                <a:spcPct val="100000"/>
              </a:lnSpc>
              <a:spcBef>
                <a:spcPts val="0"/>
              </a:spcBef>
              <a:buClr>
                <a:srgbClr val="000000"/>
              </a:buClr>
              <a:buSzPts val="1100"/>
              <a:buNone/>
              <a:defRPr/>
            </a:pPr>
            <a:r>
              <a:rPr lang="en-NZ" sz="2400" dirty="0" err="1">
                <a:latin typeface="Times New Roman" panose="02020603050405020304" pitchFamily="18" charset="0"/>
                <a:cs typeface="Times New Roman" panose="02020603050405020304" pitchFamily="18" charset="0"/>
              </a:rPr>
              <a:t>Uegaki</a:t>
            </a:r>
            <a:r>
              <a:rPr lang="en-NZ" sz="2400" dirty="0">
                <a:latin typeface="Times New Roman" panose="02020603050405020304" pitchFamily="18" charset="0"/>
                <a:cs typeface="Times New Roman" panose="02020603050405020304" pitchFamily="18" charset="0"/>
              </a:rPr>
              <a:t>, </a:t>
            </a:r>
            <a:r>
              <a:rPr lang="en-NZ" sz="2400" dirty="0" err="1">
                <a:latin typeface="Times New Roman" panose="02020603050405020304" pitchFamily="18" charset="0"/>
                <a:cs typeface="Times New Roman" panose="02020603050405020304" pitchFamily="18" charset="0"/>
              </a:rPr>
              <a:t>Chieri</a:t>
            </a:r>
            <a:r>
              <a:rPr lang="en-NZ" sz="2400" dirty="0">
                <a:latin typeface="Times New Roman" panose="02020603050405020304" pitchFamily="18" charset="0"/>
                <a:cs typeface="Times New Roman" panose="02020603050405020304" pitchFamily="18" charset="0"/>
              </a:rPr>
              <a:t> &amp; Stephanie </a:t>
            </a:r>
            <a:r>
              <a:rPr lang="en-NZ" sz="2400" dirty="0" err="1">
                <a:latin typeface="Times New Roman" panose="02020603050405020304" pitchFamily="18" charset="0"/>
                <a:cs typeface="Times New Roman" panose="02020603050405020304" pitchFamily="18" charset="0"/>
              </a:rPr>
              <a:t>Jorisch</a:t>
            </a:r>
            <a:r>
              <a:rPr lang="en-NZ" sz="2400" dirty="0">
                <a:latin typeface="Times New Roman" panose="02020603050405020304" pitchFamily="18" charset="0"/>
                <a:cs typeface="Times New Roman" panose="02020603050405020304" pitchFamily="18" charset="0"/>
              </a:rPr>
              <a:t>. (2003). </a:t>
            </a:r>
            <a:r>
              <a:rPr lang="en-NZ" sz="2400" i="1" dirty="0">
                <a:latin typeface="Times New Roman" panose="02020603050405020304" pitchFamily="18" charset="0"/>
                <a:cs typeface="Times New Roman" panose="02020603050405020304" pitchFamily="18" charset="0"/>
              </a:rPr>
              <a:t>Suki’s kimono. </a:t>
            </a:r>
            <a:r>
              <a:rPr lang="en-NZ" sz="2400" dirty="0">
                <a:latin typeface="Times New Roman" panose="02020603050405020304" pitchFamily="18" charset="0"/>
                <a:cs typeface="Times New Roman" panose="02020603050405020304" pitchFamily="18" charset="0"/>
              </a:rPr>
              <a:t>Kids Can Press.</a:t>
            </a:r>
          </a:p>
          <a:p>
            <a:pPr marL="0" lvl="0" indent="0">
              <a:lnSpc>
                <a:spcPct val="100000"/>
              </a:lnSpc>
              <a:spcBef>
                <a:spcPts val="0"/>
              </a:spcBef>
              <a:buClr>
                <a:srgbClr val="000000"/>
              </a:buClr>
              <a:buSzPts val="1100"/>
              <a:buNone/>
              <a:defRPr/>
            </a:pPr>
            <a:endParaRPr lang="en-NZ" sz="2400" dirty="0">
              <a:latin typeface="Times New Roman" panose="02020603050405020304" pitchFamily="18" charset="0"/>
              <a:cs typeface="Times New Roman" panose="02020603050405020304" pitchFamily="18" charset="0"/>
            </a:endParaRPr>
          </a:p>
          <a:p>
            <a:pPr marL="0" lvl="0" indent="0" algn="l" rtl="0">
              <a:lnSpc>
                <a:spcPct val="115000"/>
              </a:lnSpc>
              <a:spcBef>
                <a:spcPts val="1200"/>
              </a:spcBef>
              <a:spcAft>
                <a:spcPts val="0"/>
              </a:spcAft>
              <a:buClr>
                <a:schemeClr val="dk1"/>
              </a:buClr>
              <a:buSzPct val="110000"/>
              <a:buNone/>
            </a:pPr>
            <a:endParaRPr sz="2400" dirty="0">
              <a:solidFill>
                <a:srgbClr val="222222"/>
              </a:solidFill>
              <a:latin typeface="Times New Roman" panose="02020603050405020304" pitchFamily="18" charset="0"/>
              <a:ea typeface="Arial"/>
              <a:cs typeface="Times New Roman" panose="02020603050405020304" pitchFamily="18" charset="0"/>
              <a:sym typeface="Arial"/>
            </a:endParaRPr>
          </a:p>
        </p:txBody>
      </p:sp>
      <p:pic>
        <p:nvPicPr>
          <p:cNvPr id="4" name="Google Shape;137;g1649cf2d5bd_0_11">
            <a:extLst>
              <a:ext uri="{FF2B5EF4-FFF2-40B4-BE49-F238E27FC236}">
                <a16:creationId xmlns:a16="http://schemas.microsoft.com/office/drawing/2014/main" id="{7C5AED01-D371-4A14-B726-4FE9C425CE3F}"/>
              </a:ext>
            </a:extLst>
          </p:cNvPr>
          <p:cNvPicPr preferRelativeResize="0"/>
          <p:nvPr/>
        </p:nvPicPr>
        <p:blipFill rotWithShape="1">
          <a:blip r:embed="rId3">
            <a:alphaModFix/>
          </a:blip>
          <a:srcRect/>
          <a:stretch/>
        </p:blipFill>
        <p:spPr>
          <a:xfrm>
            <a:off x="9706877" y="3605773"/>
            <a:ext cx="2108886" cy="2725737"/>
          </a:xfrm>
          <a:prstGeom prst="rect">
            <a:avLst/>
          </a:prstGeom>
          <a:ln>
            <a:noFill/>
          </a:ln>
          <a:effectLst>
            <a:outerShdw blurRad="292100" dist="139700" dir="2700000" algn="tl" rotWithShape="0">
              <a:srgbClr val="333333">
                <a:alpha val="65000"/>
              </a:srgbClr>
            </a:outerShdw>
          </a:effectLst>
        </p:spPr>
      </p:pic>
      <p:pic>
        <p:nvPicPr>
          <p:cNvPr id="5" name="Google Shape;140;g1649cf2d5bd_0_11">
            <a:extLst>
              <a:ext uri="{FF2B5EF4-FFF2-40B4-BE49-F238E27FC236}">
                <a16:creationId xmlns:a16="http://schemas.microsoft.com/office/drawing/2014/main" id="{7F8C738C-5E41-49D5-9502-0241CA2D8039}"/>
              </a:ext>
            </a:extLst>
          </p:cNvPr>
          <p:cNvPicPr preferRelativeResize="0"/>
          <p:nvPr/>
        </p:nvPicPr>
        <p:blipFill rotWithShape="1">
          <a:blip r:embed="rId4">
            <a:alphaModFix/>
          </a:blip>
          <a:srcRect/>
          <a:stretch/>
        </p:blipFill>
        <p:spPr>
          <a:xfrm>
            <a:off x="195264" y="3605773"/>
            <a:ext cx="2128838" cy="2725737"/>
          </a:xfrm>
          <a:prstGeom prst="rect">
            <a:avLst/>
          </a:prstGeom>
          <a:ln>
            <a:noFill/>
          </a:ln>
          <a:effectLst>
            <a:outerShdw blurRad="292100" dist="139700" dir="2700000" algn="tl" rotWithShape="0">
              <a:srgbClr val="333333">
                <a:alpha val="65000"/>
              </a:srgbClr>
            </a:outerShdw>
          </a:effectLst>
        </p:spPr>
      </p:pic>
      <p:pic>
        <p:nvPicPr>
          <p:cNvPr id="6" name="Google Shape;139;g1649cf2d5bd_0_11">
            <a:extLst>
              <a:ext uri="{FF2B5EF4-FFF2-40B4-BE49-F238E27FC236}">
                <a16:creationId xmlns:a16="http://schemas.microsoft.com/office/drawing/2014/main" id="{9F60F0D1-7976-4CD9-91D9-F08725244525}"/>
              </a:ext>
            </a:extLst>
          </p:cNvPr>
          <p:cNvPicPr preferRelativeResize="0"/>
          <p:nvPr/>
        </p:nvPicPr>
        <p:blipFill rotWithShape="1">
          <a:blip r:embed="rId5">
            <a:alphaModFix/>
          </a:blip>
          <a:srcRect/>
          <a:stretch/>
        </p:blipFill>
        <p:spPr>
          <a:xfrm>
            <a:off x="2515505" y="3605773"/>
            <a:ext cx="3328083" cy="2725738"/>
          </a:xfrm>
          <a:prstGeom prst="rect">
            <a:avLst/>
          </a:prstGeom>
          <a:ln>
            <a:noFill/>
          </a:ln>
          <a:effectLst>
            <a:outerShdw blurRad="292100" dist="139700" dir="2700000" algn="tl" rotWithShape="0">
              <a:srgbClr val="333333">
                <a:alpha val="65000"/>
              </a:srgbClr>
            </a:outerShdw>
          </a:effectLst>
        </p:spPr>
      </p:pic>
      <p:pic>
        <p:nvPicPr>
          <p:cNvPr id="7" name="Google Shape;138;g1649cf2d5bd_0_11">
            <a:extLst>
              <a:ext uri="{FF2B5EF4-FFF2-40B4-BE49-F238E27FC236}">
                <a16:creationId xmlns:a16="http://schemas.microsoft.com/office/drawing/2014/main" id="{7455410D-6FE0-429A-AFD8-04C3248B9CE0}"/>
              </a:ext>
            </a:extLst>
          </p:cNvPr>
          <p:cNvPicPr preferRelativeResize="0"/>
          <p:nvPr/>
        </p:nvPicPr>
        <p:blipFill rotWithShape="1">
          <a:blip r:embed="rId6">
            <a:alphaModFix/>
          </a:blip>
          <a:srcRect/>
          <a:stretch/>
        </p:blipFill>
        <p:spPr>
          <a:xfrm>
            <a:off x="6034991" y="3605773"/>
            <a:ext cx="3480483" cy="272573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1649cf2d5bd_0_81"/>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NZ" dirty="0"/>
              <a:t>Intercultural Communicative Competence</a:t>
            </a:r>
            <a:endParaRPr dirty="0"/>
          </a:p>
        </p:txBody>
      </p:sp>
      <p:sp>
        <p:nvSpPr>
          <p:cNvPr id="110" name="Google Shape;110;g1649cf2d5bd_0_81"/>
          <p:cNvSpPr txBox="1">
            <a:spLocks noGrp="1"/>
          </p:cNvSpPr>
          <p:nvPr>
            <p:ph sz="half" idx="1"/>
          </p:nvPr>
        </p:nvSpPr>
        <p:spPr>
          <a:xfrm>
            <a:off x="1097280" y="1825625"/>
            <a:ext cx="10256520" cy="4351338"/>
          </a:xfrm>
          <a:prstGeom prst="rect">
            <a:avLst/>
          </a:prstGeom>
          <a:ln/>
        </p:spPr>
        <p:style>
          <a:lnRef idx="1">
            <a:schemeClr val="accent5"/>
          </a:lnRef>
          <a:fillRef idx="2">
            <a:schemeClr val="accent5"/>
          </a:fillRef>
          <a:effectRef idx="1">
            <a:schemeClr val="accent5"/>
          </a:effectRef>
          <a:fontRef idx="minor">
            <a:schemeClr val="dk1"/>
          </a:fontRef>
        </p:style>
        <p:txBody>
          <a:bodyPr spcFirstLastPara="1" wrap="square" lIns="91425" tIns="45700" rIns="91425" bIns="45700" anchor="t" anchorCtr="0">
            <a:normAutofit/>
          </a:bodyPr>
          <a:lstStyle/>
          <a:p>
            <a:pPr marL="0" indent="0">
              <a:lnSpc>
                <a:spcPct val="115000"/>
              </a:lnSpc>
              <a:spcBef>
                <a:spcPts val="0"/>
              </a:spcBef>
              <a:buNone/>
            </a:pPr>
            <a:r>
              <a:rPr lang="en-NZ" sz="2800" dirty="0">
                <a:latin typeface="Times New Roman" panose="02020603050405020304" pitchFamily="18" charset="0"/>
                <a:ea typeface="Arial"/>
                <a:cs typeface="Times New Roman" panose="02020603050405020304" pitchFamily="18" charset="0"/>
                <a:sym typeface="Arial"/>
              </a:rPr>
              <a:t>“effective and appropriate behaviour and communication in intercultural situations” (</a:t>
            </a:r>
            <a:r>
              <a:rPr lang="en-NZ" sz="2800" dirty="0" err="1">
                <a:latin typeface="Times New Roman" panose="02020603050405020304" pitchFamily="18" charset="0"/>
                <a:ea typeface="Arial"/>
                <a:cs typeface="Times New Roman" panose="02020603050405020304" pitchFamily="18" charset="0"/>
                <a:sym typeface="Arial"/>
              </a:rPr>
              <a:t>Deardoff</a:t>
            </a:r>
            <a:r>
              <a:rPr lang="en-NZ" sz="2800" dirty="0">
                <a:latin typeface="Times New Roman" panose="02020603050405020304" pitchFamily="18" charset="0"/>
                <a:ea typeface="Arial"/>
                <a:cs typeface="Times New Roman" panose="02020603050405020304" pitchFamily="18" charset="0"/>
                <a:sym typeface="Arial"/>
              </a:rPr>
              <a:t>, 2011, p.66)</a:t>
            </a:r>
          </a:p>
          <a:p>
            <a:pPr marL="0" indent="0">
              <a:lnSpc>
                <a:spcPct val="115000"/>
              </a:lnSpc>
              <a:spcBef>
                <a:spcPts val="0"/>
              </a:spcBef>
              <a:buNone/>
            </a:pPr>
            <a:endParaRPr lang="en-NZ" sz="2800" dirty="0">
              <a:latin typeface="Times New Roman" panose="02020603050405020304" pitchFamily="18" charset="0"/>
              <a:ea typeface="Arial"/>
              <a:cs typeface="Times New Roman" panose="02020603050405020304" pitchFamily="18" charset="0"/>
              <a:sym typeface="Arial"/>
            </a:endParaRPr>
          </a:p>
          <a:p>
            <a:pPr marL="0" lvl="0" indent="0" algn="l" rtl="0">
              <a:lnSpc>
                <a:spcPct val="115000"/>
              </a:lnSpc>
              <a:spcBef>
                <a:spcPts val="0"/>
              </a:spcBef>
              <a:spcAft>
                <a:spcPts val="0"/>
              </a:spcAft>
              <a:buSzPts val="1800"/>
              <a:buNone/>
            </a:pPr>
            <a:r>
              <a:rPr lang="en-NZ" sz="2800" dirty="0">
                <a:latin typeface="Times New Roman" panose="02020603050405020304" pitchFamily="18" charset="0"/>
                <a:ea typeface="Arial"/>
                <a:cs typeface="Times New Roman" panose="02020603050405020304" pitchFamily="18" charset="0"/>
                <a:sym typeface="Arial"/>
              </a:rPr>
              <a:t>“Knowledge of others; knowledge of self; skills to interpret and relate; skills to discover and/or to interact; valuing others’ values, beliefs, and </a:t>
            </a:r>
            <a:r>
              <a:rPr lang="en-NZ" sz="2800" dirty="0" err="1">
                <a:latin typeface="Times New Roman" panose="02020603050405020304" pitchFamily="18" charset="0"/>
                <a:ea typeface="Arial"/>
                <a:cs typeface="Times New Roman" panose="02020603050405020304" pitchFamily="18" charset="0"/>
                <a:sym typeface="Arial"/>
              </a:rPr>
              <a:t>behaviors</a:t>
            </a:r>
            <a:r>
              <a:rPr lang="en-NZ" sz="2800" dirty="0">
                <a:latin typeface="Times New Roman" panose="02020603050405020304" pitchFamily="18" charset="0"/>
                <a:ea typeface="Arial"/>
                <a:cs typeface="Times New Roman" panose="02020603050405020304" pitchFamily="18" charset="0"/>
                <a:sym typeface="Arial"/>
              </a:rPr>
              <a:t> [sic]; and relativizing one’s self. Linguistic competence also plays a key role” (</a:t>
            </a:r>
            <a:r>
              <a:rPr lang="en-NZ" sz="2800" dirty="0" err="1">
                <a:latin typeface="Times New Roman" panose="02020603050405020304" pitchFamily="18" charset="0"/>
                <a:ea typeface="Arial"/>
                <a:cs typeface="Times New Roman" panose="02020603050405020304" pitchFamily="18" charset="0"/>
                <a:sym typeface="Arial"/>
              </a:rPr>
              <a:t>Deardoff</a:t>
            </a:r>
            <a:r>
              <a:rPr lang="en-NZ" sz="2800" dirty="0">
                <a:latin typeface="Times New Roman" panose="02020603050405020304" pitchFamily="18" charset="0"/>
                <a:ea typeface="Arial"/>
                <a:cs typeface="Times New Roman" panose="02020603050405020304" pitchFamily="18" charset="0"/>
                <a:sym typeface="Arial"/>
              </a:rPr>
              <a:t> &amp; Jones, 2009, p.13). </a:t>
            </a:r>
            <a:endParaRPr sz="2800" dirty="0">
              <a:latin typeface="Times New Roman" panose="02020603050405020304" pitchFamily="18" charset="0"/>
              <a:ea typeface="Arial"/>
              <a:cs typeface="Times New Roman" panose="02020603050405020304" pitchFamily="18" charset="0"/>
              <a:sym typeface="Arial"/>
            </a:endParaRPr>
          </a:p>
          <a:p>
            <a:pPr marL="0" lvl="0" indent="0" algn="l" rtl="0">
              <a:lnSpc>
                <a:spcPct val="115000"/>
              </a:lnSpc>
              <a:spcBef>
                <a:spcPts val="0"/>
              </a:spcBef>
              <a:spcAft>
                <a:spcPts val="0"/>
              </a:spcAft>
              <a:buSzPts val="1800"/>
              <a:buNone/>
            </a:pPr>
            <a:endParaRPr sz="2800" dirty="0">
              <a:latin typeface="Times New Roman" panose="02020603050405020304" pitchFamily="18" charset="0"/>
              <a:ea typeface="Arial"/>
              <a:cs typeface="Times New Roman" panose="02020603050405020304" pitchFamily="18" charset="0"/>
              <a:sym typeface="Arial"/>
            </a:endParaRPr>
          </a:p>
          <a:p>
            <a:pPr marL="0" lvl="0" indent="0" algn="l" rtl="0">
              <a:lnSpc>
                <a:spcPct val="115000"/>
              </a:lnSpc>
              <a:spcBef>
                <a:spcPts val="0"/>
              </a:spcBef>
              <a:spcAft>
                <a:spcPts val="0"/>
              </a:spcAft>
              <a:buClr>
                <a:schemeClr val="dk1"/>
              </a:buClr>
              <a:buSzPts val="1100"/>
              <a:buFont typeface="Arial"/>
              <a:buNone/>
            </a:pPr>
            <a:endParaRPr sz="2800" dirty="0">
              <a:latin typeface="Times New Roman" panose="02020603050405020304" pitchFamily="18" charset="0"/>
              <a:cs typeface="Times New Roman" panose="02020603050405020304" pitchFamily="18" charset="0"/>
            </a:endParaRPr>
          </a:p>
          <a:p>
            <a:pPr marL="0" lvl="0" indent="0" algn="l" rtl="0">
              <a:lnSpc>
                <a:spcPct val="115000"/>
              </a:lnSpc>
              <a:spcBef>
                <a:spcPts val="0"/>
              </a:spcBef>
              <a:spcAft>
                <a:spcPts val="0"/>
              </a:spcAft>
              <a:buSzPts val="1800"/>
              <a:buNone/>
            </a:pPr>
            <a:endParaRP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3800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5"/>
          <p:cNvSpPr txBox="1">
            <a:spLocks noGrp="1"/>
          </p:cNvSpPr>
          <p:nvPr>
            <p:ph type="title"/>
          </p:nvPr>
        </p:nvSpPr>
        <p:spPr>
          <a:xfrm>
            <a:off x="838200" y="286603"/>
            <a:ext cx="10317480" cy="145075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The research in context</a:t>
            </a:r>
            <a:endParaRPr dirty="0"/>
          </a:p>
        </p:txBody>
      </p:sp>
      <p:sp>
        <p:nvSpPr>
          <p:cNvPr id="98" name="Google Shape;98;p5"/>
          <p:cNvSpPr txBox="1">
            <a:spLocks noGrp="1"/>
          </p:cNvSpPr>
          <p:nvPr>
            <p:ph idx="1"/>
          </p:nvPr>
        </p:nvSpPr>
        <p:spPr>
          <a:xfrm>
            <a:off x="838200" y="1594884"/>
            <a:ext cx="10406064" cy="4582079"/>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45700" rIns="91425" bIns="45700" anchor="t" anchorCtr="0">
            <a:normAutofit lnSpcReduction="10000"/>
          </a:bodyPr>
          <a:lstStyle/>
          <a:p>
            <a:pPr marL="60960" lvl="0" indent="0">
              <a:buSzPts val="1840"/>
              <a:buNone/>
            </a:pPr>
            <a:r>
              <a:rPr lang="en-NZ" sz="2400" dirty="0"/>
              <a:t>LINGS203 Language, Society &amp; Culture – Cultural Perspectives paper</a:t>
            </a:r>
          </a:p>
          <a:p>
            <a:pPr marL="228600" indent="-196215">
              <a:buSzPts val="1290"/>
            </a:pPr>
            <a:r>
              <a:rPr lang="en-NZ" sz="2400" dirty="0"/>
              <a:t>Approximately 100 students – Flexi mode</a:t>
            </a:r>
          </a:p>
          <a:p>
            <a:pPr marL="228600" indent="-196215">
              <a:lnSpc>
                <a:spcPct val="110000"/>
              </a:lnSpc>
              <a:buSzPts val="1290"/>
            </a:pPr>
            <a:endParaRPr lang="en-NZ" sz="2400" dirty="0"/>
          </a:p>
          <a:p>
            <a:pPr marL="114300" indent="0">
              <a:buNone/>
            </a:pPr>
            <a:r>
              <a:rPr lang="mi-NZ" sz="2400" dirty="0">
                <a:solidFill>
                  <a:srgbClr val="0070C0"/>
                </a:solidFill>
              </a:rPr>
              <a:t>Developing...</a:t>
            </a:r>
          </a:p>
          <a:p>
            <a:r>
              <a:rPr lang="mi-NZ" sz="2400" dirty="0"/>
              <a:t>Competence in culturally diverse contexts</a:t>
            </a:r>
          </a:p>
          <a:p>
            <a:r>
              <a:rPr lang="mi-NZ" sz="2400" dirty="0"/>
              <a:t>Effective communication and collaboration</a:t>
            </a:r>
          </a:p>
          <a:p>
            <a:pPr marL="0" indent="0">
              <a:lnSpc>
                <a:spcPct val="160000"/>
              </a:lnSpc>
              <a:spcBef>
                <a:spcPts val="0"/>
              </a:spcBef>
              <a:buSzPts val="1840"/>
              <a:buNone/>
            </a:pPr>
            <a:endParaRPr lang="en-NZ" sz="2400" dirty="0"/>
          </a:p>
          <a:p>
            <a:pPr marL="0" indent="0">
              <a:spcBef>
                <a:spcPts val="0"/>
              </a:spcBef>
              <a:buSzPts val="1840"/>
              <a:buNone/>
            </a:pPr>
            <a:r>
              <a:rPr lang="en-NZ" sz="2400" dirty="0"/>
              <a:t>How can </a:t>
            </a:r>
            <a:r>
              <a:rPr lang="en-NZ" sz="2400" dirty="0" err="1"/>
              <a:t>picturebooks</a:t>
            </a:r>
            <a:r>
              <a:rPr lang="en-NZ" sz="2400" dirty="0"/>
              <a:t> be used to support tertiary students’ engagement with and understanding of the </a:t>
            </a:r>
            <a:r>
              <a:rPr lang="en-NZ" sz="2400" dirty="0">
                <a:solidFill>
                  <a:srgbClr val="0070C0"/>
                </a:solidFill>
              </a:rPr>
              <a:t>Ethnography of SPEAKING </a:t>
            </a:r>
            <a:r>
              <a:rPr lang="en-NZ" sz="2400" dirty="0"/>
              <a:t>(</a:t>
            </a:r>
            <a:r>
              <a:rPr lang="en-NZ" sz="2400" dirty="0" err="1"/>
              <a:t>Hymes</a:t>
            </a:r>
            <a:r>
              <a:rPr lang="en-NZ" sz="2400" dirty="0"/>
              <a:t>, 1962, 1964) in a second year New Zealand university course?</a:t>
            </a:r>
          </a:p>
          <a:p>
            <a:pPr marL="0" lvl="0" indent="0">
              <a:spcBef>
                <a:spcPts val="0"/>
              </a:spcBef>
              <a:buSzPts val="1840"/>
              <a:buNone/>
            </a:pPr>
            <a:endParaRPr lang="en-NZ"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12"/>
        <p:cNvGrpSpPr/>
        <p:nvPr/>
      </p:nvGrpSpPr>
      <p:grpSpPr>
        <a:xfrm>
          <a:off x="0" y="0"/>
          <a:ext cx="0" cy="0"/>
          <a:chOff x="0" y="0"/>
          <a:chExt cx="0" cy="0"/>
        </a:xfrm>
      </p:grpSpPr>
      <p:pic>
        <p:nvPicPr>
          <p:cNvPr id="213" name="Google Shape;213;g17b07f5b974_0_20"/>
          <p:cNvPicPr preferRelativeResize="0"/>
          <p:nvPr/>
        </p:nvPicPr>
        <p:blipFill rotWithShape="1">
          <a:blip r:embed="rId3">
            <a:alphaModFix/>
          </a:blip>
          <a:srcRect/>
          <a:stretch/>
        </p:blipFill>
        <p:spPr>
          <a:xfrm>
            <a:off x="1246650" y="209000"/>
            <a:ext cx="9851273" cy="65532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17b07f5b974_0_59"/>
          <p:cNvSpPr txBox="1">
            <a:spLocks noGrp="1"/>
          </p:cNvSpPr>
          <p:nvPr>
            <p:ph type="title"/>
          </p:nvPr>
        </p:nvSpPr>
        <p:spPr>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3200"/>
              <a:buNone/>
            </a:pPr>
            <a:endParaRPr/>
          </a:p>
        </p:txBody>
      </p:sp>
      <p:sp>
        <p:nvSpPr>
          <p:cNvPr id="234" name="Google Shape;234;g17b07f5b974_0_59"/>
          <p:cNvSpPr txBox="1">
            <a:spLocks noGrp="1"/>
          </p:cNvSpPr>
          <p:nvPr>
            <p:ph idx="1"/>
          </p:nvPr>
        </p:nvSpPr>
        <p:spPr>
          <a:xfrm>
            <a:off x="91350" y="3416151"/>
            <a:ext cx="3932100" cy="3064500"/>
          </a:xfrm>
          <a:prstGeom prst="rect">
            <a:avLst/>
          </a:prstGeom>
          <a:gradFill>
            <a:gsLst>
              <a:gs pos="0">
                <a:srgbClr val="DFE9FB"/>
              </a:gs>
              <a:gs pos="100000">
                <a:srgbClr val="6E9BE7"/>
              </a:gs>
            </a:gsLst>
            <a:lin ang="5400012" scaled="0"/>
          </a:grad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SzPts val="1600"/>
              <a:buNone/>
            </a:pPr>
            <a:r>
              <a:rPr lang="en-NZ" sz="2400" b="1" dirty="0" err="1"/>
              <a:t>Manaakitanga</a:t>
            </a:r>
            <a:r>
              <a:rPr lang="en-NZ" sz="2400" b="1" dirty="0"/>
              <a:t> </a:t>
            </a:r>
            <a:endParaRPr sz="2400" b="1" dirty="0"/>
          </a:p>
          <a:p>
            <a:pPr marL="0" lvl="0" indent="0" algn="ctr" rtl="0">
              <a:lnSpc>
                <a:spcPct val="115000"/>
              </a:lnSpc>
              <a:spcBef>
                <a:spcPts val="0"/>
              </a:spcBef>
              <a:spcAft>
                <a:spcPts val="0"/>
              </a:spcAft>
              <a:buSzPts val="1600"/>
              <a:buNone/>
            </a:pPr>
            <a:r>
              <a:rPr lang="en-NZ" sz="2400" dirty="0"/>
              <a:t>ethic of care</a:t>
            </a:r>
            <a:endParaRPr sz="2400" dirty="0"/>
          </a:p>
          <a:p>
            <a:pPr marL="0" lvl="0" indent="0" algn="ctr" rtl="0">
              <a:lnSpc>
                <a:spcPct val="115000"/>
              </a:lnSpc>
              <a:spcBef>
                <a:spcPts val="0"/>
              </a:spcBef>
              <a:spcAft>
                <a:spcPts val="0"/>
              </a:spcAft>
              <a:buSzPts val="1600"/>
              <a:buNone/>
            </a:pPr>
            <a:endParaRPr sz="2400" dirty="0"/>
          </a:p>
          <a:p>
            <a:pPr marL="0" lvl="0" indent="0" algn="ctr" rtl="0">
              <a:lnSpc>
                <a:spcPct val="115000"/>
              </a:lnSpc>
              <a:spcBef>
                <a:spcPts val="0"/>
              </a:spcBef>
              <a:spcAft>
                <a:spcPts val="0"/>
              </a:spcAft>
              <a:buSzPts val="1600"/>
              <a:buNone/>
            </a:pPr>
            <a:r>
              <a:rPr lang="en-NZ" sz="2400" dirty="0"/>
              <a:t>modelling respect for diversity;</a:t>
            </a:r>
            <a:endParaRPr sz="2400" dirty="0"/>
          </a:p>
          <a:p>
            <a:pPr marL="0" lvl="0" indent="0" algn="ctr" rtl="0">
              <a:lnSpc>
                <a:spcPct val="115000"/>
              </a:lnSpc>
              <a:spcBef>
                <a:spcPts val="0"/>
              </a:spcBef>
              <a:spcAft>
                <a:spcPts val="0"/>
              </a:spcAft>
              <a:buClr>
                <a:schemeClr val="dk1"/>
              </a:buClr>
              <a:buSzPts val="1100"/>
              <a:buFont typeface="Arial"/>
              <a:buNone/>
            </a:pPr>
            <a:r>
              <a:rPr lang="en-NZ" sz="2400" dirty="0"/>
              <a:t>creating a sense of belonging through representation</a:t>
            </a:r>
            <a:endParaRPr sz="2400" dirty="0"/>
          </a:p>
          <a:p>
            <a:pPr marL="0" lvl="0" indent="0" algn="l" rtl="0">
              <a:lnSpc>
                <a:spcPct val="90000"/>
              </a:lnSpc>
              <a:spcBef>
                <a:spcPts val="1000"/>
              </a:spcBef>
              <a:spcAft>
                <a:spcPts val="0"/>
              </a:spcAft>
              <a:buSzPts val="1600"/>
              <a:buNone/>
            </a:pPr>
            <a:endParaRPr sz="2400" b="1" dirty="0">
              <a:solidFill>
                <a:srgbClr val="000000"/>
              </a:solidFill>
            </a:endParaRPr>
          </a:p>
        </p:txBody>
      </p:sp>
      <p:sp>
        <p:nvSpPr>
          <p:cNvPr id="233" name="Google Shape;233;g17b07f5b974_0_59"/>
          <p:cNvSpPr txBox="1">
            <a:spLocks noGrp="1"/>
          </p:cNvSpPr>
          <p:nvPr>
            <p:ph type="body" sz="half" idx="2"/>
          </p:nvPr>
        </p:nvSpPr>
        <p:spPr>
          <a:xfrm>
            <a:off x="5183200" y="1570700"/>
            <a:ext cx="6172200" cy="47826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3200"/>
              <a:buNone/>
            </a:pPr>
            <a:r>
              <a:rPr lang="en-NZ" sz="3000" dirty="0">
                <a:solidFill>
                  <a:schemeClr val="tx1"/>
                </a:solidFill>
              </a:rPr>
              <a:t>Classroom learning draws on cultural and linguistic differences and similarities</a:t>
            </a:r>
            <a:endParaRPr sz="3000" dirty="0">
              <a:solidFill>
                <a:schemeClr val="tx1"/>
              </a:solidFill>
            </a:endParaRPr>
          </a:p>
          <a:p>
            <a:pPr marL="0" lvl="0" indent="0" algn="l" rtl="0">
              <a:lnSpc>
                <a:spcPct val="115000"/>
              </a:lnSpc>
              <a:spcBef>
                <a:spcPts val="0"/>
              </a:spcBef>
              <a:spcAft>
                <a:spcPts val="0"/>
              </a:spcAft>
              <a:buSzPts val="3200"/>
              <a:buNone/>
            </a:pPr>
            <a:endParaRPr sz="3000" dirty="0"/>
          </a:p>
          <a:p>
            <a:pPr marL="0" lvl="0" indent="0" algn="l" rtl="0">
              <a:lnSpc>
                <a:spcPct val="115000"/>
              </a:lnSpc>
              <a:spcBef>
                <a:spcPts val="0"/>
              </a:spcBef>
              <a:spcAft>
                <a:spcPts val="0"/>
              </a:spcAft>
              <a:buSzPts val="3200"/>
              <a:buNone/>
            </a:pPr>
            <a:r>
              <a:rPr lang="en-NZ" sz="3000" dirty="0">
                <a:solidFill>
                  <a:srgbClr val="2200CC"/>
                </a:solidFill>
              </a:rPr>
              <a:t>Potential to increase representation </a:t>
            </a:r>
            <a:endParaRPr sz="3000" dirty="0">
              <a:solidFill>
                <a:srgbClr val="2200CC"/>
              </a:solidFill>
            </a:endParaRPr>
          </a:p>
          <a:p>
            <a:pPr marL="0" lvl="0" indent="0" algn="l" rtl="0">
              <a:lnSpc>
                <a:spcPct val="115000"/>
              </a:lnSpc>
              <a:spcBef>
                <a:spcPts val="0"/>
              </a:spcBef>
              <a:spcAft>
                <a:spcPts val="0"/>
              </a:spcAft>
              <a:buSzPts val="3200"/>
              <a:buNone/>
            </a:pPr>
            <a:r>
              <a:rPr lang="en-NZ" sz="3000" dirty="0">
                <a:solidFill>
                  <a:srgbClr val="2200CC"/>
                </a:solidFill>
              </a:rPr>
              <a:t>&gt; student recommendations?</a:t>
            </a:r>
            <a:endParaRPr sz="3000" dirty="0">
              <a:solidFill>
                <a:srgbClr val="2200CC"/>
              </a:solidFill>
            </a:endParaRPr>
          </a:p>
          <a:p>
            <a:pPr marL="0" lvl="0" indent="0" algn="l" rtl="0">
              <a:lnSpc>
                <a:spcPct val="115000"/>
              </a:lnSpc>
              <a:spcBef>
                <a:spcPts val="0"/>
              </a:spcBef>
              <a:spcAft>
                <a:spcPts val="0"/>
              </a:spcAft>
              <a:buSzPts val="3200"/>
              <a:buNone/>
            </a:pPr>
            <a:r>
              <a:rPr lang="en-NZ" sz="3000" dirty="0">
                <a:solidFill>
                  <a:srgbClr val="2200CC"/>
                </a:solidFill>
              </a:rPr>
              <a:t>&gt; student critique?</a:t>
            </a:r>
            <a:endParaRPr sz="3000" dirty="0">
              <a:solidFill>
                <a:srgbClr val="2200CC"/>
              </a:solidFill>
            </a:endParaRPr>
          </a:p>
        </p:txBody>
      </p:sp>
      <p:pic>
        <p:nvPicPr>
          <p:cNvPr id="235" name="Google Shape;235;g17b07f5b974_0_59"/>
          <p:cNvPicPr preferRelativeResize="0"/>
          <p:nvPr/>
        </p:nvPicPr>
        <p:blipFill rotWithShape="1">
          <a:blip r:embed="rId3">
            <a:alphaModFix/>
          </a:blip>
          <a:srcRect/>
          <a:stretch/>
        </p:blipFill>
        <p:spPr>
          <a:xfrm>
            <a:off x="91350" y="377349"/>
            <a:ext cx="3932100" cy="272002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17b07f5b974_0_89"/>
          <p:cNvSpPr txBox="1">
            <a:spLocks noGrp="1"/>
          </p:cNvSpPr>
          <p:nvPr>
            <p:ph type="title"/>
          </p:nvPr>
        </p:nvSpPr>
        <p:spPr>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3200"/>
              <a:buNone/>
            </a:pPr>
            <a:endParaRPr/>
          </a:p>
        </p:txBody>
      </p:sp>
      <p:sp>
        <p:nvSpPr>
          <p:cNvPr id="242" name="Google Shape;242;g17b07f5b974_0_89"/>
          <p:cNvSpPr txBox="1">
            <a:spLocks noGrp="1"/>
          </p:cNvSpPr>
          <p:nvPr>
            <p:ph idx="1"/>
          </p:nvPr>
        </p:nvSpPr>
        <p:spPr>
          <a:xfrm>
            <a:off x="91350" y="3429000"/>
            <a:ext cx="3932100" cy="2347200"/>
          </a:xfrm>
          <a:prstGeom prst="rect">
            <a:avLst/>
          </a:prstGeom>
          <a:gradFill>
            <a:gsLst>
              <a:gs pos="0">
                <a:srgbClr val="DFE9FB"/>
              </a:gs>
              <a:gs pos="100000">
                <a:srgbClr val="6E9BE7"/>
              </a:gs>
            </a:gsLst>
            <a:lin ang="5400012" scaled="0"/>
          </a:grad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Clr>
                <a:schemeClr val="dk1"/>
              </a:buClr>
              <a:buSzPts val="1100"/>
              <a:buFont typeface="Arial"/>
              <a:buNone/>
            </a:pPr>
            <a:r>
              <a:rPr lang="en-NZ" sz="2400" b="1" dirty="0"/>
              <a:t>Kotahitanga</a:t>
            </a:r>
            <a:endParaRPr sz="2400" b="1" dirty="0"/>
          </a:p>
          <a:p>
            <a:pPr marL="0" lvl="0" indent="0" algn="ctr" rtl="0">
              <a:lnSpc>
                <a:spcPct val="115000"/>
              </a:lnSpc>
              <a:spcBef>
                <a:spcPts val="0"/>
              </a:spcBef>
              <a:spcAft>
                <a:spcPts val="0"/>
              </a:spcAft>
              <a:buSzPts val="1600"/>
              <a:buNone/>
            </a:pPr>
            <a:r>
              <a:rPr lang="en-NZ" sz="2400" dirty="0"/>
              <a:t>Unity</a:t>
            </a:r>
            <a:endParaRPr sz="2400" dirty="0"/>
          </a:p>
          <a:p>
            <a:pPr marL="0" lvl="0" indent="0" algn="ctr" rtl="0">
              <a:lnSpc>
                <a:spcPct val="115000"/>
              </a:lnSpc>
              <a:spcBef>
                <a:spcPts val="0"/>
              </a:spcBef>
              <a:spcAft>
                <a:spcPts val="0"/>
              </a:spcAft>
              <a:buClr>
                <a:schemeClr val="dk1"/>
              </a:buClr>
              <a:buSzPts val="1100"/>
              <a:buFont typeface="Arial"/>
              <a:buNone/>
            </a:pPr>
            <a:r>
              <a:rPr lang="en-NZ" sz="2400" dirty="0"/>
              <a:t>building group understanding through shared observations</a:t>
            </a:r>
            <a:endParaRPr sz="2400" dirty="0"/>
          </a:p>
          <a:p>
            <a:pPr marL="0" lvl="0" indent="0" algn="l" rtl="0">
              <a:lnSpc>
                <a:spcPct val="90000"/>
              </a:lnSpc>
              <a:spcBef>
                <a:spcPts val="1000"/>
              </a:spcBef>
              <a:spcAft>
                <a:spcPts val="0"/>
              </a:spcAft>
              <a:buSzPts val="1600"/>
              <a:buNone/>
            </a:pPr>
            <a:endParaRPr dirty="0"/>
          </a:p>
        </p:txBody>
      </p:sp>
      <p:sp>
        <p:nvSpPr>
          <p:cNvPr id="241" name="Google Shape;241;g17b07f5b974_0_89"/>
          <p:cNvSpPr txBox="1">
            <a:spLocks noGrp="1"/>
          </p:cNvSpPr>
          <p:nvPr>
            <p:ph type="body" sz="half" idx="2"/>
          </p:nvPr>
        </p:nvSpPr>
        <p:spPr>
          <a:xfrm>
            <a:off x="5183200" y="1272750"/>
            <a:ext cx="6172200" cy="43125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3200"/>
              <a:buNone/>
            </a:pPr>
            <a:r>
              <a:rPr lang="en-NZ" sz="3000" dirty="0">
                <a:solidFill>
                  <a:schemeClr val="tx1"/>
                </a:solidFill>
              </a:rPr>
              <a:t>A common ground for analysis </a:t>
            </a:r>
            <a:endParaRPr sz="3000" dirty="0">
              <a:solidFill>
                <a:schemeClr val="tx1"/>
              </a:solidFill>
            </a:endParaRPr>
          </a:p>
          <a:p>
            <a:pPr marL="457200" lvl="0" indent="-419100" algn="l" rtl="0">
              <a:lnSpc>
                <a:spcPct val="115000"/>
              </a:lnSpc>
              <a:spcBef>
                <a:spcPts val="0"/>
              </a:spcBef>
              <a:spcAft>
                <a:spcPts val="0"/>
              </a:spcAft>
              <a:buSzPts val="3000"/>
              <a:buChar char="•"/>
            </a:pPr>
            <a:r>
              <a:rPr lang="en-NZ" sz="3000" dirty="0">
                <a:solidFill>
                  <a:schemeClr val="tx1"/>
                </a:solidFill>
              </a:rPr>
              <a:t>the Ethnography of SPEAKING frame</a:t>
            </a:r>
            <a:endParaRPr sz="3000" dirty="0">
              <a:solidFill>
                <a:schemeClr val="tx1"/>
              </a:solidFill>
            </a:endParaRPr>
          </a:p>
          <a:p>
            <a:pPr marL="0" lvl="0" indent="0" algn="l" rtl="0">
              <a:lnSpc>
                <a:spcPct val="115000"/>
              </a:lnSpc>
              <a:spcBef>
                <a:spcPts val="0"/>
              </a:spcBef>
              <a:spcAft>
                <a:spcPts val="0"/>
              </a:spcAft>
              <a:buSzPts val="3200"/>
              <a:buNone/>
            </a:pPr>
            <a:endParaRPr sz="3000" dirty="0"/>
          </a:p>
          <a:p>
            <a:pPr marL="0" lvl="0" indent="0" algn="l" rtl="0">
              <a:lnSpc>
                <a:spcPct val="115000"/>
              </a:lnSpc>
              <a:spcBef>
                <a:spcPts val="0"/>
              </a:spcBef>
              <a:spcAft>
                <a:spcPts val="0"/>
              </a:spcAft>
              <a:buClr>
                <a:schemeClr val="dk1"/>
              </a:buClr>
              <a:buSzPts val="1100"/>
              <a:buFont typeface="Arial"/>
              <a:buNone/>
            </a:pPr>
            <a:r>
              <a:rPr lang="en-NZ" sz="3000" dirty="0">
                <a:solidFill>
                  <a:srgbClr val="2200CC"/>
                </a:solidFill>
              </a:rPr>
              <a:t>Potential &gt; minimise the lecturer’s voice </a:t>
            </a:r>
          </a:p>
          <a:p>
            <a:pPr marL="0" lvl="0" indent="0" algn="l" rtl="0">
              <a:lnSpc>
                <a:spcPct val="115000"/>
              </a:lnSpc>
              <a:spcBef>
                <a:spcPts val="0"/>
              </a:spcBef>
              <a:spcAft>
                <a:spcPts val="0"/>
              </a:spcAft>
              <a:buClr>
                <a:schemeClr val="dk1"/>
              </a:buClr>
              <a:buSzPts val="1100"/>
              <a:buFont typeface="Arial"/>
              <a:buNone/>
            </a:pPr>
            <a:r>
              <a:rPr lang="en-NZ" sz="3000" dirty="0">
                <a:solidFill>
                  <a:srgbClr val="2200CC"/>
                </a:solidFill>
              </a:rPr>
              <a:t>Potential &gt; student-led discussion and self critique/correction </a:t>
            </a:r>
            <a:endParaRPr sz="3000" dirty="0">
              <a:solidFill>
                <a:srgbClr val="2200CC"/>
              </a:solidFill>
            </a:endParaRPr>
          </a:p>
        </p:txBody>
      </p:sp>
      <p:pic>
        <p:nvPicPr>
          <p:cNvPr id="243" name="Google Shape;243;g17b07f5b974_0_89"/>
          <p:cNvPicPr preferRelativeResize="0"/>
          <p:nvPr/>
        </p:nvPicPr>
        <p:blipFill rotWithShape="1">
          <a:blip r:embed="rId3">
            <a:alphaModFix/>
          </a:blip>
          <a:srcRect/>
          <a:stretch/>
        </p:blipFill>
        <p:spPr>
          <a:xfrm>
            <a:off x="91350" y="458003"/>
            <a:ext cx="3932100" cy="272003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g17b07f5b974_0_36"/>
          <p:cNvPicPr preferRelativeResize="0"/>
          <p:nvPr/>
        </p:nvPicPr>
        <p:blipFill rotWithShape="1">
          <a:blip r:embed="rId3">
            <a:alphaModFix/>
          </a:blip>
          <a:srcRect/>
          <a:stretch/>
        </p:blipFill>
        <p:spPr>
          <a:xfrm>
            <a:off x="4646440" y="2734957"/>
            <a:ext cx="1444158" cy="1890700"/>
          </a:xfrm>
          <a:prstGeom prst="rect">
            <a:avLst/>
          </a:prstGeom>
          <a:noFill/>
          <a:ln>
            <a:noFill/>
          </a:ln>
          <a:effectLst>
            <a:outerShdw blurRad="57150" dist="19050" dir="5400000" algn="bl" rotWithShape="0">
              <a:srgbClr val="000000">
                <a:alpha val="49803"/>
              </a:srgbClr>
            </a:outerShdw>
          </a:effectLst>
        </p:spPr>
      </p:pic>
      <p:pic>
        <p:nvPicPr>
          <p:cNvPr id="249" name="Google Shape;249;g17b07f5b974_0_36"/>
          <p:cNvPicPr preferRelativeResize="0"/>
          <p:nvPr/>
        </p:nvPicPr>
        <p:blipFill rotWithShape="1">
          <a:blip r:embed="rId4">
            <a:alphaModFix/>
          </a:blip>
          <a:srcRect/>
          <a:stretch/>
        </p:blipFill>
        <p:spPr>
          <a:xfrm>
            <a:off x="4607042" y="467150"/>
            <a:ext cx="1488958" cy="1890700"/>
          </a:xfrm>
          <a:prstGeom prst="rect">
            <a:avLst/>
          </a:prstGeom>
          <a:noFill/>
          <a:ln>
            <a:noFill/>
          </a:ln>
        </p:spPr>
      </p:pic>
      <p:pic>
        <p:nvPicPr>
          <p:cNvPr id="250" name="Google Shape;250;g17b07f5b974_0_36"/>
          <p:cNvPicPr preferRelativeResize="0"/>
          <p:nvPr/>
        </p:nvPicPr>
        <p:blipFill rotWithShape="1">
          <a:blip r:embed="rId5">
            <a:alphaModFix/>
          </a:blip>
          <a:srcRect/>
          <a:stretch/>
        </p:blipFill>
        <p:spPr>
          <a:xfrm>
            <a:off x="6472021" y="463226"/>
            <a:ext cx="2198832" cy="1890700"/>
          </a:xfrm>
          <a:prstGeom prst="rect">
            <a:avLst/>
          </a:prstGeom>
          <a:noFill/>
          <a:ln>
            <a:noFill/>
          </a:ln>
        </p:spPr>
      </p:pic>
      <p:pic>
        <p:nvPicPr>
          <p:cNvPr id="251" name="Google Shape;251;g17b07f5b974_0_36"/>
          <p:cNvPicPr preferRelativeResize="0"/>
          <p:nvPr/>
        </p:nvPicPr>
        <p:blipFill rotWithShape="1">
          <a:blip r:embed="rId6">
            <a:alphaModFix/>
          </a:blip>
          <a:srcRect/>
          <a:stretch/>
        </p:blipFill>
        <p:spPr>
          <a:xfrm>
            <a:off x="9046875" y="494638"/>
            <a:ext cx="2505074" cy="1894726"/>
          </a:xfrm>
          <a:prstGeom prst="rect">
            <a:avLst/>
          </a:prstGeom>
          <a:noFill/>
          <a:ln>
            <a:noFill/>
          </a:ln>
        </p:spPr>
      </p:pic>
      <p:sp>
        <p:nvSpPr>
          <p:cNvPr id="253" name="Google Shape;253;g17b07f5b974_0_36"/>
          <p:cNvSpPr txBox="1">
            <a:spLocks noGrp="1"/>
          </p:cNvSpPr>
          <p:nvPr>
            <p:ph idx="1"/>
          </p:nvPr>
        </p:nvSpPr>
        <p:spPr>
          <a:xfrm>
            <a:off x="85063" y="3429000"/>
            <a:ext cx="3932100" cy="3025800"/>
          </a:xfrm>
          <a:prstGeom prst="rect">
            <a:avLst/>
          </a:prstGeom>
          <a:gradFill>
            <a:gsLst>
              <a:gs pos="0">
                <a:srgbClr val="DFE9FB"/>
              </a:gs>
              <a:gs pos="100000">
                <a:srgbClr val="6E9BE7"/>
              </a:gs>
            </a:gsLst>
            <a:lin ang="5400012" scaled="0"/>
          </a:gradFill>
          <a:ln>
            <a:noFill/>
          </a:ln>
        </p:spPr>
        <p:txBody>
          <a:bodyPr spcFirstLastPara="1" wrap="square" lIns="91425" tIns="45700" rIns="91425" bIns="45700" anchor="t" anchorCtr="0">
            <a:normAutofit/>
          </a:bodyPr>
          <a:lstStyle/>
          <a:p>
            <a:pPr marL="0" lvl="0" indent="0" algn="ctr" rtl="0">
              <a:lnSpc>
                <a:spcPct val="115000"/>
              </a:lnSpc>
              <a:spcBef>
                <a:spcPts val="0"/>
              </a:spcBef>
              <a:spcAft>
                <a:spcPts val="0"/>
              </a:spcAft>
              <a:buSzPts val="1600"/>
              <a:buNone/>
            </a:pPr>
            <a:r>
              <a:rPr lang="en-NZ" sz="2400" b="1" dirty="0"/>
              <a:t>Whanaungatanga </a:t>
            </a:r>
            <a:r>
              <a:rPr lang="en-NZ" sz="2400" dirty="0"/>
              <a:t>relationships</a:t>
            </a:r>
            <a:endParaRPr sz="2400" dirty="0"/>
          </a:p>
          <a:p>
            <a:pPr marL="0" lvl="0" indent="0" algn="ctr" rtl="0">
              <a:lnSpc>
                <a:spcPct val="115000"/>
              </a:lnSpc>
              <a:spcBef>
                <a:spcPts val="0"/>
              </a:spcBef>
              <a:spcAft>
                <a:spcPts val="0"/>
              </a:spcAft>
              <a:buSzPts val="1600"/>
              <a:buNone/>
            </a:pPr>
            <a:endParaRPr sz="2400" dirty="0"/>
          </a:p>
          <a:p>
            <a:pPr marL="0" lvl="0" indent="0" algn="ctr" rtl="0">
              <a:lnSpc>
                <a:spcPct val="115000"/>
              </a:lnSpc>
              <a:spcBef>
                <a:spcPts val="0"/>
              </a:spcBef>
              <a:spcAft>
                <a:spcPts val="0"/>
              </a:spcAft>
              <a:buClr>
                <a:schemeClr val="dk1"/>
              </a:buClr>
              <a:buSzPts val="1100"/>
              <a:buFont typeface="Arial"/>
              <a:buNone/>
            </a:pPr>
            <a:r>
              <a:rPr lang="en-NZ" sz="2400" dirty="0"/>
              <a:t>supporting learning through collaboration</a:t>
            </a:r>
            <a:endParaRPr sz="2400" dirty="0"/>
          </a:p>
        </p:txBody>
      </p:sp>
      <p:sp>
        <p:nvSpPr>
          <p:cNvPr id="252" name="Google Shape;252;g17b07f5b974_0_36"/>
          <p:cNvSpPr txBox="1">
            <a:spLocks noGrp="1"/>
          </p:cNvSpPr>
          <p:nvPr>
            <p:ph type="body" sz="half" idx="2"/>
          </p:nvPr>
        </p:nvSpPr>
        <p:spPr>
          <a:xfrm>
            <a:off x="6666275" y="2565825"/>
            <a:ext cx="4885800" cy="37503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3200"/>
              <a:buNone/>
            </a:pPr>
            <a:r>
              <a:rPr lang="en-NZ" sz="3000" dirty="0" err="1">
                <a:solidFill>
                  <a:schemeClr val="tx1"/>
                </a:solidFill>
              </a:rPr>
              <a:t>Picturebooks</a:t>
            </a:r>
            <a:r>
              <a:rPr lang="en-NZ" sz="3000" dirty="0">
                <a:solidFill>
                  <a:schemeClr val="tx1"/>
                </a:solidFill>
              </a:rPr>
              <a:t> analysis as an informed collaborative exercise</a:t>
            </a:r>
            <a:endParaRPr sz="3000" dirty="0">
              <a:solidFill>
                <a:schemeClr val="tx1"/>
              </a:solidFill>
            </a:endParaRPr>
          </a:p>
          <a:p>
            <a:pPr marL="0" lvl="0" indent="0" algn="l" rtl="0">
              <a:lnSpc>
                <a:spcPct val="115000"/>
              </a:lnSpc>
              <a:spcBef>
                <a:spcPts val="0"/>
              </a:spcBef>
              <a:spcAft>
                <a:spcPts val="0"/>
              </a:spcAft>
              <a:buSzPts val="3200"/>
              <a:buNone/>
            </a:pPr>
            <a:endParaRPr sz="3000" dirty="0"/>
          </a:p>
          <a:p>
            <a:pPr marL="0" lvl="0" indent="0" algn="l" rtl="0">
              <a:lnSpc>
                <a:spcPct val="115000"/>
              </a:lnSpc>
              <a:spcBef>
                <a:spcPts val="0"/>
              </a:spcBef>
              <a:spcAft>
                <a:spcPts val="0"/>
              </a:spcAft>
              <a:buSzPts val="3200"/>
              <a:buNone/>
            </a:pPr>
            <a:r>
              <a:rPr lang="en-NZ" sz="3000" dirty="0">
                <a:solidFill>
                  <a:srgbClr val="2200CC"/>
                </a:solidFill>
              </a:rPr>
              <a:t>Important: allow ample discussion time </a:t>
            </a:r>
            <a:endParaRPr sz="3000" dirty="0">
              <a:solidFill>
                <a:srgbClr val="2200CC"/>
              </a:solidFill>
            </a:endParaRPr>
          </a:p>
        </p:txBody>
      </p:sp>
      <p:pic>
        <p:nvPicPr>
          <p:cNvPr id="254" name="Google Shape;254;g17b07f5b974_0_36"/>
          <p:cNvPicPr preferRelativeResize="0"/>
          <p:nvPr/>
        </p:nvPicPr>
        <p:blipFill rotWithShape="1">
          <a:blip r:embed="rId7">
            <a:alphaModFix/>
          </a:blip>
          <a:srcRect/>
          <a:stretch/>
        </p:blipFill>
        <p:spPr>
          <a:xfrm>
            <a:off x="31463" y="467150"/>
            <a:ext cx="4039300" cy="280098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59" name="Google Shape;259;g17b07f5b974_0_74"/>
          <p:cNvPicPr preferRelativeResize="0"/>
          <p:nvPr/>
        </p:nvPicPr>
        <p:blipFill rotWithShape="1">
          <a:blip r:embed="rId3">
            <a:alphaModFix/>
          </a:blip>
          <a:srcRect/>
          <a:stretch/>
        </p:blipFill>
        <p:spPr>
          <a:xfrm>
            <a:off x="86767" y="467275"/>
            <a:ext cx="3932100" cy="2720023"/>
          </a:xfrm>
          <a:prstGeom prst="rect">
            <a:avLst/>
          </a:prstGeom>
          <a:noFill/>
          <a:ln>
            <a:noFill/>
          </a:ln>
        </p:spPr>
      </p:pic>
      <p:sp>
        <p:nvSpPr>
          <p:cNvPr id="261" name="Google Shape;261;g17b07f5b974_0_74"/>
          <p:cNvSpPr txBox="1">
            <a:spLocks noGrp="1"/>
          </p:cNvSpPr>
          <p:nvPr>
            <p:ph idx="1"/>
          </p:nvPr>
        </p:nvSpPr>
        <p:spPr>
          <a:xfrm>
            <a:off x="86767" y="3429000"/>
            <a:ext cx="3932100" cy="3064500"/>
          </a:xfrm>
          <a:prstGeom prst="rect">
            <a:avLst/>
          </a:prstGeom>
          <a:gradFill>
            <a:gsLst>
              <a:gs pos="0">
                <a:srgbClr val="DFE9FB"/>
              </a:gs>
              <a:gs pos="100000">
                <a:srgbClr val="6E9BE7"/>
              </a:gs>
            </a:gsLst>
            <a:lin ang="5400012" scaled="0"/>
          </a:gradFill>
          <a:ln>
            <a:noFill/>
          </a:ln>
        </p:spPr>
        <p:txBody>
          <a:bodyPr spcFirstLastPara="1" wrap="square" lIns="91425" tIns="45700" rIns="91425" bIns="45700" anchor="t" anchorCtr="0">
            <a:noAutofit/>
          </a:bodyPr>
          <a:lstStyle/>
          <a:p>
            <a:pPr marL="0" lvl="0" indent="0" algn="ctr" rtl="0">
              <a:lnSpc>
                <a:spcPct val="115000"/>
              </a:lnSpc>
              <a:spcBef>
                <a:spcPts val="0"/>
              </a:spcBef>
              <a:spcAft>
                <a:spcPts val="0"/>
              </a:spcAft>
              <a:buSzPts val="1018"/>
              <a:buNone/>
            </a:pPr>
            <a:r>
              <a:rPr lang="en-NZ" sz="2420" b="1" dirty="0"/>
              <a:t>Rangatiratanga </a:t>
            </a:r>
            <a:endParaRPr sz="2420" b="1" dirty="0"/>
          </a:p>
          <a:p>
            <a:pPr marL="0" lvl="0" indent="0" algn="ctr" rtl="0">
              <a:lnSpc>
                <a:spcPct val="115000"/>
              </a:lnSpc>
              <a:spcBef>
                <a:spcPts val="0"/>
              </a:spcBef>
              <a:spcAft>
                <a:spcPts val="0"/>
              </a:spcAft>
              <a:buSzPts val="1018"/>
              <a:buNone/>
            </a:pPr>
            <a:r>
              <a:rPr lang="en-NZ" sz="2420" dirty="0"/>
              <a:t>student agency &amp; leadership</a:t>
            </a:r>
            <a:endParaRPr sz="2420" dirty="0"/>
          </a:p>
          <a:p>
            <a:pPr marL="0" lvl="0" indent="0" algn="ctr" rtl="0">
              <a:lnSpc>
                <a:spcPct val="115000"/>
              </a:lnSpc>
              <a:spcBef>
                <a:spcPts val="0"/>
              </a:spcBef>
              <a:spcAft>
                <a:spcPts val="0"/>
              </a:spcAft>
              <a:buSzPts val="1018"/>
              <a:buNone/>
            </a:pPr>
            <a:endParaRPr sz="2420" dirty="0"/>
          </a:p>
          <a:p>
            <a:pPr marL="0" lvl="0" indent="0" algn="ctr" rtl="0">
              <a:lnSpc>
                <a:spcPct val="115000"/>
              </a:lnSpc>
              <a:spcBef>
                <a:spcPts val="0"/>
              </a:spcBef>
              <a:spcAft>
                <a:spcPts val="0"/>
              </a:spcAft>
              <a:buSzPts val="1018"/>
              <a:buNone/>
            </a:pPr>
            <a:r>
              <a:rPr lang="en-NZ" sz="2420" dirty="0"/>
              <a:t>positioning some students as experts; </a:t>
            </a:r>
            <a:endParaRPr sz="2420" dirty="0"/>
          </a:p>
          <a:p>
            <a:pPr marL="0" lvl="0" indent="0" algn="ctr" rtl="0">
              <a:lnSpc>
                <a:spcPct val="115000"/>
              </a:lnSpc>
              <a:spcBef>
                <a:spcPts val="0"/>
              </a:spcBef>
              <a:spcAft>
                <a:spcPts val="0"/>
              </a:spcAft>
              <a:buClr>
                <a:schemeClr val="dk1"/>
              </a:buClr>
              <a:buSzPts val="1018"/>
              <a:buFont typeface="Arial"/>
              <a:buNone/>
            </a:pPr>
            <a:r>
              <a:rPr lang="en-NZ" sz="2420" dirty="0"/>
              <a:t>positioning others as active learners</a:t>
            </a:r>
            <a:endParaRPr sz="2420" dirty="0"/>
          </a:p>
          <a:p>
            <a:pPr marL="0" lvl="0" indent="0" algn="l" rtl="0">
              <a:lnSpc>
                <a:spcPct val="90000"/>
              </a:lnSpc>
              <a:spcBef>
                <a:spcPts val="1000"/>
              </a:spcBef>
              <a:spcAft>
                <a:spcPts val="0"/>
              </a:spcAft>
              <a:buSzPts val="1018"/>
              <a:buNone/>
            </a:pPr>
            <a:endParaRPr sz="2420" b="1" dirty="0">
              <a:solidFill>
                <a:srgbClr val="000000"/>
              </a:solidFill>
            </a:endParaRPr>
          </a:p>
        </p:txBody>
      </p:sp>
      <p:sp>
        <p:nvSpPr>
          <p:cNvPr id="260" name="Google Shape;260;g17b07f5b974_0_74"/>
          <p:cNvSpPr txBox="1">
            <a:spLocks noGrp="1"/>
          </p:cNvSpPr>
          <p:nvPr>
            <p:ph type="body" sz="half" idx="2"/>
          </p:nvPr>
        </p:nvSpPr>
        <p:spPr>
          <a:xfrm>
            <a:off x="5183200" y="1769800"/>
            <a:ext cx="6172200" cy="4091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3200"/>
              <a:buNone/>
            </a:pPr>
            <a:r>
              <a:rPr lang="en-NZ" sz="3000" dirty="0">
                <a:solidFill>
                  <a:schemeClr val="tx1"/>
                </a:solidFill>
              </a:rPr>
              <a:t>Students as experts</a:t>
            </a:r>
            <a:endParaRPr sz="3000" dirty="0">
              <a:solidFill>
                <a:schemeClr val="tx1"/>
              </a:solidFill>
            </a:endParaRPr>
          </a:p>
          <a:p>
            <a:pPr marL="0" lvl="0" indent="0" algn="l" rtl="0">
              <a:lnSpc>
                <a:spcPct val="90000"/>
              </a:lnSpc>
              <a:spcBef>
                <a:spcPts val="1000"/>
              </a:spcBef>
              <a:spcAft>
                <a:spcPts val="0"/>
              </a:spcAft>
              <a:buSzPts val="3200"/>
              <a:buNone/>
            </a:pPr>
            <a:r>
              <a:rPr lang="en-NZ" sz="3000" dirty="0">
                <a:solidFill>
                  <a:schemeClr val="tx1"/>
                </a:solidFill>
              </a:rPr>
              <a:t>Students as active learners</a:t>
            </a:r>
            <a:endParaRPr sz="3000" dirty="0">
              <a:solidFill>
                <a:schemeClr val="tx1"/>
              </a:solidFill>
            </a:endParaRPr>
          </a:p>
          <a:p>
            <a:pPr marL="0" lvl="0" indent="0" algn="l" rtl="0">
              <a:lnSpc>
                <a:spcPct val="90000"/>
              </a:lnSpc>
              <a:spcBef>
                <a:spcPts val="1000"/>
              </a:spcBef>
              <a:spcAft>
                <a:spcPts val="0"/>
              </a:spcAft>
              <a:buSzPts val="3200"/>
              <a:buNone/>
            </a:pPr>
            <a:endParaRPr sz="3000" dirty="0"/>
          </a:p>
          <a:p>
            <a:pPr marL="0" lvl="0" indent="0" algn="l" rtl="0">
              <a:lnSpc>
                <a:spcPct val="90000"/>
              </a:lnSpc>
              <a:spcBef>
                <a:spcPts val="1000"/>
              </a:spcBef>
              <a:spcAft>
                <a:spcPts val="0"/>
              </a:spcAft>
              <a:buSzPts val="3200"/>
              <a:buNone/>
            </a:pPr>
            <a:r>
              <a:rPr lang="en-NZ" sz="3000" dirty="0">
                <a:solidFill>
                  <a:srgbClr val="2200CC"/>
                </a:solidFill>
              </a:rPr>
              <a:t>Potential to model learner role</a:t>
            </a:r>
            <a:endParaRPr sz="3000" dirty="0">
              <a:solidFill>
                <a:srgbClr val="2200CC"/>
              </a:solidFill>
            </a:endParaRPr>
          </a:p>
          <a:p>
            <a:pPr marL="0" lvl="0" indent="0" algn="l" rtl="0">
              <a:lnSpc>
                <a:spcPct val="90000"/>
              </a:lnSpc>
              <a:spcBef>
                <a:spcPts val="1000"/>
              </a:spcBef>
              <a:spcAft>
                <a:spcPts val="0"/>
              </a:spcAft>
              <a:buSzPts val="3200"/>
              <a:buNone/>
            </a:pPr>
            <a:endParaRPr sz="3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17b07f5b974_0_0"/>
          <p:cNvSpPr txBox="1">
            <a:spLocks noGrp="1"/>
          </p:cNvSpPr>
          <p:nvPr>
            <p:ph idx="1"/>
          </p:nvPr>
        </p:nvSpPr>
        <p:spPr>
          <a:xfrm>
            <a:off x="4143025" y="1846729"/>
            <a:ext cx="3533100" cy="3877296"/>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NZ" dirty="0"/>
              <a:t>Traditional depiction of Japanese women </a:t>
            </a:r>
            <a:endParaRPr dirty="0"/>
          </a:p>
          <a:p>
            <a:pPr marL="0" lvl="0" indent="0" algn="l" rtl="0">
              <a:lnSpc>
                <a:spcPct val="90000"/>
              </a:lnSpc>
              <a:spcBef>
                <a:spcPts val="1000"/>
              </a:spcBef>
              <a:spcAft>
                <a:spcPts val="0"/>
              </a:spcAft>
              <a:buSzPts val="1800"/>
              <a:buNone/>
            </a:pPr>
            <a:r>
              <a:rPr lang="en-NZ" sz="1800" dirty="0"/>
              <a:t>Three Famous Beauties, Woodblock Print by Kitagawa </a:t>
            </a:r>
            <a:r>
              <a:rPr lang="en-NZ" sz="1800" dirty="0" err="1"/>
              <a:t>Utamaro</a:t>
            </a:r>
            <a:endParaRPr sz="1800" dirty="0"/>
          </a:p>
          <a:p>
            <a:pPr marL="0" lvl="0" indent="0" algn="l" rtl="0">
              <a:lnSpc>
                <a:spcPct val="90000"/>
              </a:lnSpc>
              <a:spcBef>
                <a:spcPts val="1000"/>
              </a:spcBef>
              <a:spcAft>
                <a:spcPts val="0"/>
              </a:spcAft>
              <a:buSzPts val="1800"/>
              <a:buNone/>
            </a:pPr>
            <a:endParaRPr sz="1600" dirty="0"/>
          </a:p>
          <a:p>
            <a:pPr marL="0" lvl="0" indent="0" algn="l" rtl="0">
              <a:lnSpc>
                <a:spcPct val="90000"/>
              </a:lnSpc>
              <a:spcBef>
                <a:spcPts val="1000"/>
              </a:spcBef>
              <a:spcAft>
                <a:spcPts val="0"/>
              </a:spcAft>
              <a:buSzPts val="1800"/>
              <a:buNone/>
            </a:pPr>
            <a:r>
              <a:rPr lang="en-NZ" dirty="0"/>
              <a:t>Modern depiction of a female character in a Japanese anime </a:t>
            </a:r>
            <a:endParaRPr dirty="0"/>
          </a:p>
          <a:p>
            <a:pPr marL="0" lvl="0" indent="0" algn="l" rtl="0">
              <a:lnSpc>
                <a:spcPct val="90000"/>
              </a:lnSpc>
              <a:spcBef>
                <a:spcPts val="1000"/>
              </a:spcBef>
              <a:spcAft>
                <a:spcPts val="0"/>
              </a:spcAft>
              <a:buSzPts val="1800"/>
              <a:buNone/>
            </a:pPr>
            <a:r>
              <a:rPr lang="en-NZ" sz="1800" dirty="0"/>
              <a:t>Demon Slayer’s </a:t>
            </a:r>
            <a:r>
              <a:rPr lang="en-NZ" sz="1800" dirty="0" err="1"/>
              <a:t>Kanae</a:t>
            </a:r>
            <a:r>
              <a:rPr lang="en-NZ" sz="1800" dirty="0"/>
              <a:t> </a:t>
            </a:r>
            <a:r>
              <a:rPr lang="en-NZ" sz="1800" dirty="0" err="1"/>
              <a:t>Kocho</a:t>
            </a:r>
            <a:r>
              <a:rPr lang="en-NZ" sz="1800" dirty="0"/>
              <a:t>, originally drawn by manga author and illustrator </a:t>
            </a:r>
            <a:r>
              <a:rPr lang="en-NZ" sz="1800" dirty="0" err="1"/>
              <a:t>Koyoharu</a:t>
            </a:r>
            <a:r>
              <a:rPr lang="en-NZ" sz="1800" dirty="0"/>
              <a:t> </a:t>
            </a:r>
            <a:r>
              <a:rPr lang="en-NZ" sz="1800" dirty="0" err="1"/>
              <a:t>Gotouge</a:t>
            </a:r>
            <a:endParaRPr sz="1800" dirty="0"/>
          </a:p>
          <a:p>
            <a:pPr marL="0" lvl="0" indent="0" algn="l" rtl="0">
              <a:lnSpc>
                <a:spcPct val="90000"/>
              </a:lnSpc>
              <a:spcBef>
                <a:spcPts val="1000"/>
              </a:spcBef>
              <a:spcAft>
                <a:spcPts val="0"/>
              </a:spcAft>
              <a:buSzPts val="1800"/>
              <a:buNone/>
            </a:pPr>
            <a:endParaRPr sz="1600" dirty="0"/>
          </a:p>
        </p:txBody>
      </p:sp>
      <p:pic>
        <p:nvPicPr>
          <p:cNvPr id="192" name="Google Shape;192;g17b07f5b974_0_0"/>
          <p:cNvPicPr preferRelativeResize="0"/>
          <p:nvPr/>
        </p:nvPicPr>
        <p:blipFill rotWithShape="1">
          <a:blip r:embed="rId3">
            <a:alphaModFix/>
          </a:blip>
          <a:srcRect/>
          <a:stretch/>
        </p:blipFill>
        <p:spPr>
          <a:xfrm>
            <a:off x="328800" y="747438"/>
            <a:ext cx="3712926" cy="5363126"/>
          </a:xfrm>
          <a:prstGeom prst="rect">
            <a:avLst/>
          </a:prstGeom>
          <a:noFill/>
          <a:ln>
            <a:noFill/>
          </a:ln>
          <a:effectLst>
            <a:outerShdw blurRad="57150" dist="19050" dir="5400000" algn="bl" rotWithShape="0">
              <a:srgbClr val="000000">
                <a:alpha val="49803"/>
              </a:srgbClr>
            </a:outerShdw>
          </a:effectLst>
        </p:spPr>
      </p:pic>
      <p:pic>
        <p:nvPicPr>
          <p:cNvPr id="193" name="Google Shape;193;g17b07f5b974_0_0"/>
          <p:cNvPicPr preferRelativeResize="0"/>
          <p:nvPr/>
        </p:nvPicPr>
        <p:blipFill rotWithShape="1">
          <a:blip r:embed="rId4">
            <a:alphaModFix/>
          </a:blip>
          <a:srcRect l="12435" r="40970"/>
          <a:stretch/>
        </p:blipFill>
        <p:spPr>
          <a:xfrm>
            <a:off x="7777424" y="747438"/>
            <a:ext cx="4085776" cy="53631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186f1214c9a_0_2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Ethnography of SPEAKING Frame </a:t>
            </a:r>
            <a:br>
              <a:rPr lang="en-NZ" dirty="0"/>
            </a:br>
            <a:r>
              <a:rPr lang="en-NZ" dirty="0"/>
              <a:t>developed by Dell </a:t>
            </a:r>
            <a:r>
              <a:rPr lang="en-NZ" dirty="0" err="1"/>
              <a:t>Hymes</a:t>
            </a:r>
            <a:r>
              <a:rPr lang="en-NZ" dirty="0"/>
              <a:t> (1962, 1964)</a:t>
            </a:r>
            <a:endParaRPr dirty="0"/>
          </a:p>
        </p:txBody>
      </p:sp>
      <p:sp>
        <p:nvSpPr>
          <p:cNvPr id="146" name="Google Shape;146;g186f1214c9a_0_22"/>
          <p:cNvSpPr txBox="1">
            <a:spLocks noGrp="1"/>
          </p:cNvSpPr>
          <p:nvPr>
            <p:ph sz="half" idx="1"/>
          </p:nvPr>
        </p:nvSpPr>
        <p:spPr>
          <a:xfrm>
            <a:off x="838200" y="2084933"/>
            <a:ext cx="6916800" cy="3565240"/>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NZ" sz="2400" dirty="0">
                <a:solidFill>
                  <a:srgbClr val="465674"/>
                </a:solidFill>
                <a:latin typeface="Arial"/>
                <a:ea typeface="Arial"/>
                <a:cs typeface="Arial"/>
                <a:sym typeface="Arial"/>
              </a:rPr>
              <a:t>An ethnography “is directed at the description and understanding of </a:t>
            </a:r>
            <a:r>
              <a:rPr lang="en-NZ" sz="2400" b="1" dirty="0">
                <a:solidFill>
                  <a:srgbClr val="465674"/>
                </a:solidFill>
                <a:latin typeface="Arial"/>
                <a:ea typeface="Arial"/>
                <a:cs typeface="Arial"/>
                <a:sym typeface="Arial"/>
              </a:rPr>
              <a:t>communicative </a:t>
            </a:r>
            <a:r>
              <a:rPr lang="en-NZ" sz="2400" b="1" dirty="0" err="1">
                <a:solidFill>
                  <a:srgbClr val="465674"/>
                </a:solidFill>
                <a:latin typeface="Arial"/>
                <a:ea typeface="Arial"/>
                <a:cs typeface="Arial"/>
                <a:sym typeface="Arial"/>
              </a:rPr>
              <a:t>behavior</a:t>
            </a:r>
            <a:r>
              <a:rPr lang="en-NZ" sz="2400" b="1" dirty="0">
                <a:solidFill>
                  <a:srgbClr val="465674"/>
                </a:solidFill>
                <a:latin typeface="Arial"/>
                <a:ea typeface="Arial"/>
                <a:cs typeface="Arial"/>
                <a:sym typeface="Arial"/>
              </a:rPr>
              <a:t> in specific cultural settings</a:t>
            </a:r>
            <a:r>
              <a:rPr lang="en-NZ" sz="2400" dirty="0">
                <a:solidFill>
                  <a:srgbClr val="465674"/>
                </a:solidFill>
                <a:latin typeface="Arial"/>
                <a:ea typeface="Arial"/>
                <a:cs typeface="Arial"/>
                <a:sym typeface="Arial"/>
              </a:rPr>
              <a:t>” (</a:t>
            </a:r>
            <a:r>
              <a:rPr lang="en-NZ" sz="2400" dirty="0">
                <a:solidFill>
                  <a:srgbClr val="536162"/>
                </a:solidFill>
                <a:latin typeface="Arial"/>
                <a:ea typeface="Arial"/>
                <a:cs typeface="Arial"/>
                <a:sym typeface="Arial"/>
              </a:rPr>
              <a:t>Muriel Saville-</a:t>
            </a:r>
            <a:r>
              <a:rPr lang="en-NZ" sz="2400" dirty="0" err="1">
                <a:solidFill>
                  <a:srgbClr val="536162"/>
                </a:solidFill>
                <a:latin typeface="Arial"/>
                <a:ea typeface="Arial"/>
                <a:cs typeface="Arial"/>
                <a:sym typeface="Arial"/>
              </a:rPr>
              <a:t>Troike</a:t>
            </a:r>
            <a:r>
              <a:rPr lang="en-NZ" sz="2400" dirty="0">
                <a:solidFill>
                  <a:srgbClr val="536162"/>
                </a:solidFill>
                <a:latin typeface="Arial"/>
                <a:ea typeface="Arial"/>
                <a:cs typeface="Arial"/>
                <a:sym typeface="Arial"/>
              </a:rPr>
              <a:t>, 1989, p. 2)</a:t>
            </a:r>
            <a:r>
              <a:rPr lang="en-NZ" sz="2400" dirty="0">
                <a:latin typeface="Arial"/>
                <a:ea typeface="Arial"/>
                <a:cs typeface="Arial"/>
                <a:sym typeface="Arial"/>
              </a:rPr>
              <a:t> </a:t>
            </a:r>
            <a:endParaRPr sz="2400" dirty="0">
              <a:solidFill>
                <a:srgbClr val="465674"/>
              </a:solidFill>
              <a:latin typeface="Arial"/>
              <a:ea typeface="Arial"/>
              <a:cs typeface="Arial"/>
              <a:sym typeface="Arial"/>
            </a:endParaRPr>
          </a:p>
          <a:p>
            <a:pPr marL="457200" lvl="0" indent="-381000" algn="l" rtl="0">
              <a:lnSpc>
                <a:spcPct val="115000"/>
              </a:lnSpc>
              <a:spcBef>
                <a:spcPts val="0"/>
              </a:spcBef>
              <a:spcAft>
                <a:spcPts val="0"/>
              </a:spcAft>
              <a:buClr>
                <a:srgbClr val="465674"/>
              </a:buClr>
              <a:buSzPts val="2400"/>
              <a:buFont typeface="Arial"/>
              <a:buChar char="-"/>
            </a:pPr>
            <a:r>
              <a:rPr lang="en-NZ" sz="2400" dirty="0">
                <a:solidFill>
                  <a:srgbClr val="465674"/>
                </a:solidFill>
                <a:latin typeface="Arial"/>
                <a:ea typeface="Arial"/>
                <a:cs typeface="Arial"/>
                <a:sym typeface="Arial"/>
              </a:rPr>
              <a:t>Rules for communication and interaction</a:t>
            </a:r>
            <a:endParaRPr sz="2400" dirty="0">
              <a:solidFill>
                <a:srgbClr val="465674"/>
              </a:solidFill>
              <a:latin typeface="Arial"/>
              <a:ea typeface="Arial"/>
              <a:cs typeface="Arial"/>
              <a:sym typeface="Arial"/>
            </a:endParaRPr>
          </a:p>
          <a:p>
            <a:pPr marL="457200" lvl="0" indent="-381000" algn="l" rtl="0">
              <a:lnSpc>
                <a:spcPct val="115000"/>
              </a:lnSpc>
              <a:spcBef>
                <a:spcPts val="0"/>
              </a:spcBef>
              <a:spcAft>
                <a:spcPts val="0"/>
              </a:spcAft>
              <a:buClr>
                <a:srgbClr val="465674"/>
              </a:buClr>
              <a:buSzPts val="2400"/>
              <a:buFont typeface="Arial"/>
              <a:buChar char="-"/>
            </a:pPr>
            <a:r>
              <a:rPr lang="en-NZ" sz="2400" dirty="0">
                <a:solidFill>
                  <a:srgbClr val="465674"/>
                </a:solidFill>
                <a:latin typeface="Arial"/>
                <a:ea typeface="Arial"/>
                <a:cs typeface="Arial"/>
                <a:sym typeface="Arial"/>
              </a:rPr>
              <a:t>Awareness of participant roles</a:t>
            </a:r>
            <a:endParaRPr sz="2400" dirty="0">
              <a:solidFill>
                <a:srgbClr val="465674"/>
              </a:solidFill>
              <a:latin typeface="Arial"/>
              <a:ea typeface="Arial"/>
              <a:cs typeface="Arial"/>
              <a:sym typeface="Arial"/>
            </a:endParaRPr>
          </a:p>
          <a:p>
            <a:pPr marL="457200" lvl="0" indent="-381000" algn="l" rtl="0">
              <a:lnSpc>
                <a:spcPct val="115000"/>
              </a:lnSpc>
              <a:spcBef>
                <a:spcPts val="0"/>
              </a:spcBef>
              <a:spcAft>
                <a:spcPts val="0"/>
              </a:spcAft>
              <a:buClr>
                <a:srgbClr val="465674"/>
              </a:buClr>
              <a:buSzPts val="2400"/>
              <a:buFont typeface="Arial"/>
              <a:buChar char="-"/>
            </a:pPr>
            <a:r>
              <a:rPr lang="en-NZ" sz="2400" dirty="0">
                <a:solidFill>
                  <a:srgbClr val="465674"/>
                </a:solidFill>
                <a:latin typeface="Arial"/>
                <a:ea typeface="Arial"/>
                <a:cs typeface="Arial"/>
                <a:sym typeface="Arial"/>
              </a:rPr>
              <a:t>Cultural knowledge and beliefs underpinning interaction</a:t>
            </a:r>
            <a:endParaRPr sz="2400" dirty="0">
              <a:solidFill>
                <a:srgbClr val="465674"/>
              </a:solidFill>
              <a:latin typeface="Arial"/>
              <a:ea typeface="Arial"/>
              <a:cs typeface="Arial"/>
              <a:sym typeface="Arial"/>
            </a:endParaRPr>
          </a:p>
          <a:p>
            <a:pPr marL="228600" lvl="0" indent="-50800" algn="l" rtl="0">
              <a:lnSpc>
                <a:spcPct val="90000"/>
              </a:lnSpc>
              <a:spcBef>
                <a:spcPts val="0"/>
              </a:spcBef>
              <a:spcAft>
                <a:spcPts val="0"/>
              </a:spcAft>
              <a:buClr>
                <a:schemeClr val="dk1"/>
              </a:buClr>
              <a:buSzPts val="2800"/>
              <a:buNone/>
            </a:pPr>
            <a:endParaRPr sz="2400" dirty="0"/>
          </a:p>
        </p:txBody>
      </p:sp>
      <p:pic>
        <p:nvPicPr>
          <p:cNvPr id="147" name="Google Shape;147;g186f1214c9a_0_22"/>
          <p:cNvPicPr preferRelativeResize="0"/>
          <p:nvPr/>
        </p:nvPicPr>
        <p:blipFill rotWithShape="1">
          <a:blip r:embed="rId3">
            <a:alphaModFix/>
          </a:blip>
          <a:srcRect/>
          <a:stretch/>
        </p:blipFill>
        <p:spPr>
          <a:xfrm>
            <a:off x="8079474" y="2084933"/>
            <a:ext cx="2470245" cy="3565240"/>
          </a:xfrm>
          <a:prstGeom prst="rect">
            <a:avLst/>
          </a:prstGeom>
          <a:ln>
            <a:noFill/>
          </a:ln>
          <a:effectLst>
            <a:outerShdw blurRad="292100" dist="139700" dir="2700000" algn="tl" rotWithShape="0">
              <a:srgbClr val="333333">
                <a:alpha val="65000"/>
              </a:srgbClr>
            </a:outerShdw>
          </a:effectLst>
        </p:spPr>
      </p:pic>
      <p:graphicFrame>
        <p:nvGraphicFramePr>
          <p:cNvPr id="2" name="Table 1">
            <a:extLst>
              <a:ext uri="{FF2B5EF4-FFF2-40B4-BE49-F238E27FC236}">
                <a16:creationId xmlns:a16="http://schemas.microsoft.com/office/drawing/2014/main" id="{3599EBBD-2A5A-4617-B3BA-52188547786C}"/>
              </a:ext>
            </a:extLst>
          </p:cNvPr>
          <p:cNvGraphicFramePr>
            <a:graphicFrameLocks noGrp="1"/>
          </p:cNvGraphicFramePr>
          <p:nvPr>
            <p:extLst>
              <p:ext uri="{D42A27DB-BD31-4B8C-83A1-F6EECF244321}">
                <p14:modId xmlns:p14="http://schemas.microsoft.com/office/powerpoint/2010/main" val="2933612037"/>
              </p:ext>
            </p:extLst>
          </p:nvPr>
        </p:nvGraphicFramePr>
        <p:xfrm>
          <a:off x="275590" y="6377996"/>
          <a:ext cx="11701780" cy="551720"/>
        </p:xfrm>
        <a:graphic>
          <a:graphicData uri="http://schemas.openxmlformats.org/drawingml/2006/table">
            <a:tbl>
              <a:tblPr firstRow="1" bandRow="1">
                <a:tableStyleId>{2D5ABB26-0587-4C30-8999-92F81FD0307C}</a:tableStyleId>
              </a:tblPr>
              <a:tblGrid>
                <a:gridCol w="11701780">
                  <a:extLst>
                    <a:ext uri="{9D8B030D-6E8A-4147-A177-3AD203B41FA5}">
                      <a16:colId xmlns:a16="http://schemas.microsoft.com/office/drawing/2014/main" val="1416177143"/>
                    </a:ext>
                  </a:extLst>
                </a:gridCol>
              </a:tblGrid>
              <a:tr h="551720">
                <a:tc>
                  <a:txBody>
                    <a:bodyPr/>
                    <a:lstStyle/>
                    <a:p>
                      <a:r>
                        <a:rPr lang="en-NZ" sz="2200" dirty="0">
                          <a:solidFill>
                            <a:schemeClr val="bg1"/>
                          </a:solidFill>
                        </a:rPr>
                        <a:t>Setting – Participants – Ends – Act sequence – Key – Instrumentalities – Norms of interaction – Genre</a:t>
                      </a:r>
                      <a:endParaRPr lang="en-NZ" sz="2200" dirty="0">
                        <a:solidFill>
                          <a:schemeClr val="bg1"/>
                        </a:solidFill>
                        <a:latin typeface="+mn-lt"/>
                      </a:endParaRPr>
                    </a:p>
                  </a:txBody>
                  <a:tcPr/>
                </a:tc>
                <a:extLst>
                  <a:ext uri="{0D108BD9-81ED-4DB2-BD59-A6C34878D82A}">
                    <a16:rowId xmlns:a16="http://schemas.microsoft.com/office/drawing/2014/main" val="384143923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923A1-4F0D-441B-9815-1783360F6681}"/>
              </a:ext>
            </a:extLst>
          </p:cNvPr>
          <p:cNvSpPr>
            <a:spLocks noGrp="1"/>
          </p:cNvSpPr>
          <p:nvPr>
            <p:ph type="title"/>
          </p:nvPr>
        </p:nvSpPr>
        <p:spPr/>
        <p:txBody>
          <a:bodyPr/>
          <a:lstStyle/>
          <a:p>
            <a:r>
              <a:rPr lang="mi-NZ" dirty="0"/>
              <a:t>Expanding Cultural Perspectives with Picturebooks</a:t>
            </a:r>
            <a:endParaRPr lang="en-NZ" dirty="0"/>
          </a:p>
        </p:txBody>
      </p:sp>
      <p:sp>
        <p:nvSpPr>
          <p:cNvPr id="3" name="Text Placeholder 2">
            <a:extLst>
              <a:ext uri="{FF2B5EF4-FFF2-40B4-BE49-F238E27FC236}">
                <a16:creationId xmlns:a16="http://schemas.microsoft.com/office/drawing/2014/main" id="{7E5B224A-0158-4F9A-9571-72C22D684379}"/>
              </a:ext>
            </a:extLst>
          </p:cNvPr>
          <p:cNvSpPr>
            <a:spLocks noGrp="1"/>
          </p:cNvSpPr>
          <p:nvPr>
            <p:ph idx="1"/>
          </p:nvPr>
        </p:nvSpPr>
        <p:spPr/>
        <p:txBody>
          <a:bodyPr>
            <a:normAutofit/>
          </a:bodyPr>
          <a:lstStyle/>
          <a:p>
            <a:pPr marL="76200" indent="0">
              <a:lnSpc>
                <a:spcPct val="115000"/>
              </a:lnSpc>
              <a:spcBef>
                <a:spcPts val="0"/>
              </a:spcBef>
              <a:buSzPts val="2400"/>
              <a:buNone/>
            </a:pPr>
            <a:endPar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endParaRPr>
          </a:p>
          <a:p>
            <a:pPr marL="76200" indent="0">
              <a:lnSpc>
                <a:spcPct val="115000"/>
              </a:lnSpc>
              <a:spcBef>
                <a:spcPts val="0"/>
              </a:spcBef>
              <a:buSzPts val="2400"/>
              <a:buNone/>
            </a:pP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Picturebook research into cultural communicative competence with: </a:t>
            </a:r>
          </a:p>
          <a:p>
            <a:pPr marL="419100">
              <a:lnSpc>
                <a:spcPct val="115000"/>
              </a:lnSpc>
              <a:spcBef>
                <a:spcPts val="0"/>
              </a:spcBef>
              <a:buSzPts val="2400"/>
            </a:pP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Spanish preservice teachers (Ruiz, 2012)</a:t>
            </a:r>
          </a:p>
          <a:p>
            <a:pPr marL="419100">
              <a:lnSpc>
                <a:spcPct val="115000"/>
              </a:lnSpc>
              <a:spcBef>
                <a:spcPts val="0"/>
              </a:spcBef>
              <a:buSzPts val="2400"/>
            </a:pP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Primary school children in the Netherlands (de Bruijn, 2017) </a:t>
            </a:r>
          </a:p>
          <a:p>
            <a:pPr marL="419100">
              <a:lnSpc>
                <a:spcPct val="115000"/>
              </a:lnSpc>
              <a:spcBef>
                <a:spcPts val="0"/>
              </a:spcBef>
              <a:buSzPts val="2400"/>
            </a:pP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Secondary ELT students in Norway (Heggerness, 2019)</a:t>
            </a:r>
          </a:p>
          <a:p>
            <a:pPr indent="-381000">
              <a:lnSpc>
                <a:spcPct val="115000"/>
              </a:lnSpc>
              <a:spcBef>
                <a:spcPts val="0"/>
              </a:spcBef>
              <a:buSzPts val="2400"/>
            </a:pPr>
            <a:endPar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endParaRPr>
          </a:p>
          <a:p>
            <a:pPr marL="76200" indent="0">
              <a:lnSpc>
                <a:spcPct val="115000"/>
              </a:lnSpc>
              <a:spcBef>
                <a:spcPts val="0"/>
              </a:spcBef>
              <a:buSzPts val="2400"/>
              <a:buNone/>
            </a:pP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Picturebooks used to </a:t>
            </a:r>
            <a:r>
              <a:rPr lang="mi-NZ" sz="2400" dirty="0">
                <a:solidFill>
                  <a:srgbClr val="0070C0"/>
                </a:solidFill>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prompt</a:t>
            </a:r>
            <a:r>
              <a:rPr lang="mi-NZ" sz="2400" dirty="0">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 </a:t>
            </a:r>
            <a:r>
              <a:rPr lang="mi-NZ" sz="2400" dirty="0">
                <a:solidFill>
                  <a:srgbClr val="0070C0"/>
                </a:solidFill>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intercultural discussion &amp; develop intercultural awareness</a:t>
            </a:r>
            <a:endParaRPr lang="en-NZ" sz="2400" dirty="0">
              <a:solidFill>
                <a:srgbClr val="0070C0"/>
              </a:solidFill>
              <a:latin typeface="Calibri" panose="020F0502020204030204" pitchFamily="34" charset="0"/>
              <a:ea typeface="Arial"/>
              <a:cs typeface="Calibri" panose="020F0502020204030204" pitchFamily="34" charset="0"/>
              <a:sym typeface="Aria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endParaRPr lang="en-NZ" sz="2400" dirty="0"/>
          </a:p>
        </p:txBody>
      </p:sp>
    </p:spTree>
    <p:extLst>
      <p:ext uri="{BB962C8B-B14F-4D97-AF65-F5344CB8AC3E}">
        <p14:creationId xmlns:p14="http://schemas.microsoft.com/office/powerpoint/2010/main" val="425365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7"/>
          <p:cNvSpPr txBox="1">
            <a:spLocks noGrp="1"/>
          </p:cNvSpPr>
          <p:nvPr>
            <p:ph type="title"/>
          </p:nvPr>
        </p:nvSpPr>
        <p:spPr>
          <a:xfrm>
            <a:off x="336515" y="5493963"/>
            <a:ext cx="10515600" cy="970051"/>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Developing the pedagogy</a:t>
            </a:r>
            <a:endParaRPr dirty="0"/>
          </a:p>
        </p:txBody>
      </p:sp>
      <p:pic>
        <p:nvPicPr>
          <p:cNvPr id="122" name="Google Shape;122;p7"/>
          <p:cNvPicPr preferRelativeResize="0"/>
          <p:nvPr/>
        </p:nvPicPr>
        <p:blipFill rotWithShape="1">
          <a:blip r:embed="rId3">
            <a:alphaModFix/>
          </a:blip>
          <a:srcRect/>
          <a:stretch/>
        </p:blipFill>
        <p:spPr>
          <a:xfrm>
            <a:off x="7678775" y="5343122"/>
            <a:ext cx="4033275" cy="970050"/>
          </a:xfrm>
          <a:prstGeom prst="rect">
            <a:avLst/>
          </a:prstGeom>
          <a:noFill/>
          <a:ln>
            <a:noFill/>
          </a:ln>
        </p:spPr>
      </p:pic>
      <p:pic>
        <p:nvPicPr>
          <p:cNvPr id="123" name="Google Shape;123;p7"/>
          <p:cNvPicPr preferRelativeResize="0"/>
          <p:nvPr/>
        </p:nvPicPr>
        <p:blipFill rotWithShape="1">
          <a:blip r:embed="rId4">
            <a:alphaModFix/>
          </a:blip>
          <a:srcRect/>
          <a:stretch/>
        </p:blipFill>
        <p:spPr>
          <a:xfrm>
            <a:off x="152400" y="0"/>
            <a:ext cx="11559650" cy="5395350"/>
          </a:xfrm>
          <a:prstGeom prst="rect">
            <a:avLst/>
          </a:prstGeom>
          <a:noFill/>
          <a:ln>
            <a:noFill/>
          </a:ln>
        </p:spPr>
      </p:pic>
      <p:pic>
        <p:nvPicPr>
          <p:cNvPr id="124" name="Google Shape;124;p7"/>
          <p:cNvPicPr preferRelativeResize="0"/>
          <p:nvPr/>
        </p:nvPicPr>
        <p:blipFill rotWithShape="1">
          <a:blip r:embed="rId5">
            <a:alphaModFix/>
          </a:blip>
          <a:srcRect/>
          <a:stretch/>
        </p:blipFill>
        <p:spPr>
          <a:xfrm>
            <a:off x="8133908" y="2121230"/>
            <a:ext cx="3614000" cy="13256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28"/>
        <p:cNvGrpSpPr/>
        <p:nvPr/>
      </p:nvGrpSpPr>
      <p:grpSpPr>
        <a:xfrm>
          <a:off x="0" y="0"/>
          <a:ext cx="0" cy="0"/>
          <a:chOff x="0" y="0"/>
          <a:chExt cx="0" cy="0"/>
        </a:xfrm>
      </p:grpSpPr>
      <p:sp>
        <p:nvSpPr>
          <p:cNvPr id="129" name="Google Shape;129;g1648661b473_0_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NZ" dirty="0"/>
              <a:t>Selecting the </a:t>
            </a:r>
            <a:r>
              <a:rPr lang="en-NZ" dirty="0" err="1"/>
              <a:t>Picturebooks</a:t>
            </a:r>
            <a:endParaRPr dirty="0"/>
          </a:p>
        </p:txBody>
      </p:sp>
      <p:sp>
        <p:nvSpPr>
          <p:cNvPr id="130" name="Google Shape;130;g1648661b473_0_0"/>
          <p:cNvSpPr txBox="1">
            <a:spLocks noGrp="1"/>
          </p:cNvSpPr>
          <p:nvPr>
            <p:ph sz="half" idx="1"/>
          </p:nvPr>
        </p:nvSpPr>
        <p:spPr>
          <a:xfrm>
            <a:off x="838200" y="1825626"/>
            <a:ext cx="5181600" cy="3331642"/>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45700" rIns="91425" bIns="45700" anchor="t" anchorCtr="0">
            <a:normAutofit lnSpcReduction="10000"/>
          </a:bodyPr>
          <a:lstStyle/>
          <a:p>
            <a:pPr marL="457200" lvl="0" indent="-342900" algn="l" rtl="0">
              <a:lnSpc>
                <a:spcPct val="115000"/>
              </a:lnSpc>
              <a:spcBef>
                <a:spcPts val="1200"/>
              </a:spcBef>
              <a:spcAft>
                <a:spcPts val="0"/>
              </a:spcAft>
              <a:buSzPts val="1800"/>
              <a:buChar char="•"/>
            </a:pPr>
            <a:r>
              <a:rPr lang="en-NZ" sz="2800" b="1" dirty="0">
                <a:solidFill>
                  <a:srgbClr val="2200CC"/>
                </a:solidFill>
              </a:rPr>
              <a:t>Text Factors</a:t>
            </a:r>
            <a:r>
              <a:rPr lang="en-NZ" sz="2800" b="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a:t>
            </a:r>
            <a:r>
              <a:rPr lang="en-NZ" sz="2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 </a:t>
            </a:r>
            <a:endParaRPr sz="2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endParaRPr>
          </a:p>
          <a:p>
            <a:pPr marL="914400" lvl="1" indent="-342900" algn="l" rtl="0">
              <a:lnSpc>
                <a:spcPct val="115000"/>
              </a:lnSpc>
              <a:spcBef>
                <a:spcPts val="0"/>
              </a:spcBef>
              <a:spcAft>
                <a:spcPts val="0"/>
              </a:spcAft>
              <a:buSzPts val="1800"/>
              <a:buChar char="•"/>
            </a:pPr>
            <a:r>
              <a:rPr lang="en-NZ"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written and/or illustrated by cultural insiders </a:t>
            </a:r>
            <a:endParaRPr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endParaRPr>
          </a:p>
          <a:p>
            <a:pPr marL="914400" lvl="1" indent="-342900" algn="l" rtl="0">
              <a:lnSpc>
                <a:spcPct val="115000"/>
              </a:lnSpc>
              <a:spcBef>
                <a:spcPts val="0"/>
              </a:spcBef>
              <a:spcAft>
                <a:spcPts val="0"/>
              </a:spcAft>
              <a:buSzPts val="1800"/>
              <a:buChar char="•"/>
            </a:pPr>
            <a:r>
              <a:rPr lang="en-NZ"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focussing on cultural events</a:t>
            </a:r>
            <a:endParaRPr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endParaRPr>
          </a:p>
          <a:p>
            <a:pPr marL="914400" lvl="1" indent="-342900" algn="l" rtl="0">
              <a:lnSpc>
                <a:spcPct val="115000"/>
              </a:lnSpc>
              <a:spcBef>
                <a:spcPts val="0"/>
              </a:spcBef>
              <a:spcAft>
                <a:spcPts val="0"/>
              </a:spcAft>
              <a:buSzPts val="1800"/>
              <a:buChar char="•"/>
            </a:pPr>
            <a:r>
              <a:rPr lang="en-NZ"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including languages other than English</a:t>
            </a:r>
            <a:endParaRPr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endParaRPr>
          </a:p>
        </p:txBody>
      </p:sp>
      <p:sp>
        <p:nvSpPr>
          <p:cNvPr id="131" name="Google Shape;131;g1648661b473_0_0"/>
          <p:cNvSpPr txBox="1">
            <a:spLocks noGrp="1"/>
          </p:cNvSpPr>
          <p:nvPr>
            <p:ph sz="half" idx="2"/>
          </p:nvPr>
        </p:nvSpPr>
        <p:spPr>
          <a:xfrm>
            <a:off x="6172200" y="1825626"/>
            <a:ext cx="5181600" cy="3892786"/>
          </a:xfrm>
          <a:prstGeom prst="rect">
            <a:avLst/>
          </a:prstGeom>
          <a:ln>
            <a:headEnd type="none" w="sm" len="sm"/>
            <a:tailEnd type="none" w="sm" len="sm"/>
          </a:ln>
        </p:spPr>
        <p:style>
          <a:lnRef idx="1">
            <a:schemeClr val="accent3"/>
          </a:lnRef>
          <a:fillRef idx="2">
            <a:schemeClr val="accent3"/>
          </a:fillRef>
          <a:effectRef idx="1">
            <a:schemeClr val="accent3"/>
          </a:effectRef>
          <a:fontRef idx="minor">
            <a:schemeClr val="dk1"/>
          </a:fontRef>
        </p:style>
        <p:txBody>
          <a:bodyPr spcFirstLastPara="1" wrap="square" lIns="91425" tIns="45700" rIns="91425" bIns="45700" anchor="t" anchorCtr="0">
            <a:normAutofit lnSpcReduction="10000"/>
          </a:bodyPr>
          <a:lstStyle/>
          <a:p>
            <a:pPr lvl="0">
              <a:lnSpc>
                <a:spcPct val="115000"/>
              </a:lnSpc>
              <a:spcBef>
                <a:spcPts val="0"/>
              </a:spcBef>
              <a:buClr>
                <a:srgbClr val="2200CC"/>
              </a:buClr>
            </a:pPr>
            <a:r>
              <a:rPr lang="en-NZ" sz="2800" b="1" dirty="0">
                <a:solidFill>
                  <a:srgbClr val="2200CC"/>
                </a:solidFill>
              </a:rPr>
              <a:t>Student factors:</a:t>
            </a:r>
          </a:p>
          <a:p>
            <a:pPr lvl="1">
              <a:lnSpc>
                <a:spcPct val="115000"/>
              </a:lnSpc>
              <a:spcBef>
                <a:spcPts val="0"/>
              </a:spcBef>
            </a:pPr>
            <a:r>
              <a:rPr lang="en-NZ" sz="2400" dirty="0"/>
              <a:t>Remote</a:t>
            </a:r>
            <a:r>
              <a:rPr lang="en-NZ"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4"/>
                  </a:ext>
                </a:extLst>
              </a:rPr>
              <a:t> students from China</a:t>
            </a:r>
            <a:endParaRPr lang="en-NZ"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5"/>
                </a:ext>
              </a:extLst>
            </a:endParaRPr>
          </a:p>
          <a:p>
            <a:pPr lvl="1">
              <a:lnSpc>
                <a:spcPct val="115000"/>
              </a:lnSpc>
              <a:spcBef>
                <a:spcPts val="0"/>
              </a:spcBef>
            </a:pPr>
            <a:r>
              <a:rPr lang="en-NZ"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6"/>
                  </a:ext>
                </a:extLst>
              </a:rPr>
              <a:t>Domestic students with diverse cultural identities and heritages</a:t>
            </a:r>
            <a:endParaRPr lang="en-NZ" sz="2400" dirty="0"/>
          </a:p>
          <a:p>
            <a:pPr marL="122873" lvl="0" indent="0" algn="l" rtl="0">
              <a:lnSpc>
                <a:spcPct val="115000"/>
              </a:lnSpc>
              <a:spcBef>
                <a:spcPts val="1200"/>
              </a:spcBef>
              <a:spcAft>
                <a:spcPts val="0"/>
              </a:spcAft>
              <a:buClr>
                <a:srgbClr val="2200CC"/>
              </a:buClr>
              <a:buSzPct val="64285"/>
              <a:buNone/>
            </a:pPr>
            <a:r>
              <a:rPr lang="en-NZ" sz="2800" b="1" dirty="0">
                <a:solidFill>
                  <a:srgbClr val="2200CC"/>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Tutor factors:</a:t>
            </a:r>
            <a:endParaRPr sz="2800" b="1" dirty="0">
              <a:solidFill>
                <a:srgbClr val="2200CC"/>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endParaRPr>
          </a:p>
          <a:p>
            <a:pPr marL="575502" lvl="2" indent="-342900">
              <a:lnSpc>
                <a:spcPct val="115000"/>
              </a:lnSpc>
              <a:spcBef>
                <a:spcPts val="0"/>
              </a:spcBef>
              <a:buSzPct val="75000"/>
              <a:buFont typeface="Arial" panose="020B0604020202020204" pitchFamily="34" charset="0"/>
              <a:buChar char="•"/>
            </a:pPr>
            <a:r>
              <a:rPr lang="en-NZ"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9"/>
                  </a:ext>
                </a:extLst>
              </a:rPr>
              <a:t>Aotearoa (Māori)</a:t>
            </a:r>
            <a:endParaRPr lang="en-NZ"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0"/>
                </a:ext>
              </a:extLst>
            </a:endParaRPr>
          </a:p>
          <a:p>
            <a:pPr marL="621792" indent="-334326">
              <a:lnSpc>
                <a:spcPct val="115000"/>
              </a:lnSpc>
              <a:spcBef>
                <a:spcPts val="0"/>
              </a:spcBef>
              <a:spcAft>
                <a:spcPts val="0"/>
              </a:spcAft>
              <a:buSzPct val="75000"/>
              <a:buChar char="•"/>
            </a:pPr>
            <a:r>
              <a:rPr lang="en-NZ"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rPr>
              <a:t>India (Telugu, Hindi)</a:t>
            </a:r>
          </a:p>
          <a:p>
            <a:pPr marL="621792" indent="-334326">
              <a:lnSpc>
                <a:spcPct val="115000"/>
              </a:lnSpc>
              <a:spcBef>
                <a:spcPts val="0"/>
              </a:spcBef>
              <a:spcAft>
                <a:spcPts val="0"/>
              </a:spcAft>
              <a:buSzPct val="75000"/>
              <a:buChar char="•"/>
            </a:pPr>
            <a:r>
              <a:rPr lang="en-NZ"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rPr>
              <a:t>Japan (Japanese, Urdu)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35"/>
        <p:cNvGrpSpPr/>
        <p:nvPr/>
      </p:nvGrpSpPr>
      <p:grpSpPr>
        <a:xfrm>
          <a:off x="0" y="0"/>
          <a:ext cx="0" cy="0"/>
          <a:chOff x="0" y="0"/>
          <a:chExt cx="0" cy="0"/>
        </a:xfrm>
      </p:grpSpPr>
      <p:sp>
        <p:nvSpPr>
          <p:cNvPr id="136" name="Google Shape;136;g1649cf2d5bd_0_11"/>
          <p:cNvSpPr txBox="1">
            <a:spLocks noGrp="1"/>
          </p:cNvSpPr>
          <p:nvPr>
            <p:ph type="title"/>
          </p:nvPr>
        </p:nvSpPr>
        <p:spPr>
          <a:xfrm>
            <a:off x="365723" y="365125"/>
            <a:ext cx="7277879" cy="1325700"/>
          </a:xfrm>
          <a:prstGeom prst="rect">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NZ" sz="4800" dirty="0"/>
              <a:t>The </a:t>
            </a:r>
            <a:r>
              <a:rPr lang="en-NZ" sz="4800" dirty="0" err="1"/>
              <a:t>Picturebooks</a:t>
            </a:r>
            <a:r>
              <a:rPr lang="en-NZ" sz="4800" dirty="0"/>
              <a:t> </a:t>
            </a:r>
            <a:endParaRPr sz="4800" dirty="0"/>
          </a:p>
        </p:txBody>
      </p:sp>
      <p:pic>
        <p:nvPicPr>
          <p:cNvPr id="137" name="Google Shape;137;g1649cf2d5bd_0_11"/>
          <p:cNvPicPr preferRelativeResize="0"/>
          <p:nvPr/>
        </p:nvPicPr>
        <p:blipFill rotWithShape="1">
          <a:blip r:embed="rId3">
            <a:alphaModFix/>
          </a:blip>
          <a:srcRect/>
          <a:stretch/>
        </p:blipFill>
        <p:spPr>
          <a:xfrm>
            <a:off x="326696" y="1910441"/>
            <a:ext cx="3452852" cy="4266679"/>
          </a:xfrm>
          <a:prstGeom prst="rect">
            <a:avLst/>
          </a:prstGeom>
          <a:ln>
            <a:noFill/>
          </a:ln>
          <a:effectLst>
            <a:outerShdw blurRad="292100" dist="139700" dir="2700000" algn="tl" rotWithShape="0">
              <a:srgbClr val="333333">
                <a:alpha val="65000"/>
              </a:srgbClr>
            </a:outerShdw>
          </a:effectLst>
        </p:spPr>
      </p:pic>
      <p:pic>
        <p:nvPicPr>
          <p:cNvPr id="138" name="Google Shape;138;g1649cf2d5bd_0_11"/>
          <p:cNvPicPr preferRelativeResize="0"/>
          <p:nvPr/>
        </p:nvPicPr>
        <p:blipFill rotWithShape="1">
          <a:blip r:embed="rId4">
            <a:alphaModFix/>
          </a:blip>
          <a:srcRect/>
          <a:stretch/>
        </p:blipFill>
        <p:spPr>
          <a:xfrm>
            <a:off x="7890516" y="3429000"/>
            <a:ext cx="3849526" cy="2911599"/>
          </a:xfrm>
          <a:prstGeom prst="rect">
            <a:avLst/>
          </a:prstGeom>
          <a:ln>
            <a:noFill/>
          </a:ln>
          <a:effectLst>
            <a:outerShdw blurRad="292100" dist="139700" dir="2700000" algn="tl" rotWithShape="0">
              <a:srgbClr val="333333">
                <a:alpha val="65000"/>
              </a:srgbClr>
            </a:outerShdw>
          </a:effectLst>
        </p:spPr>
      </p:pic>
      <p:pic>
        <p:nvPicPr>
          <p:cNvPr id="139" name="Google Shape;139;g1649cf2d5bd_0_11"/>
          <p:cNvPicPr preferRelativeResize="0"/>
          <p:nvPr/>
        </p:nvPicPr>
        <p:blipFill rotWithShape="1">
          <a:blip r:embed="rId5">
            <a:alphaModFix/>
          </a:blip>
          <a:srcRect/>
          <a:stretch/>
        </p:blipFill>
        <p:spPr>
          <a:xfrm>
            <a:off x="7890517" y="118926"/>
            <a:ext cx="3849525" cy="3310074"/>
          </a:xfrm>
          <a:prstGeom prst="rect">
            <a:avLst/>
          </a:prstGeom>
          <a:ln>
            <a:noFill/>
          </a:ln>
          <a:effectLst>
            <a:outerShdw blurRad="292100" dist="139700" dir="2700000" algn="tl" rotWithShape="0">
              <a:srgbClr val="333333">
                <a:alpha val="65000"/>
              </a:srgbClr>
            </a:outerShdw>
          </a:effectLst>
        </p:spPr>
      </p:pic>
      <p:pic>
        <p:nvPicPr>
          <p:cNvPr id="140" name="Google Shape;140;g1649cf2d5bd_0_11"/>
          <p:cNvPicPr preferRelativeResize="0"/>
          <p:nvPr/>
        </p:nvPicPr>
        <p:blipFill rotWithShape="1">
          <a:blip r:embed="rId6">
            <a:alphaModFix/>
          </a:blip>
          <a:srcRect/>
          <a:stretch/>
        </p:blipFill>
        <p:spPr>
          <a:xfrm>
            <a:off x="4026463" y="1910440"/>
            <a:ext cx="3452852" cy="426667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52"/>
        <p:cNvGrpSpPr/>
        <p:nvPr/>
      </p:nvGrpSpPr>
      <p:grpSpPr>
        <a:xfrm>
          <a:off x="0" y="0"/>
          <a:ext cx="0" cy="0"/>
          <a:chOff x="0" y="0"/>
          <a:chExt cx="0" cy="0"/>
        </a:xfrm>
      </p:grpSpPr>
      <p:sp>
        <p:nvSpPr>
          <p:cNvPr id="153" name="Google Shape;153;g16658ea2b41_0_3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NZ" dirty="0"/>
              <a:t>SPEAKING Analysis of </a:t>
            </a:r>
            <a:r>
              <a:rPr lang="en-NZ" dirty="0" err="1"/>
              <a:t>Picturebooks</a:t>
            </a:r>
            <a:r>
              <a:rPr lang="en-NZ" dirty="0"/>
              <a:t> - preparatory task for students</a:t>
            </a:r>
            <a:endParaRPr dirty="0"/>
          </a:p>
        </p:txBody>
      </p:sp>
      <p:graphicFrame>
        <p:nvGraphicFramePr>
          <p:cNvPr id="154" name="Google Shape;154;g16658ea2b41_0_37"/>
          <p:cNvGraphicFramePr/>
          <p:nvPr>
            <p:extLst>
              <p:ext uri="{D42A27DB-BD31-4B8C-83A1-F6EECF244321}">
                <p14:modId xmlns:p14="http://schemas.microsoft.com/office/powerpoint/2010/main" val="1014220481"/>
              </p:ext>
            </p:extLst>
          </p:nvPr>
        </p:nvGraphicFramePr>
        <p:xfrm>
          <a:off x="999650" y="1784400"/>
          <a:ext cx="10515600" cy="4383056"/>
        </p:xfrm>
        <a:graphic>
          <a:graphicData uri="http://schemas.openxmlformats.org/drawingml/2006/table">
            <a:tbl>
              <a:tblPr>
                <a:tableStyleId>{E8B1032C-EA38-4F05-BA0D-38AFFFC7BED3}</a:tableStyleId>
              </a:tblPr>
              <a:tblGrid>
                <a:gridCol w="3269375">
                  <a:extLst>
                    <a:ext uri="{9D8B030D-6E8A-4147-A177-3AD203B41FA5}">
                      <a16:colId xmlns:a16="http://schemas.microsoft.com/office/drawing/2014/main" val="20000"/>
                    </a:ext>
                  </a:extLst>
                </a:gridCol>
                <a:gridCol w="7246225">
                  <a:extLst>
                    <a:ext uri="{9D8B030D-6E8A-4147-A177-3AD203B41FA5}">
                      <a16:colId xmlns:a16="http://schemas.microsoft.com/office/drawing/2014/main" val="20001"/>
                    </a:ext>
                  </a:extLst>
                </a:gridCol>
              </a:tblGrid>
              <a:tr h="556250">
                <a:tc gridSpan="2">
                  <a:txBody>
                    <a:bodyPr/>
                    <a:lstStyle/>
                    <a:p>
                      <a:pPr marL="0" marR="0" lvl="0" indent="0" algn="l" rtl="0">
                        <a:lnSpc>
                          <a:spcPct val="107000"/>
                        </a:lnSpc>
                        <a:spcBef>
                          <a:spcPts val="0"/>
                        </a:spcBef>
                        <a:spcAft>
                          <a:spcPts val="0"/>
                        </a:spcAft>
                        <a:buClr>
                          <a:srgbClr val="000000"/>
                        </a:buClr>
                        <a:buSzPts val="2200"/>
                        <a:buFont typeface="Arial"/>
                        <a:buNone/>
                      </a:pPr>
                      <a:r>
                        <a:rPr lang="en-NZ" sz="2200" u="none" strike="noStrike" cap="none" dirty="0">
                          <a:sym typeface="Calibri"/>
                        </a:rPr>
                        <a:t>Suki’s Kimono by </a:t>
                      </a:r>
                      <a:r>
                        <a:rPr lang="en-NZ" sz="2200" u="none" strike="noStrike" cap="none" dirty="0" err="1">
                          <a:sym typeface="Calibri"/>
                        </a:rPr>
                        <a:t>Chieri</a:t>
                      </a:r>
                      <a:r>
                        <a:rPr lang="en-NZ" sz="2200" u="none" strike="noStrike" cap="none" dirty="0">
                          <a:sym typeface="Calibri"/>
                        </a:rPr>
                        <a:t> </a:t>
                      </a:r>
                      <a:r>
                        <a:rPr lang="en-NZ" sz="2200" u="none" strike="noStrike" cap="none" dirty="0" err="1">
                          <a:sym typeface="Calibri"/>
                        </a:rPr>
                        <a:t>Uegaka</a:t>
                      </a:r>
                      <a:r>
                        <a:rPr lang="en-NZ" sz="2200" u="none" strike="noStrike" cap="none" dirty="0">
                          <a:sym typeface="Calibri"/>
                        </a:rPr>
                        <a:t>, illustrated by </a:t>
                      </a:r>
                      <a:r>
                        <a:rPr lang="en-NZ" sz="2200" u="none" strike="noStrike" cap="none" dirty="0" err="1">
                          <a:sym typeface="Calibri"/>
                        </a:rPr>
                        <a:t>Stèphanie</a:t>
                      </a:r>
                      <a:r>
                        <a:rPr lang="en-NZ" sz="2200" u="none" strike="noStrike" cap="none" dirty="0">
                          <a:sym typeface="Calibri"/>
                        </a:rPr>
                        <a:t> </a:t>
                      </a:r>
                      <a:r>
                        <a:rPr lang="en-NZ" sz="2200" u="none" strike="noStrike" cap="none" dirty="0" err="1">
                          <a:sym typeface="Calibri"/>
                        </a:rPr>
                        <a:t>Jorisch</a:t>
                      </a:r>
                      <a:endParaRPr sz="2200" b="1" u="none" strike="noStrike" cap="none" dirty="0">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lvl="0" indent="0" algn="l" rtl="0">
                        <a:lnSpc>
                          <a:spcPct val="107000"/>
                        </a:lnSpc>
                        <a:spcBef>
                          <a:spcPts val="0"/>
                        </a:spcBef>
                        <a:spcAft>
                          <a:spcPts val="0"/>
                        </a:spcAft>
                        <a:buClr>
                          <a:srgbClr val="000000"/>
                        </a:buClr>
                        <a:buSzPts val="2400"/>
                        <a:buFont typeface="Arial"/>
                        <a:buNone/>
                      </a:pPr>
                      <a:r>
                        <a:rPr lang="en-NZ" sz="2400" u="none" strike="noStrike" cap="none" dirty="0">
                          <a:sym typeface="Calibri"/>
                        </a:rPr>
                        <a:t>G</a:t>
                      </a:r>
                      <a:r>
                        <a:rPr lang="en-NZ" sz="2200" u="none" strike="noStrike" cap="none" dirty="0">
                          <a:sym typeface="Calibri"/>
                        </a:rPr>
                        <a:t>enre</a:t>
                      </a:r>
                      <a:endParaRPr sz="2200" b="1" u="none" strike="noStrike" cap="none" dirty="0">
                        <a:solidFill>
                          <a:schemeClr val="accent5">
                            <a:lumMod val="75000"/>
                          </a:schemeClr>
                        </a:solidFill>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a:txBody>
                    <a:bodyPr/>
                    <a:lstStyle/>
                    <a:p>
                      <a:pPr marL="0" marR="0" lvl="0" indent="0" algn="l" rtl="0">
                        <a:lnSpc>
                          <a:spcPct val="107000"/>
                        </a:lnSpc>
                        <a:spcBef>
                          <a:spcPts val="0"/>
                        </a:spcBef>
                        <a:spcAft>
                          <a:spcPts val="0"/>
                        </a:spcAft>
                        <a:buClr>
                          <a:srgbClr val="000000"/>
                        </a:buClr>
                        <a:buSzPts val="2100"/>
                        <a:buFont typeface="Arial"/>
                        <a:buNone/>
                      </a:pPr>
                      <a:r>
                        <a:rPr lang="en-NZ" sz="2100" u="none" strike="noStrike" cap="none" dirty="0">
                          <a:sym typeface="Arial"/>
                        </a:rPr>
                        <a:t>Children’s cultural story//Significant life event</a:t>
                      </a:r>
                      <a:endParaRPr sz="2100" i="1" u="none" strike="noStrike" cap="none" dirty="0">
                        <a:latin typeface="Times New Roman" panose="02020603050405020304" pitchFamily="18" charset="0"/>
                        <a:ea typeface="Arial"/>
                        <a:cs typeface="Times New Roman" panose="02020603050405020304" pitchFamily="18" charset="0"/>
                        <a:sym typeface="Arial"/>
                      </a:endParaRPr>
                    </a:p>
                  </a:txBody>
                  <a:tcPr marL="91425" marR="91425" marT="91425" marB="91425">
                    <a:solidFill>
                      <a:schemeClr val="bg1"/>
                    </a:solidFill>
                  </a:tcPr>
                </a:tc>
                <a:extLst>
                  <a:ext uri="{0D108BD9-81ED-4DB2-BD59-A6C34878D82A}">
                    <a16:rowId xmlns:a16="http://schemas.microsoft.com/office/drawing/2014/main" val="10001"/>
                  </a:ext>
                </a:extLst>
              </a:tr>
              <a:tr h="323850">
                <a:tc>
                  <a:txBody>
                    <a:bodyPr/>
                    <a:lstStyle/>
                    <a:p>
                      <a:pPr marL="0" marR="0" lvl="0" indent="0" algn="l" rtl="0">
                        <a:lnSpc>
                          <a:spcPct val="107000"/>
                        </a:lnSpc>
                        <a:spcBef>
                          <a:spcPts val="0"/>
                        </a:spcBef>
                        <a:spcAft>
                          <a:spcPts val="0"/>
                        </a:spcAft>
                        <a:buClr>
                          <a:srgbClr val="000000"/>
                        </a:buClr>
                        <a:buSzPts val="2400"/>
                        <a:buFont typeface="Arial"/>
                        <a:buNone/>
                      </a:pPr>
                      <a:r>
                        <a:rPr lang="en-NZ" sz="2400" u="none" strike="noStrike" cap="none">
                          <a:sym typeface="Calibri"/>
                        </a:rPr>
                        <a:t>E</a:t>
                      </a:r>
                      <a:r>
                        <a:rPr lang="en-NZ" sz="2200" u="none" strike="noStrike" cap="none">
                          <a:sym typeface="Calibri"/>
                        </a:rPr>
                        <a:t>nds/Communicative purpose</a:t>
                      </a:r>
                      <a:endParaRPr sz="2200" b="1" u="none" strike="noStrike" cap="none">
                        <a:solidFill>
                          <a:schemeClr val="accent5">
                            <a:lumMod val="75000"/>
                          </a:schemeClr>
                        </a:solidFill>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a:txBody>
                    <a:bodyPr/>
                    <a:lstStyle/>
                    <a:p>
                      <a:pPr marL="0" marR="0" lvl="0" indent="0" algn="l" rtl="0">
                        <a:lnSpc>
                          <a:spcPct val="107000"/>
                        </a:lnSpc>
                        <a:spcBef>
                          <a:spcPts val="0"/>
                        </a:spcBef>
                        <a:spcAft>
                          <a:spcPts val="0"/>
                        </a:spcAft>
                        <a:buClr>
                          <a:srgbClr val="000000"/>
                        </a:buClr>
                        <a:buSzPts val="2100"/>
                        <a:buFont typeface="Arial"/>
                        <a:buNone/>
                      </a:pPr>
                      <a:endParaRPr sz="2100" i="1" u="none" strike="noStrike" cap="none" dirty="0">
                        <a:latin typeface="Times New Roman" panose="02020603050405020304" pitchFamily="18" charset="0"/>
                        <a:ea typeface="Arial"/>
                        <a:cs typeface="Times New Roman" panose="02020603050405020304" pitchFamily="18" charset="0"/>
                        <a:sym typeface="Arial"/>
                      </a:endParaRPr>
                    </a:p>
                  </a:txBody>
                  <a:tcPr marL="91425" marR="91425" marT="91425" marB="91425">
                    <a:solidFill>
                      <a:schemeClr val="bg1"/>
                    </a:solidFill>
                  </a:tcPr>
                </a:tc>
                <a:extLst>
                  <a:ext uri="{0D108BD9-81ED-4DB2-BD59-A6C34878D82A}">
                    <a16:rowId xmlns:a16="http://schemas.microsoft.com/office/drawing/2014/main" val="10002"/>
                  </a:ext>
                </a:extLst>
              </a:tr>
              <a:tr h="323850">
                <a:tc>
                  <a:txBody>
                    <a:bodyPr/>
                    <a:lstStyle/>
                    <a:p>
                      <a:pPr marL="0" marR="0" lvl="0" indent="0" algn="l" rtl="0">
                        <a:lnSpc>
                          <a:spcPct val="107000"/>
                        </a:lnSpc>
                        <a:spcBef>
                          <a:spcPts val="0"/>
                        </a:spcBef>
                        <a:spcAft>
                          <a:spcPts val="0"/>
                        </a:spcAft>
                        <a:buClr>
                          <a:srgbClr val="000000"/>
                        </a:buClr>
                        <a:buSzPts val="2400"/>
                        <a:buFont typeface="Arial"/>
                        <a:buNone/>
                      </a:pPr>
                      <a:r>
                        <a:rPr lang="en-NZ" sz="2400" u="none" strike="noStrike" cap="none">
                          <a:sym typeface="Calibri"/>
                        </a:rPr>
                        <a:t>I</a:t>
                      </a:r>
                      <a:r>
                        <a:rPr lang="en-NZ" sz="2200" u="none" strike="noStrike" cap="none">
                          <a:sym typeface="Calibri"/>
                        </a:rPr>
                        <a:t>nstrumentalities (physical channel, message form)</a:t>
                      </a:r>
                      <a:endParaRPr sz="2200" b="1" u="none" strike="noStrike" cap="none">
                        <a:solidFill>
                          <a:schemeClr val="accent5">
                            <a:lumMod val="75000"/>
                          </a:schemeClr>
                        </a:solidFill>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a:txBody>
                    <a:bodyPr/>
                    <a:lstStyle/>
                    <a:p>
                      <a:pPr marL="0" marR="0" lvl="0" indent="0" algn="l" rtl="0">
                        <a:lnSpc>
                          <a:spcPct val="107000"/>
                        </a:lnSpc>
                        <a:spcBef>
                          <a:spcPts val="0"/>
                        </a:spcBef>
                        <a:spcAft>
                          <a:spcPts val="0"/>
                        </a:spcAft>
                        <a:buClr>
                          <a:srgbClr val="000000"/>
                        </a:buClr>
                        <a:buSzPts val="2100"/>
                        <a:buFont typeface="Arial"/>
                        <a:buNone/>
                      </a:pPr>
                      <a:endParaRPr sz="2100" i="1" u="none" strike="noStrike" cap="none" dirty="0">
                        <a:latin typeface="Times New Roman" panose="02020603050405020304" pitchFamily="18" charset="0"/>
                        <a:ea typeface="Arial"/>
                        <a:cs typeface="Times New Roman" panose="02020603050405020304" pitchFamily="18" charset="0"/>
                        <a:sym typeface="Arial"/>
                      </a:endParaRPr>
                    </a:p>
                  </a:txBody>
                  <a:tcPr marL="91425" marR="91425" marT="91425" marB="91425">
                    <a:solidFill>
                      <a:schemeClr val="bg1"/>
                    </a:solidFill>
                  </a:tcPr>
                </a:tc>
                <a:extLst>
                  <a:ext uri="{0D108BD9-81ED-4DB2-BD59-A6C34878D82A}">
                    <a16:rowId xmlns:a16="http://schemas.microsoft.com/office/drawing/2014/main" val="10003"/>
                  </a:ext>
                </a:extLst>
              </a:tr>
              <a:tr h="0">
                <a:tc>
                  <a:txBody>
                    <a:bodyPr/>
                    <a:lstStyle/>
                    <a:p>
                      <a:pPr marL="0" marR="0" lvl="0" indent="0" algn="l" rtl="0">
                        <a:lnSpc>
                          <a:spcPct val="107000"/>
                        </a:lnSpc>
                        <a:spcBef>
                          <a:spcPts val="0"/>
                        </a:spcBef>
                        <a:spcAft>
                          <a:spcPts val="0"/>
                        </a:spcAft>
                        <a:buClr>
                          <a:srgbClr val="000000"/>
                        </a:buClr>
                        <a:buSzPts val="2400"/>
                        <a:buFont typeface="Arial"/>
                        <a:buNone/>
                      </a:pPr>
                      <a:r>
                        <a:rPr lang="en-NZ" sz="2400" u="none" strike="noStrike" cap="none" dirty="0">
                          <a:sym typeface="Calibri"/>
                        </a:rPr>
                        <a:t>S</a:t>
                      </a:r>
                      <a:r>
                        <a:rPr lang="en-NZ" sz="2200" u="none" strike="noStrike" cap="none" dirty="0">
                          <a:sym typeface="Calibri"/>
                        </a:rPr>
                        <a:t>etting (time and place of interaction)</a:t>
                      </a:r>
                      <a:endParaRPr sz="2200" b="1" u="none" strike="noStrike" cap="none" dirty="0">
                        <a:solidFill>
                          <a:schemeClr val="accent5">
                            <a:lumMod val="75000"/>
                          </a:schemeClr>
                        </a:solidFill>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a:txBody>
                    <a:bodyPr/>
                    <a:lstStyle/>
                    <a:p>
                      <a:pPr marL="0" marR="0" lvl="0" indent="0" algn="l" rtl="0">
                        <a:lnSpc>
                          <a:spcPct val="107000"/>
                        </a:lnSpc>
                        <a:spcBef>
                          <a:spcPts val="0"/>
                        </a:spcBef>
                        <a:spcAft>
                          <a:spcPts val="0"/>
                        </a:spcAft>
                        <a:buClr>
                          <a:srgbClr val="000000"/>
                        </a:buClr>
                        <a:buSzPts val="2100"/>
                        <a:buFont typeface="Arial"/>
                        <a:buNone/>
                      </a:pPr>
                      <a:endParaRPr sz="2100" i="1" u="none" strike="noStrike" cap="none" dirty="0">
                        <a:latin typeface="Times New Roman" panose="02020603050405020304" pitchFamily="18" charset="0"/>
                        <a:ea typeface="Arial"/>
                        <a:cs typeface="Times New Roman" panose="02020603050405020304" pitchFamily="18" charset="0"/>
                        <a:sym typeface="Arial"/>
                      </a:endParaRPr>
                    </a:p>
                  </a:txBody>
                  <a:tcPr marL="91425" marR="91425" marT="91425" marB="91425">
                    <a:solidFill>
                      <a:schemeClr val="bg1"/>
                    </a:solidFill>
                  </a:tcPr>
                </a:tc>
                <a:extLst>
                  <a:ext uri="{0D108BD9-81ED-4DB2-BD59-A6C34878D82A}">
                    <a16:rowId xmlns:a16="http://schemas.microsoft.com/office/drawing/2014/main" val="10004"/>
                  </a:ext>
                </a:extLst>
              </a:tr>
              <a:tr h="485775">
                <a:tc>
                  <a:txBody>
                    <a:bodyPr/>
                    <a:lstStyle/>
                    <a:p>
                      <a:pPr marL="0" marR="0" lvl="0" indent="0" algn="l" rtl="0">
                        <a:lnSpc>
                          <a:spcPct val="107000"/>
                        </a:lnSpc>
                        <a:spcBef>
                          <a:spcPts val="0"/>
                        </a:spcBef>
                        <a:spcAft>
                          <a:spcPts val="0"/>
                        </a:spcAft>
                        <a:buClr>
                          <a:srgbClr val="000000"/>
                        </a:buClr>
                        <a:buSzPts val="2200"/>
                        <a:buFont typeface="Arial"/>
                        <a:buNone/>
                      </a:pPr>
                      <a:r>
                        <a:rPr lang="en-NZ" sz="2200" u="none" strike="noStrike" cap="none" dirty="0">
                          <a:sym typeface="Calibri"/>
                        </a:rPr>
                        <a:t>Participants</a:t>
                      </a:r>
                      <a:endParaRPr sz="2200" b="1" u="none" strike="noStrike" cap="none" dirty="0">
                        <a:solidFill>
                          <a:schemeClr val="accent5">
                            <a:lumMod val="75000"/>
                          </a:schemeClr>
                        </a:solidFill>
                        <a:latin typeface="Times New Roman" panose="02020603050405020304" pitchFamily="18" charset="0"/>
                        <a:ea typeface="Calibri"/>
                        <a:cs typeface="Times New Roman" panose="02020603050405020304" pitchFamily="18" charset="0"/>
                        <a:sym typeface="Calibri"/>
                      </a:endParaRPr>
                    </a:p>
                  </a:txBody>
                  <a:tcPr marL="91425" marR="91425" marT="91425" marB="91425">
                    <a:solidFill>
                      <a:schemeClr val="bg1"/>
                    </a:solidFill>
                  </a:tcPr>
                </a:tc>
                <a:tc>
                  <a:txBody>
                    <a:bodyPr/>
                    <a:lstStyle/>
                    <a:p>
                      <a:pPr marL="0" marR="0" lvl="0" indent="0" algn="l" rtl="0">
                        <a:lnSpc>
                          <a:spcPct val="107000"/>
                        </a:lnSpc>
                        <a:spcBef>
                          <a:spcPts val="0"/>
                        </a:spcBef>
                        <a:spcAft>
                          <a:spcPts val="0"/>
                        </a:spcAft>
                        <a:buClr>
                          <a:srgbClr val="000000"/>
                        </a:buClr>
                        <a:buSzPts val="2100"/>
                        <a:buFont typeface="Arial"/>
                        <a:buNone/>
                      </a:pPr>
                      <a:r>
                        <a:rPr lang="en-NZ" sz="2100" u="none" strike="noStrike" cap="none" dirty="0">
                          <a:sym typeface="Arial"/>
                        </a:rPr>
                        <a:t>…</a:t>
                      </a:r>
                      <a:endParaRPr sz="2100" i="1" u="none" strike="noStrike" cap="none" dirty="0">
                        <a:latin typeface="Times New Roman" panose="02020603050405020304" pitchFamily="18" charset="0"/>
                        <a:ea typeface="Arial"/>
                        <a:cs typeface="Times New Roman" panose="02020603050405020304" pitchFamily="18" charset="0"/>
                        <a:sym typeface="Arial"/>
                      </a:endParaRPr>
                    </a:p>
                  </a:txBody>
                  <a:tcPr marL="91425" marR="91425" marT="91425" marB="91425">
                    <a:solidFill>
                      <a:schemeClr val="bg1"/>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Shape 158"/>
        <p:cNvGrpSpPr/>
        <p:nvPr/>
      </p:nvGrpSpPr>
      <p:grpSpPr>
        <a:xfrm>
          <a:off x="0" y="0"/>
          <a:ext cx="0" cy="0"/>
          <a:chOff x="0" y="0"/>
          <a:chExt cx="0" cy="0"/>
        </a:xfrm>
      </p:grpSpPr>
      <p:sp>
        <p:nvSpPr>
          <p:cNvPr id="159" name="Google Shape;159;p10"/>
          <p:cNvSpPr txBox="1">
            <a:spLocks noGrp="1"/>
          </p:cNvSpPr>
          <p:nvPr>
            <p:ph type="title"/>
          </p:nvPr>
        </p:nvSpPr>
        <p:spPr>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NZ"/>
              <a:t>Finding (1) Picturebooks provided a glimpse into familiar and unfamiliar aspects of culture</a:t>
            </a:r>
            <a:endParaRPr/>
          </a:p>
        </p:txBody>
      </p:sp>
      <p:sp>
        <p:nvSpPr>
          <p:cNvPr id="160" name="Google Shape;160;p10"/>
          <p:cNvSpPr txBox="1"/>
          <p:nvPr/>
        </p:nvSpPr>
        <p:spPr>
          <a:xfrm>
            <a:off x="6886376" y="6223375"/>
            <a:ext cx="4616066" cy="553968"/>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NZ" sz="2400" b="0" i="0" u="none" strike="noStrike" cap="none" dirty="0">
                <a:solidFill>
                  <a:srgbClr val="000000"/>
                </a:solidFill>
                <a:latin typeface="Calibri"/>
                <a:ea typeface="Calibri"/>
                <a:cs typeface="Calibri"/>
                <a:sym typeface="Calibri"/>
              </a:rPr>
              <a:t>Sona and the Wedding Game</a:t>
            </a:r>
            <a:endParaRPr sz="2400" b="0" i="0" u="none" strike="noStrike" cap="none" dirty="0">
              <a:solidFill>
                <a:srgbClr val="000000"/>
              </a:solidFill>
              <a:latin typeface="Calibri"/>
              <a:ea typeface="Calibri"/>
              <a:cs typeface="Calibri"/>
              <a:sym typeface="Calibri"/>
            </a:endParaRPr>
          </a:p>
        </p:txBody>
      </p:sp>
      <p:sp>
        <p:nvSpPr>
          <p:cNvPr id="161" name="Google Shape;161;p10"/>
          <p:cNvSpPr txBox="1"/>
          <p:nvPr/>
        </p:nvSpPr>
        <p:spPr>
          <a:xfrm>
            <a:off x="950455" y="1843100"/>
            <a:ext cx="5518536" cy="2401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NZ" sz="2400" b="1" i="0" u="none" strike="noStrike" cap="none" dirty="0">
                <a:solidFill>
                  <a:srgbClr val="2200CC"/>
                </a:solidFill>
                <a:latin typeface="Calibri"/>
                <a:ea typeface="Calibri"/>
                <a:cs typeface="Calibri"/>
                <a:sym typeface="Calibri"/>
              </a:rPr>
              <a:t>Familiar</a:t>
            </a:r>
            <a:r>
              <a:rPr lang="en-NZ" sz="2400" b="0" i="0" u="none" strike="noStrike" cap="none" dirty="0">
                <a:solidFill>
                  <a:srgbClr val="000000"/>
                </a:solidFill>
                <a:latin typeface="Calibri"/>
                <a:ea typeface="Calibri"/>
                <a:cs typeface="Calibri"/>
                <a:sym typeface="Calibri"/>
              </a:rPr>
              <a:t>:  traditional Indian clothing and the red mark on forehead </a:t>
            </a:r>
            <a:endParaRPr sz="2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NZ" sz="2400" b="1" i="0" u="none" strike="noStrike" cap="none" dirty="0">
                <a:solidFill>
                  <a:srgbClr val="2200CC"/>
                </a:solidFill>
                <a:latin typeface="Calibri"/>
                <a:ea typeface="Calibri"/>
                <a:cs typeface="Calibri"/>
                <a:sym typeface="Calibri"/>
              </a:rPr>
              <a:t>Unfamiliar:</a:t>
            </a:r>
            <a:r>
              <a:rPr lang="en-NZ" sz="2400" b="0" i="0" u="none" strike="noStrike" cap="none" dirty="0">
                <a:solidFill>
                  <a:srgbClr val="000000"/>
                </a:solidFill>
                <a:latin typeface="Calibri"/>
                <a:ea typeface="Calibri"/>
                <a:cs typeface="Calibri"/>
                <a:sym typeface="Calibri"/>
              </a:rPr>
              <a:t> the application of turmeric paste to soften skin</a:t>
            </a:r>
            <a:endParaRPr sz="2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NZ" sz="2400" b="0" i="0" u="none" strike="noStrike" cap="none" dirty="0">
                <a:solidFill>
                  <a:srgbClr val="000000"/>
                </a:solidFill>
                <a:latin typeface="Calibri"/>
                <a:ea typeface="Calibri"/>
                <a:cs typeface="Calibri"/>
                <a:sym typeface="Calibri"/>
              </a:rPr>
              <a:t>The groom parading through the streets on a white horse</a:t>
            </a:r>
            <a:endParaRPr sz="2400" b="0" i="0" u="none" strike="noStrike" cap="none" dirty="0">
              <a:solidFill>
                <a:srgbClr val="000000"/>
              </a:solidFill>
              <a:latin typeface="Calibri"/>
              <a:ea typeface="Calibri"/>
              <a:cs typeface="Calibri"/>
              <a:sym typeface="Calibri"/>
            </a:endParaRPr>
          </a:p>
        </p:txBody>
      </p:sp>
      <p:pic>
        <p:nvPicPr>
          <p:cNvPr id="162" name="Google Shape;162;p10"/>
          <p:cNvPicPr preferRelativeResize="0"/>
          <p:nvPr/>
        </p:nvPicPr>
        <p:blipFill rotWithShape="1">
          <a:blip r:embed="rId3">
            <a:alphaModFix/>
          </a:blip>
          <a:srcRect/>
          <a:stretch/>
        </p:blipFill>
        <p:spPr>
          <a:xfrm>
            <a:off x="6886376" y="1843100"/>
            <a:ext cx="4616066" cy="4227886"/>
          </a:xfrm>
          <a:prstGeom prst="rect">
            <a:avLst/>
          </a:prstGeom>
          <a:ln>
            <a:noFill/>
          </a:ln>
          <a:effectLst>
            <a:outerShdw blurRad="292100" dist="139700" dir="2700000" algn="tl" rotWithShape="0">
              <a:srgbClr val="333333">
                <a:alpha val="65000"/>
              </a:srgbClr>
            </a:outerShdw>
          </a:effectLst>
        </p:spPr>
      </p:pic>
      <p:pic>
        <p:nvPicPr>
          <p:cNvPr id="163" name="Google Shape;163;p10"/>
          <p:cNvPicPr preferRelativeResize="0"/>
          <p:nvPr/>
        </p:nvPicPr>
        <p:blipFill rotWithShape="1">
          <a:blip r:embed="rId4">
            <a:alphaModFix/>
          </a:blip>
          <a:srcRect/>
          <a:stretch/>
        </p:blipFill>
        <p:spPr>
          <a:xfrm>
            <a:off x="950456" y="4125600"/>
            <a:ext cx="2664550" cy="2097775"/>
          </a:xfrm>
          <a:prstGeom prst="rect">
            <a:avLst/>
          </a:prstGeom>
          <a:ln>
            <a:noFill/>
          </a:ln>
          <a:effectLst>
            <a:outerShdw blurRad="292100" dist="139700" dir="2700000" algn="tl" rotWithShape="0">
              <a:srgbClr val="333333">
                <a:alpha val="65000"/>
              </a:srgbClr>
            </a:outerShdw>
          </a:effectLst>
        </p:spPr>
      </p:pic>
      <p:pic>
        <p:nvPicPr>
          <p:cNvPr id="164" name="Google Shape;164;p10"/>
          <p:cNvPicPr preferRelativeResize="0"/>
          <p:nvPr/>
        </p:nvPicPr>
        <p:blipFill rotWithShape="1">
          <a:blip r:embed="rId5">
            <a:alphaModFix/>
          </a:blip>
          <a:srcRect/>
          <a:stretch/>
        </p:blipFill>
        <p:spPr>
          <a:xfrm>
            <a:off x="3878009" y="4125592"/>
            <a:ext cx="2590982" cy="209778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638</TotalTime>
  <Words>3718</Words>
  <Application>Microsoft Office PowerPoint</Application>
  <PresentationFormat>Widescreen</PresentationFormat>
  <Paragraphs>252</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Times New Roman</vt:lpstr>
      <vt:lpstr>Calibri Light</vt:lpstr>
      <vt:lpstr>Tunga</vt:lpstr>
      <vt:lpstr>Batang</vt:lpstr>
      <vt:lpstr>Arial</vt:lpstr>
      <vt:lpstr>Calibri</vt:lpstr>
      <vt:lpstr>Retrospect</vt:lpstr>
      <vt:lpstr>Using picturebooks in a second year Cultural Perspectives course to draw on and highlight the knowledge of cultural insiders  </vt:lpstr>
      <vt:lpstr>The research in context</vt:lpstr>
      <vt:lpstr>Ethnography of SPEAKING Frame  developed by Dell Hymes (1962, 1964)</vt:lpstr>
      <vt:lpstr>Expanding Cultural Perspectives with Picturebooks</vt:lpstr>
      <vt:lpstr>Developing the pedagogy</vt:lpstr>
      <vt:lpstr>Selecting the Picturebooks</vt:lpstr>
      <vt:lpstr>The Picturebooks </vt:lpstr>
      <vt:lpstr>SPEAKING Analysis of Picturebooks - preparatory task for students</vt:lpstr>
      <vt:lpstr>Finding (1) Picturebooks provided a glimpse into familiar and unfamiliar aspects of culture</vt:lpstr>
      <vt:lpstr>Finding (1) Picturebooks provided a glimpse into familiar and unfamiliar aspects of culture</vt:lpstr>
      <vt:lpstr>Finding (2) Picturebooks created experts of students who were cultural insiders </vt:lpstr>
      <vt:lpstr>Finding (2) Picturebooks create experts of students who are cultural insiders </vt:lpstr>
      <vt:lpstr>Finding (3) Picturebooks provided a finite experience of a complex situation, suitable for classroom discussion and analysis</vt:lpstr>
      <vt:lpstr>Culturally Responsive Tertiary Pedagogy</vt:lpstr>
      <vt:lpstr>PowerPoint Presentation</vt:lpstr>
      <vt:lpstr>Developing an autoethnographic voice via Picturebook Pedagogy </vt:lpstr>
      <vt:lpstr>Selected References</vt:lpstr>
      <vt:lpstr>Picturebook References</vt:lpstr>
      <vt:lpstr>Intercultural Communicative Competence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picturebooks in a second year Cultural Perspectives course to draw on and highlight the knowledge of cultural insiders</dc:title>
  <dc:creator>Nicola Daly</dc:creator>
  <cp:lastModifiedBy>Julie Barbour</cp:lastModifiedBy>
  <cp:revision>48</cp:revision>
  <cp:lastPrinted>2022-11-22T00:17:02Z</cp:lastPrinted>
  <dcterms:created xsi:type="dcterms:W3CDTF">2022-09-13T05:08:21Z</dcterms:created>
  <dcterms:modified xsi:type="dcterms:W3CDTF">2022-11-23T00:08:41Z</dcterms:modified>
</cp:coreProperties>
</file>