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50" r:id="rId1"/>
  </p:sldMasterIdLst>
  <p:notesMasterIdLst>
    <p:notesMasterId r:id="rId19"/>
  </p:notesMasterIdLst>
  <p:sldIdLst>
    <p:sldId id="258" r:id="rId2"/>
    <p:sldId id="272" r:id="rId3"/>
    <p:sldId id="273" r:id="rId4"/>
    <p:sldId id="275" r:id="rId5"/>
    <p:sldId id="259" r:id="rId6"/>
    <p:sldId id="281" r:id="rId7"/>
    <p:sldId id="261" r:id="rId8"/>
    <p:sldId id="262" r:id="rId9"/>
    <p:sldId id="268" r:id="rId10"/>
    <p:sldId id="293" r:id="rId11"/>
    <p:sldId id="279" r:id="rId12"/>
    <p:sldId id="278" r:id="rId13"/>
    <p:sldId id="294" r:id="rId14"/>
    <p:sldId id="295" r:id="rId15"/>
    <p:sldId id="271" r:id="rId16"/>
    <p:sldId id="277" r:id="rId17"/>
    <p:sldId id="280" r:id="rId18"/>
  </p:sldIdLst>
  <p:sldSz cx="12192000" cy="6858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937" autoAdjust="0"/>
  </p:normalViewPr>
  <p:slideViewPr>
    <p:cSldViewPr snapToGrid="0">
      <p:cViewPr varScale="1">
        <p:scale>
          <a:sx n="44" d="100"/>
          <a:sy n="44" d="100"/>
        </p:scale>
        <p:origin x="944" y="48"/>
      </p:cViewPr>
      <p:guideLst/>
    </p:cSldViewPr>
  </p:slideViewPr>
  <p:notesTextViewPr>
    <p:cViewPr>
      <p:scale>
        <a:sx n="1" d="1"/>
        <a:sy n="1" d="1"/>
      </p:scale>
      <p:origin x="0" y="-47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83333613-4B62-4F90-8F22-DBD80FAC2FB9}" type="datetimeFigureOut">
              <a:rPr lang="en-NZ" smtClean="0"/>
              <a:t>27/11/2023</a:t>
            </a:fld>
            <a:endParaRPr lang="en-NZ"/>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D4BC9C3-86E6-4D42-B4B7-69D37E14A011}" type="slidenum">
              <a:rPr lang="en-NZ" smtClean="0"/>
              <a:t>‹#›</a:t>
            </a:fld>
            <a:endParaRPr lang="en-NZ"/>
          </a:p>
        </p:txBody>
      </p:sp>
    </p:spTree>
    <p:extLst>
      <p:ext uri="{BB962C8B-B14F-4D97-AF65-F5344CB8AC3E}">
        <p14:creationId xmlns:p14="http://schemas.microsoft.com/office/powerpoint/2010/main" val="80677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Tēnā koutou,</a:t>
            </a:r>
          </a:p>
          <a:p>
            <a:r>
              <a:rPr lang="mi-NZ" dirty="0" err="1"/>
              <a:t>I’m</a:t>
            </a:r>
            <a:r>
              <a:rPr lang="mi-NZ" dirty="0"/>
              <a:t> </a:t>
            </a:r>
            <a:r>
              <a:rPr lang="mi-NZ" dirty="0" err="1"/>
              <a:t>presenting</a:t>
            </a:r>
            <a:r>
              <a:rPr lang="mi-NZ" dirty="0"/>
              <a:t> </a:t>
            </a:r>
            <a:r>
              <a:rPr lang="mi-NZ" dirty="0" err="1"/>
              <a:t>today</a:t>
            </a:r>
            <a:r>
              <a:rPr lang="mi-NZ" dirty="0"/>
              <a:t> </a:t>
            </a:r>
            <a:r>
              <a:rPr lang="mi-NZ" dirty="0" err="1"/>
              <a:t>on</a:t>
            </a:r>
            <a:r>
              <a:rPr lang="mi-NZ" dirty="0"/>
              <a:t> </a:t>
            </a:r>
            <a:r>
              <a:rPr lang="mi-NZ" dirty="0" err="1"/>
              <a:t>behalf</a:t>
            </a:r>
            <a:r>
              <a:rPr lang="mi-NZ" dirty="0"/>
              <a:t> </a:t>
            </a:r>
            <a:r>
              <a:rPr lang="mi-NZ" dirty="0" err="1"/>
              <a:t>of</a:t>
            </a:r>
            <a:r>
              <a:rPr lang="mi-NZ" dirty="0"/>
              <a:t> </a:t>
            </a:r>
            <a:r>
              <a:rPr lang="mi-NZ" dirty="0" err="1"/>
              <a:t>myself</a:t>
            </a:r>
            <a:r>
              <a:rPr lang="mi-NZ" dirty="0"/>
              <a:t> and </a:t>
            </a:r>
            <a:r>
              <a:rPr lang="mi-NZ" dirty="0" err="1"/>
              <a:t>my</a:t>
            </a:r>
            <a:r>
              <a:rPr lang="mi-NZ" dirty="0"/>
              <a:t> </a:t>
            </a:r>
            <a:r>
              <a:rPr lang="mi-NZ" dirty="0" err="1"/>
              <a:t>collaborator</a:t>
            </a:r>
            <a:r>
              <a:rPr lang="mi-NZ" dirty="0"/>
              <a:t> </a:t>
            </a:r>
            <a:r>
              <a:rPr lang="mi-NZ" dirty="0" err="1"/>
              <a:t>Kanauhea</a:t>
            </a:r>
            <a:r>
              <a:rPr lang="mi-NZ" dirty="0"/>
              <a:t> </a:t>
            </a:r>
            <a:r>
              <a:rPr lang="mi-NZ" dirty="0" err="1"/>
              <a:t>Wessels</a:t>
            </a:r>
            <a:r>
              <a:rPr lang="mi-NZ" dirty="0"/>
              <a:t>. </a:t>
            </a:r>
            <a:r>
              <a:rPr lang="mi-NZ" dirty="0" err="1"/>
              <a:t>Kan</a:t>
            </a:r>
            <a:r>
              <a:rPr lang="mi-NZ" dirty="0"/>
              <a:t> and I are </a:t>
            </a:r>
            <a:r>
              <a:rPr lang="mi-NZ" dirty="0" err="1"/>
              <a:t>both</a:t>
            </a:r>
            <a:r>
              <a:rPr lang="mi-NZ" dirty="0"/>
              <a:t> </a:t>
            </a:r>
            <a:r>
              <a:rPr lang="mi-NZ" dirty="0" err="1"/>
              <a:t>Pacific</a:t>
            </a:r>
            <a:r>
              <a:rPr lang="mi-NZ" dirty="0"/>
              <a:t> </a:t>
            </a:r>
            <a:r>
              <a:rPr lang="mi-NZ" dirty="0" err="1"/>
              <a:t>linguists</a:t>
            </a:r>
            <a:r>
              <a:rPr lang="mi-NZ" dirty="0"/>
              <a:t>, and </a:t>
            </a:r>
            <a:r>
              <a:rPr lang="mi-NZ" dirty="0" err="1"/>
              <a:t>Kan</a:t>
            </a:r>
            <a:r>
              <a:rPr lang="mi-NZ" dirty="0"/>
              <a:t> </a:t>
            </a:r>
            <a:r>
              <a:rPr lang="mi-NZ" dirty="0" err="1"/>
              <a:t>is</a:t>
            </a:r>
            <a:r>
              <a:rPr lang="mi-NZ" dirty="0"/>
              <a:t> </a:t>
            </a:r>
            <a:r>
              <a:rPr lang="mi-NZ" dirty="0" err="1"/>
              <a:t>also</a:t>
            </a:r>
            <a:r>
              <a:rPr lang="mi-NZ" dirty="0"/>
              <a:t> a </a:t>
            </a:r>
            <a:r>
              <a:rPr lang="mi-NZ" dirty="0" err="1"/>
              <a:t>speaker</a:t>
            </a:r>
            <a:r>
              <a:rPr lang="mi-NZ" dirty="0"/>
              <a:t> and </a:t>
            </a:r>
            <a:r>
              <a:rPr lang="mi-NZ" dirty="0" err="1"/>
              <a:t>tertiary</a:t>
            </a:r>
            <a:r>
              <a:rPr lang="mi-NZ" dirty="0"/>
              <a:t> </a:t>
            </a:r>
            <a:r>
              <a:rPr lang="mi-NZ" dirty="0" err="1"/>
              <a:t>lecturer</a:t>
            </a:r>
            <a:r>
              <a:rPr lang="mi-NZ" dirty="0"/>
              <a:t> </a:t>
            </a:r>
            <a:r>
              <a:rPr lang="mi-NZ" dirty="0" err="1"/>
              <a:t>of</a:t>
            </a:r>
            <a:r>
              <a:rPr lang="mi-NZ" dirty="0"/>
              <a:t> te reo Māori </a:t>
            </a:r>
            <a:r>
              <a:rPr lang="mi-NZ" dirty="0" err="1"/>
              <a:t>at</a:t>
            </a:r>
            <a:r>
              <a:rPr lang="mi-NZ" dirty="0"/>
              <a:t> Te Herenga Waka, </a:t>
            </a:r>
            <a:r>
              <a:rPr lang="mi-NZ" dirty="0" err="1"/>
              <a:t>Victoria</a:t>
            </a:r>
            <a:r>
              <a:rPr lang="mi-NZ" dirty="0"/>
              <a:t> </a:t>
            </a:r>
            <a:r>
              <a:rPr lang="mi-NZ" dirty="0" err="1"/>
              <a:t>University</a:t>
            </a:r>
            <a:r>
              <a:rPr lang="mi-NZ" dirty="0"/>
              <a:t> </a:t>
            </a:r>
            <a:r>
              <a:rPr lang="mi-NZ" dirty="0" err="1"/>
              <a:t>of</a:t>
            </a:r>
            <a:r>
              <a:rPr lang="mi-NZ" dirty="0"/>
              <a:t> </a:t>
            </a:r>
            <a:r>
              <a:rPr lang="mi-NZ" dirty="0" err="1"/>
              <a:t>Wellington</a:t>
            </a:r>
            <a:r>
              <a:rPr lang="mi-NZ" dirty="0"/>
              <a:t>.</a:t>
            </a:r>
          </a:p>
          <a:p>
            <a:r>
              <a:rPr lang="mi-NZ" dirty="0" err="1"/>
              <a:t>In</a:t>
            </a:r>
            <a:r>
              <a:rPr lang="mi-NZ" dirty="0"/>
              <a:t> </a:t>
            </a:r>
            <a:r>
              <a:rPr lang="mi-NZ" dirty="0" err="1"/>
              <a:t>our</a:t>
            </a:r>
            <a:r>
              <a:rPr lang="mi-NZ" dirty="0"/>
              <a:t> </a:t>
            </a:r>
            <a:r>
              <a:rPr lang="mi-NZ" dirty="0" err="1"/>
              <a:t>talk</a:t>
            </a:r>
            <a:r>
              <a:rPr lang="mi-NZ" dirty="0"/>
              <a:t> </a:t>
            </a:r>
            <a:r>
              <a:rPr lang="mi-NZ" dirty="0" err="1"/>
              <a:t>today</a:t>
            </a:r>
            <a:r>
              <a:rPr lang="mi-NZ" dirty="0"/>
              <a:t> </a:t>
            </a:r>
            <a:r>
              <a:rPr lang="mi-NZ" dirty="0" err="1"/>
              <a:t>we</a:t>
            </a:r>
            <a:r>
              <a:rPr lang="mi-NZ" dirty="0"/>
              <a:t> are </a:t>
            </a:r>
            <a:r>
              <a:rPr lang="mi-NZ" dirty="0" err="1"/>
              <a:t>considering</a:t>
            </a:r>
            <a:r>
              <a:rPr lang="mi-NZ" dirty="0"/>
              <a:t> </a:t>
            </a:r>
            <a:r>
              <a:rPr lang="mi-NZ" dirty="0" err="1"/>
              <a:t>the</a:t>
            </a:r>
            <a:r>
              <a:rPr lang="mi-NZ" dirty="0"/>
              <a:t> </a:t>
            </a:r>
            <a:r>
              <a:rPr lang="mi-NZ" dirty="0" err="1"/>
              <a:t>inclusion</a:t>
            </a:r>
            <a:r>
              <a:rPr lang="mi-NZ" dirty="0"/>
              <a:t> </a:t>
            </a:r>
            <a:r>
              <a:rPr lang="mi-NZ" dirty="0" err="1"/>
              <a:t>of</a:t>
            </a:r>
            <a:r>
              <a:rPr lang="mi-NZ" dirty="0"/>
              <a:t> Māori and </a:t>
            </a:r>
            <a:r>
              <a:rPr lang="mi-NZ" dirty="0" err="1"/>
              <a:t>Pacific</a:t>
            </a:r>
            <a:r>
              <a:rPr lang="mi-NZ" dirty="0"/>
              <a:t> </a:t>
            </a:r>
            <a:r>
              <a:rPr lang="mi-NZ" dirty="0" err="1"/>
              <a:t>language</a:t>
            </a:r>
            <a:r>
              <a:rPr lang="mi-NZ" dirty="0"/>
              <a:t> </a:t>
            </a:r>
            <a:r>
              <a:rPr lang="mi-NZ" dirty="0" err="1"/>
              <a:t>data</a:t>
            </a:r>
            <a:r>
              <a:rPr lang="mi-NZ" dirty="0"/>
              <a:t> </a:t>
            </a:r>
            <a:r>
              <a:rPr lang="mi-NZ" dirty="0" err="1"/>
              <a:t>in</a:t>
            </a:r>
            <a:r>
              <a:rPr lang="mi-NZ" dirty="0"/>
              <a:t> </a:t>
            </a:r>
            <a:r>
              <a:rPr lang="mi-NZ" dirty="0" err="1"/>
              <a:t>linguistics</a:t>
            </a:r>
            <a:r>
              <a:rPr lang="mi-NZ" dirty="0"/>
              <a:t> </a:t>
            </a:r>
            <a:r>
              <a:rPr lang="mi-NZ" dirty="0" err="1"/>
              <a:t>classes</a:t>
            </a:r>
            <a:r>
              <a:rPr lang="mi-NZ" dirty="0"/>
              <a:t>, </a:t>
            </a:r>
            <a:r>
              <a:rPr lang="mi-NZ" dirty="0" err="1"/>
              <a:t>as</a:t>
            </a:r>
            <a:r>
              <a:rPr lang="mi-NZ" dirty="0"/>
              <a:t> a </a:t>
            </a:r>
            <a:r>
              <a:rPr lang="mi-NZ" dirty="0" err="1"/>
              <a:t>strategy</a:t>
            </a:r>
            <a:r>
              <a:rPr lang="mi-NZ" dirty="0"/>
              <a:t> for </a:t>
            </a:r>
            <a:r>
              <a:rPr lang="mi-NZ" dirty="0" err="1"/>
              <a:t>being</a:t>
            </a:r>
            <a:r>
              <a:rPr lang="mi-NZ" dirty="0"/>
              <a:t> more </a:t>
            </a:r>
            <a:r>
              <a:rPr lang="mi-NZ" dirty="0" err="1"/>
              <a:t>inclusive</a:t>
            </a:r>
            <a:r>
              <a:rPr lang="mi-NZ" dirty="0"/>
              <a:t> </a:t>
            </a:r>
            <a:r>
              <a:rPr lang="mi-NZ" dirty="0" err="1"/>
              <a:t>of</a:t>
            </a:r>
            <a:r>
              <a:rPr lang="mi-NZ" dirty="0"/>
              <a:t> Māori and </a:t>
            </a:r>
            <a:r>
              <a:rPr lang="mi-NZ" dirty="0" err="1"/>
              <a:t>Pacific</a:t>
            </a:r>
            <a:r>
              <a:rPr lang="mi-NZ" dirty="0"/>
              <a:t> </a:t>
            </a:r>
            <a:r>
              <a:rPr lang="mi-NZ" dirty="0" err="1"/>
              <a:t>students</a:t>
            </a:r>
            <a:r>
              <a:rPr lang="mi-NZ" dirty="0"/>
              <a:t>.</a:t>
            </a:r>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1</a:t>
            </a:fld>
            <a:endParaRPr lang="en-NZ"/>
          </a:p>
        </p:txBody>
      </p:sp>
    </p:spTree>
    <p:extLst>
      <p:ext uri="{BB962C8B-B14F-4D97-AF65-F5344CB8AC3E}">
        <p14:creationId xmlns:p14="http://schemas.microsoft.com/office/powerpoint/2010/main" val="2161015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400" dirty="0"/>
              <a:t>I want to share a little data from </a:t>
            </a:r>
            <a:r>
              <a:rPr lang="en-NZ" sz="1400" dirty="0" err="1"/>
              <a:t>Neverver</a:t>
            </a:r>
            <a:r>
              <a:rPr lang="en-NZ" sz="1400" dirty="0"/>
              <a:t>, which is an Oceanic language spoken on </a:t>
            </a:r>
            <a:r>
              <a:rPr lang="en-NZ" sz="1400" dirty="0" err="1"/>
              <a:t>Malekula</a:t>
            </a:r>
            <a:r>
              <a:rPr lang="en-NZ" sz="1400" dirty="0"/>
              <a:t> Island in Vanuatu. </a:t>
            </a:r>
            <a:r>
              <a:rPr lang="en-NZ" sz="1400" baseline="0" dirty="0" err="1"/>
              <a:t>Malekula</a:t>
            </a:r>
            <a:r>
              <a:rPr lang="en-NZ" sz="1400" baseline="0" dirty="0"/>
              <a:t> is a high island. It was recently in the news when Cyclone Lola passed over in late October this year. </a:t>
            </a:r>
            <a:r>
              <a:rPr lang="en-NZ" sz="1400" baseline="0" dirty="0" err="1"/>
              <a:t>Neverver</a:t>
            </a:r>
            <a:r>
              <a:rPr lang="en-NZ" sz="1400" baseline="0" dirty="0"/>
              <a:t> was the topic of my doctoral research, and although I have studied many other languages of </a:t>
            </a:r>
            <a:r>
              <a:rPr lang="en-NZ" sz="1400" baseline="0" dirty="0" err="1"/>
              <a:t>Malekula</a:t>
            </a:r>
            <a:r>
              <a:rPr lang="en-NZ" sz="1400" baseline="0" dirty="0"/>
              <a:t>, it is probably the language that I know the most about. </a:t>
            </a:r>
            <a:endParaRPr lang="en-NZ" sz="1400" dirty="0"/>
          </a:p>
        </p:txBody>
      </p:sp>
      <p:sp>
        <p:nvSpPr>
          <p:cNvPr id="4" name="Slide Number Placeholder 3"/>
          <p:cNvSpPr>
            <a:spLocks noGrp="1"/>
          </p:cNvSpPr>
          <p:nvPr>
            <p:ph type="sldNum" sz="quarter" idx="10"/>
          </p:nvPr>
        </p:nvSpPr>
        <p:spPr/>
        <p:txBody>
          <a:bodyPr/>
          <a:lstStyle/>
          <a:p>
            <a:fld id="{C75F5092-D41C-5941-A6F1-0C8A93B6928A}" type="slidenum">
              <a:rPr lang="en-US" smtClean="0"/>
              <a:t>10</a:t>
            </a:fld>
            <a:endParaRPr lang="en-US"/>
          </a:p>
        </p:txBody>
      </p:sp>
    </p:spTree>
    <p:extLst>
      <p:ext uri="{BB962C8B-B14F-4D97-AF65-F5344CB8AC3E}">
        <p14:creationId xmlns:p14="http://schemas.microsoft.com/office/powerpoint/2010/main" val="2184849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Neverver</a:t>
            </a:r>
            <a:r>
              <a:rPr lang="mi-NZ" dirty="0"/>
              <a:t>, </a:t>
            </a:r>
            <a:r>
              <a:rPr lang="mi-NZ" dirty="0" err="1"/>
              <a:t>like</a:t>
            </a:r>
            <a:r>
              <a:rPr lang="mi-NZ" dirty="0"/>
              <a:t> </a:t>
            </a:r>
            <a:r>
              <a:rPr lang="mi-NZ" dirty="0" err="1"/>
              <a:t>many</a:t>
            </a:r>
            <a:r>
              <a:rPr lang="mi-NZ" dirty="0"/>
              <a:t> </a:t>
            </a:r>
            <a:r>
              <a:rPr lang="mi-NZ" dirty="0" err="1"/>
              <a:t>other</a:t>
            </a:r>
            <a:r>
              <a:rPr lang="mi-NZ" dirty="0"/>
              <a:t> </a:t>
            </a:r>
            <a:r>
              <a:rPr lang="mi-NZ" dirty="0" err="1"/>
              <a:t>Pacific</a:t>
            </a:r>
            <a:r>
              <a:rPr lang="mi-NZ" dirty="0"/>
              <a:t> </a:t>
            </a:r>
            <a:r>
              <a:rPr lang="mi-NZ" dirty="0" err="1"/>
              <a:t>languages</a:t>
            </a:r>
            <a:r>
              <a:rPr lang="mi-NZ" dirty="0"/>
              <a:t>, </a:t>
            </a:r>
            <a:r>
              <a:rPr lang="mi-NZ" dirty="0" err="1"/>
              <a:t>uses</a:t>
            </a:r>
            <a:r>
              <a:rPr lang="mi-NZ" dirty="0"/>
              <a:t> </a:t>
            </a:r>
            <a:r>
              <a:rPr lang="mi-NZ" dirty="0" err="1"/>
              <a:t>reduplication</a:t>
            </a:r>
            <a:r>
              <a:rPr lang="mi-NZ" dirty="0"/>
              <a:t> </a:t>
            </a:r>
            <a:r>
              <a:rPr lang="mi-NZ" dirty="0" err="1"/>
              <a:t>extensively</a:t>
            </a:r>
            <a:r>
              <a:rPr lang="mi-NZ" dirty="0"/>
              <a:t>. </a:t>
            </a:r>
          </a:p>
          <a:p>
            <a:endParaRPr lang="mi-NZ" dirty="0"/>
          </a:p>
          <a:p>
            <a:r>
              <a:rPr lang="mi-NZ" dirty="0" err="1"/>
              <a:t>These</a:t>
            </a:r>
            <a:r>
              <a:rPr lang="mi-NZ" dirty="0"/>
              <a:t> </a:t>
            </a:r>
            <a:r>
              <a:rPr lang="mi-NZ" dirty="0" err="1"/>
              <a:t>example</a:t>
            </a:r>
            <a:r>
              <a:rPr lang="mi-NZ" dirty="0"/>
              <a:t> </a:t>
            </a:r>
            <a:r>
              <a:rPr lang="mi-NZ" dirty="0" err="1"/>
              <a:t>show</a:t>
            </a:r>
            <a:r>
              <a:rPr lang="mi-NZ" dirty="0"/>
              <a:t> </a:t>
            </a:r>
            <a:r>
              <a:rPr lang="mi-NZ" dirty="0" err="1"/>
              <a:t>how</a:t>
            </a:r>
            <a:r>
              <a:rPr lang="mi-NZ" dirty="0"/>
              <a:t> </a:t>
            </a:r>
            <a:r>
              <a:rPr lang="mi-NZ" dirty="0" err="1"/>
              <a:t>reduplication</a:t>
            </a:r>
            <a:r>
              <a:rPr lang="mi-NZ" dirty="0"/>
              <a:t> </a:t>
            </a:r>
            <a:r>
              <a:rPr lang="mi-NZ" dirty="0" err="1"/>
              <a:t>is</a:t>
            </a:r>
            <a:r>
              <a:rPr lang="mi-NZ" dirty="0"/>
              <a:t> </a:t>
            </a:r>
            <a:r>
              <a:rPr lang="mi-NZ" dirty="0" err="1"/>
              <a:t>used</a:t>
            </a:r>
            <a:r>
              <a:rPr lang="mi-NZ" dirty="0"/>
              <a:t> to </a:t>
            </a:r>
            <a:r>
              <a:rPr lang="mi-NZ" dirty="0" err="1"/>
              <a:t>change</a:t>
            </a:r>
            <a:r>
              <a:rPr lang="mi-NZ" dirty="0"/>
              <a:t> </a:t>
            </a:r>
            <a:r>
              <a:rPr lang="mi-NZ" dirty="0" err="1"/>
              <a:t>the</a:t>
            </a:r>
            <a:r>
              <a:rPr lang="mi-NZ" dirty="0"/>
              <a:t> </a:t>
            </a:r>
            <a:r>
              <a:rPr lang="mi-NZ" dirty="0" err="1"/>
              <a:t>way</a:t>
            </a:r>
            <a:r>
              <a:rPr lang="mi-NZ" dirty="0"/>
              <a:t> </a:t>
            </a:r>
            <a:r>
              <a:rPr lang="mi-NZ" dirty="0" err="1"/>
              <a:t>that</a:t>
            </a:r>
            <a:r>
              <a:rPr lang="mi-NZ" dirty="0"/>
              <a:t> </a:t>
            </a:r>
            <a:r>
              <a:rPr lang="mi-NZ" dirty="0" err="1"/>
              <a:t>words</a:t>
            </a:r>
            <a:r>
              <a:rPr lang="mi-NZ" dirty="0"/>
              <a:t> </a:t>
            </a:r>
            <a:r>
              <a:rPr lang="mi-NZ" dirty="0" err="1"/>
              <a:t>work</a:t>
            </a:r>
            <a:r>
              <a:rPr lang="mi-NZ" dirty="0"/>
              <a:t>, </a:t>
            </a:r>
            <a:r>
              <a:rPr lang="mi-NZ" dirty="0" err="1"/>
              <a:t>particularly</a:t>
            </a:r>
            <a:r>
              <a:rPr lang="mi-NZ" dirty="0"/>
              <a:t> </a:t>
            </a:r>
            <a:r>
              <a:rPr lang="mi-NZ" dirty="0" err="1"/>
              <a:t>verbs</a:t>
            </a:r>
            <a:r>
              <a:rPr lang="mi-NZ" dirty="0"/>
              <a:t>, </a:t>
            </a:r>
            <a:r>
              <a:rPr lang="mi-NZ" dirty="0" err="1"/>
              <a:t>in</a:t>
            </a:r>
            <a:r>
              <a:rPr lang="mi-NZ" dirty="0"/>
              <a:t> </a:t>
            </a:r>
            <a:r>
              <a:rPr lang="mi-NZ" dirty="0" err="1"/>
              <a:t>different</a:t>
            </a:r>
            <a:r>
              <a:rPr lang="mi-NZ" dirty="0"/>
              <a:t> </a:t>
            </a:r>
            <a:r>
              <a:rPr lang="mi-NZ" dirty="0" err="1"/>
              <a:t>ways</a:t>
            </a:r>
            <a:r>
              <a:rPr lang="mi-NZ" dirty="0"/>
              <a:t>.</a:t>
            </a:r>
          </a:p>
          <a:p>
            <a:pPr marL="171450" indent="-171450">
              <a:buFont typeface="Wingdings" panose="05000000000000000000" pitchFamily="2" charset="2"/>
              <a:buChar char="§"/>
            </a:pPr>
            <a:r>
              <a:rPr lang="mi-NZ" dirty="0" err="1"/>
              <a:t>The</a:t>
            </a:r>
            <a:r>
              <a:rPr lang="mi-NZ" dirty="0"/>
              <a:t> </a:t>
            </a:r>
            <a:r>
              <a:rPr lang="mi-NZ" dirty="0" err="1"/>
              <a:t>first</a:t>
            </a:r>
            <a:r>
              <a:rPr lang="mi-NZ" dirty="0"/>
              <a:t> </a:t>
            </a:r>
            <a:r>
              <a:rPr lang="mi-NZ" dirty="0" err="1"/>
              <a:t>set</a:t>
            </a:r>
            <a:r>
              <a:rPr lang="mi-NZ" dirty="0"/>
              <a:t> </a:t>
            </a:r>
            <a:r>
              <a:rPr lang="mi-NZ" dirty="0" err="1"/>
              <a:t>shows</a:t>
            </a:r>
            <a:r>
              <a:rPr lang="mi-NZ" dirty="0"/>
              <a:t> a </a:t>
            </a:r>
            <a:r>
              <a:rPr lang="mi-NZ" dirty="0" err="1"/>
              <a:t>change</a:t>
            </a:r>
            <a:r>
              <a:rPr lang="mi-NZ" dirty="0"/>
              <a:t> </a:t>
            </a:r>
            <a:r>
              <a:rPr lang="mi-NZ" dirty="0" err="1"/>
              <a:t>from</a:t>
            </a:r>
            <a:r>
              <a:rPr lang="mi-NZ" dirty="0"/>
              <a:t> </a:t>
            </a:r>
            <a:r>
              <a:rPr lang="mi-NZ" dirty="0" err="1"/>
              <a:t>transitive</a:t>
            </a:r>
            <a:r>
              <a:rPr lang="mi-NZ" dirty="0"/>
              <a:t> </a:t>
            </a:r>
            <a:r>
              <a:rPr lang="mi-NZ" dirty="0" err="1"/>
              <a:t>verb</a:t>
            </a:r>
            <a:r>
              <a:rPr lang="mi-NZ" dirty="0"/>
              <a:t> (where </a:t>
            </a:r>
            <a:r>
              <a:rPr lang="mi-NZ" dirty="0" err="1"/>
              <a:t>we</a:t>
            </a:r>
            <a:r>
              <a:rPr lang="mi-NZ" dirty="0"/>
              <a:t> </a:t>
            </a:r>
            <a:r>
              <a:rPr lang="mi-NZ" dirty="0" err="1"/>
              <a:t>perform</a:t>
            </a:r>
            <a:r>
              <a:rPr lang="mi-NZ" dirty="0"/>
              <a:t> </a:t>
            </a:r>
            <a:r>
              <a:rPr lang="mi-NZ" dirty="0" err="1"/>
              <a:t>an</a:t>
            </a:r>
            <a:r>
              <a:rPr lang="mi-NZ" dirty="0"/>
              <a:t> </a:t>
            </a:r>
            <a:r>
              <a:rPr lang="mi-NZ" dirty="0" err="1"/>
              <a:t>action</a:t>
            </a:r>
            <a:r>
              <a:rPr lang="mi-NZ" dirty="0"/>
              <a:t> </a:t>
            </a:r>
            <a:r>
              <a:rPr lang="mi-NZ" dirty="0" err="1"/>
              <a:t>on</a:t>
            </a:r>
            <a:r>
              <a:rPr lang="mi-NZ" dirty="0"/>
              <a:t> </a:t>
            </a:r>
            <a:r>
              <a:rPr lang="mi-NZ" dirty="0" err="1"/>
              <a:t>something</a:t>
            </a:r>
            <a:r>
              <a:rPr lang="mi-NZ" dirty="0"/>
              <a:t>) to </a:t>
            </a:r>
            <a:r>
              <a:rPr lang="mi-NZ" dirty="0" err="1"/>
              <a:t>intransitive</a:t>
            </a:r>
            <a:r>
              <a:rPr lang="mi-NZ" dirty="0"/>
              <a:t> </a:t>
            </a:r>
            <a:r>
              <a:rPr lang="mi-NZ" dirty="0" err="1"/>
              <a:t>verb</a:t>
            </a:r>
            <a:r>
              <a:rPr lang="mi-NZ" dirty="0"/>
              <a:t> (where </a:t>
            </a:r>
            <a:r>
              <a:rPr lang="mi-NZ" dirty="0" err="1"/>
              <a:t>we</a:t>
            </a:r>
            <a:r>
              <a:rPr lang="mi-NZ" dirty="0"/>
              <a:t> </a:t>
            </a:r>
            <a:r>
              <a:rPr lang="mi-NZ" dirty="0" err="1"/>
              <a:t>just</a:t>
            </a:r>
            <a:r>
              <a:rPr lang="mi-NZ" dirty="0"/>
              <a:t> </a:t>
            </a:r>
            <a:r>
              <a:rPr lang="mi-NZ" dirty="0" err="1"/>
              <a:t>focus</a:t>
            </a:r>
            <a:r>
              <a:rPr lang="mi-NZ" dirty="0"/>
              <a:t> </a:t>
            </a:r>
            <a:r>
              <a:rPr lang="mi-NZ" dirty="0" err="1"/>
              <a:t>on</a:t>
            </a:r>
            <a:r>
              <a:rPr lang="mi-NZ" dirty="0"/>
              <a:t> </a:t>
            </a:r>
            <a:r>
              <a:rPr lang="mi-NZ" dirty="0" err="1"/>
              <a:t>the</a:t>
            </a:r>
            <a:r>
              <a:rPr lang="mi-NZ" dirty="0"/>
              <a:t> </a:t>
            </a:r>
            <a:r>
              <a:rPr lang="mi-NZ" dirty="0" err="1"/>
              <a:t>action</a:t>
            </a:r>
            <a:r>
              <a:rPr lang="mi-NZ" dirty="0"/>
              <a:t>.)</a:t>
            </a:r>
          </a:p>
          <a:p>
            <a:pPr marL="171450" indent="-171450">
              <a:buFont typeface="Wingdings" panose="05000000000000000000" pitchFamily="2" charset="2"/>
              <a:buChar char="§"/>
            </a:pPr>
            <a:r>
              <a:rPr lang="mi-NZ" dirty="0" err="1"/>
              <a:t>The</a:t>
            </a:r>
            <a:r>
              <a:rPr lang="mi-NZ" dirty="0"/>
              <a:t> </a:t>
            </a:r>
            <a:r>
              <a:rPr lang="mi-NZ" dirty="0" err="1"/>
              <a:t>second</a:t>
            </a:r>
            <a:r>
              <a:rPr lang="mi-NZ" dirty="0"/>
              <a:t> </a:t>
            </a:r>
            <a:r>
              <a:rPr lang="mi-NZ" dirty="0" err="1"/>
              <a:t>set</a:t>
            </a:r>
            <a:r>
              <a:rPr lang="mi-NZ" dirty="0"/>
              <a:t> </a:t>
            </a:r>
            <a:r>
              <a:rPr lang="mi-NZ" dirty="0" err="1"/>
              <a:t>shows</a:t>
            </a:r>
            <a:r>
              <a:rPr lang="mi-NZ" dirty="0"/>
              <a:t> a </a:t>
            </a:r>
            <a:r>
              <a:rPr lang="mi-NZ" dirty="0" err="1"/>
              <a:t>change</a:t>
            </a:r>
            <a:r>
              <a:rPr lang="mi-NZ" dirty="0"/>
              <a:t> </a:t>
            </a:r>
            <a:r>
              <a:rPr lang="mi-NZ" dirty="0" err="1"/>
              <a:t>from</a:t>
            </a:r>
            <a:r>
              <a:rPr lang="mi-NZ" dirty="0"/>
              <a:t> </a:t>
            </a:r>
            <a:r>
              <a:rPr lang="mi-NZ" dirty="0" err="1"/>
              <a:t>an</a:t>
            </a:r>
            <a:r>
              <a:rPr lang="mi-NZ" dirty="0"/>
              <a:t> </a:t>
            </a:r>
            <a:r>
              <a:rPr lang="mi-NZ" dirty="0" err="1"/>
              <a:t>action</a:t>
            </a:r>
            <a:r>
              <a:rPr lang="mi-NZ" dirty="0"/>
              <a:t> (where </a:t>
            </a:r>
            <a:r>
              <a:rPr lang="mi-NZ" dirty="0" err="1"/>
              <a:t>we</a:t>
            </a:r>
            <a:r>
              <a:rPr lang="mi-NZ" dirty="0"/>
              <a:t> </a:t>
            </a:r>
            <a:r>
              <a:rPr lang="mi-NZ" dirty="0" err="1"/>
              <a:t>can</a:t>
            </a:r>
            <a:r>
              <a:rPr lang="mi-NZ" dirty="0"/>
              <a:t> </a:t>
            </a:r>
            <a:r>
              <a:rPr lang="mi-NZ" dirty="0" err="1"/>
              <a:t>visualise</a:t>
            </a:r>
            <a:r>
              <a:rPr lang="mi-NZ" dirty="0"/>
              <a:t> a </a:t>
            </a:r>
            <a:r>
              <a:rPr lang="mi-NZ" dirty="0" err="1"/>
              <a:t>person</a:t>
            </a:r>
            <a:r>
              <a:rPr lang="mi-NZ" dirty="0"/>
              <a:t> </a:t>
            </a:r>
            <a:r>
              <a:rPr lang="mi-NZ" dirty="0" err="1"/>
              <a:t>moving</a:t>
            </a:r>
            <a:r>
              <a:rPr lang="mi-NZ" dirty="0"/>
              <a:t>) to a </a:t>
            </a:r>
            <a:r>
              <a:rPr lang="mi-NZ" dirty="0" err="1"/>
              <a:t>state</a:t>
            </a:r>
            <a:r>
              <a:rPr lang="mi-NZ" dirty="0"/>
              <a:t> (where </a:t>
            </a:r>
            <a:r>
              <a:rPr lang="mi-NZ" dirty="0" err="1"/>
              <a:t>there</a:t>
            </a:r>
            <a:r>
              <a:rPr lang="mi-NZ" dirty="0"/>
              <a:t> </a:t>
            </a:r>
            <a:r>
              <a:rPr lang="mi-NZ" dirty="0" err="1"/>
              <a:t>is</a:t>
            </a:r>
            <a:r>
              <a:rPr lang="mi-NZ" dirty="0"/>
              <a:t> </a:t>
            </a:r>
            <a:r>
              <a:rPr lang="mi-NZ" dirty="0" err="1"/>
              <a:t>no</a:t>
            </a:r>
            <a:r>
              <a:rPr lang="mi-NZ" dirty="0"/>
              <a:t> </a:t>
            </a:r>
            <a:r>
              <a:rPr lang="mi-NZ" dirty="0" err="1"/>
              <a:t>movement</a:t>
            </a:r>
            <a:r>
              <a:rPr lang="mi-NZ" dirty="0"/>
              <a:t>)</a:t>
            </a:r>
          </a:p>
          <a:p>
            <a:pPr marL="171450" indent="-171450">
              <a:buFont typeface="Wingdings" panose="05000000000000000000" pitchFamily="2" charset="2"/>
              <a:buChar char="§"/>
            </a:pPr>
            <a:r>
              <a:rPr lang="mi-NZ" dirty="0"/>
              <a:t>And </a:t>
            </a:r>
            <a:r>
              <a:rPr lang="mi-NZ" dirty="0" err="1"/>
              <a:t>the</a:t>
            </a:r>
            <a:r>
              <a:rPr lang="mi-NZ" dirty="0"/>
              <a:t> </a:t>
            </a:r>
            <a:r>
              <a:rPr lang="mi-NZ" dirty="0" err="1"/>
              <a:t>third</a:t>
            </a:r>
            <a:r>
              <a:rPr lang="mi-NZ" dirty="0"/>
              <a:t> </a:t>
            </a:r>
            <a:r>
              <a:rPr lang="mi-NZ" dirty="0" err="1"/>
              <a:t>set</a:t>
            </a:r>
            <a:r>
              <a:rPr lang="mi-NZ" dirty="0"/>
              <a:t> </a:t>
            </a:r>
            <a:r>
              <a:rPr lang="mi-NZ" dirty="0" err="1"/>
              <a:t>shows</a:t>
            </a:r>
            <a:r>
              <a:rPr lang="mi-NZ" dirty="0"/>
              <a:t> </a:t>
            </a:r>
            <a:r>
              <a:rPr lang="mi-NZ" dirty="0" err="1"/>
              <a:t>the</a:t>
            </a:r>
            <a:r>
              <a:rPr lang="mi-NZ" dirty="0"/>
              <a:t> </a:t>
            </a:r>
            <a:r>
              <a:rPr lang="mi-NZ" dirty="0" err="1"/>
              <a:t>change</a:t>
            </a:r>
            <a:r>
              <a:rPr lang="mi-NZ" dirty="0"/>
              <a:t> </a:t>
            </a:r>
            <a:r>
              <a:rPr lang="mi-NZ" dirty="0" err="1"/>
              <a:t>from</a:t>
            </a:r>
            <a:r>
              <a:rPr lang="mi-NZ" dirty="0"/>
              <a:t> a </a:t>
            </a:r>
            <a:r>
              <a:rPr lang="mi-NZ" dirty="0" err="1"/>
              <a:t>verb</a:t>
            </a:r>
            <a:r>
              <a:rPr lang="mi-NZ" dirty="0"/>
              <a:t>, to a </a:t>
            </a:r>
            <a:r>
              <a:rPr lang="mi-NZ" dirty="0" err="1"/>
              <a:t>noun</a:t>
            </a:r>
            <a:r>
              <a:rPr lang="mi-NZ" dirty="0"/>
              <a:t>, </a:t>
            </a:r>
            <a:r>
              <a:rPr lang="mi-NZ" dirty="0" err="1"/>
              <a:t>in</a:t>
            </a:r>
            <a:r>
              <a:rPr lang="mi-NZ" dirty="0"/>
              <a:t> </a:t>
            </a:r>
            <a:r>
              <a:rPr lang="mi-NZ" dirty="0" err="1"/>
              <a:t>combination</a:t>
            </a:r>
            <a:r>
              <a:rPr lang="mi-NZ" dirty="0"/>
              <a:t> </a:t>
            </a:r>
            <a:r>
              <a:rPr lang="mi-NZ" dirty="0" err="1"/>
              <a:t>with</a:t>
            </a:r>
            <a:r>
              <a:rPr lang="mi-NZ" dirty="0"/>
              <a:t> a </a:t>
            </a:r>
            <a:r>
              <a:rPr lang="mi-NZ" dirty="0" err="1"/>
              <a:t>prefix</a:t>
            </a:r>
            <a:r>
              <a:rPr lang="mi-NZ" dirty="0"/>
              <a:t> and a </a:t>
            </a:r>
            <a:r>
              <a:rPr lang="mi-NZ" dirty="0" err="1"/>
              <a:t>suffix</a:t>
            </a:r>
            <a:r>
              <a:rPr lang="mi-NZ" dirty="0"/>
              <a:t>. </a:t>
            </a:r>
          </a:p>
          <a:p>
            <a:pPr marL="171450" indent="-171450">
              <a:buFont typeface="Wingdings" panose="05000000000000000000" pitchFamily="2" charset="2"/>
              <a:buChar char="§"/>
            </a:pPr>
            <a:endParaRPr lang="mi-NZ" dirty="0"/>
          </a:p>
          <a:p>
            <a:pPr marL="0" indent="0">
              <a:buFont typeface="Wingdings" panose="05000000000000000000" pitchFamily="2" charset="2"/>
              <a:buNone/>
            </a:pPr>
            <a:r>
              <a:rPr lang="mi-NZ" dirty="0" err="1"/>
              <a:t>Together</a:t>
            </a:r>
            <a:r>
              <a:rPr lang="mi-NZ" dirty="0"/>
              <a:t>, </a:t>
            </a:r>
            <a:r>
              <a:rPr lang="mi-NZ" dirty="0" err="1"/>
              <a:t>these</a:t>
            </a:r>
            <a:r>
              <a:rPr lang="mi-NZ" dirty="0"/>
              <a:t> </a:t>
            </a:r>
            <a:r>
              <a:rPr lang="mi-NZ" dirty="0" err="1"/>
              <a:t>examples</a:t>
            </a:r>
            <a:r>
              <a:rPr lang="mi-NZ" dirty="0"/>
              <a:t> </a:t>
            </a:r>
            <a:r>
              <a:rPr lang="mi-NZ" dirty="0" err="1"/>
              <a:t>illustrate</a:t>
            </a:r>
            <a:r>
              <a:rPr lang="mi-NZ" dirty="0"/>
              <a:t> to </a:t>
            </a:r>
            <a:r>
              <a:rPr lang="mi-NZ" dirty="0" err="1"/>
              <a:t>students</a:t>
            </a:r>
            <a:r>
              <a:rPr lang="mi-NZ" dirty="0"/>
              <a:t> </a:t>
            </a:r>
            <a:r>
              <a:rPr lang="mi-NZ" dirty="0" err="1"/>
              <a:t>that</a:t>
            </a:r>
            <a:r>
              <a:rPr lang="mi-NZ" dirty="0"/>
              <a:t> a </a:t>
            </a:r>
            <a:r>
              <a:rPr lang="mi-NZ" dirty="0" err="1"/>
              <a:t>single</a:t>
            </a:r>
            <a:r>
              <a:rPr lang="mi-NZ" dirty="0"/>
              <a:t> </a:t>
            </a:r>
            <a:r>
              <a:rPr lang="mi-NZ" dirty="0" err="1"/>
              <a:t>process</a:t>
            </a:r>
            <a:r>
              <a:rPr lang="mi-NZ" dirty="0"/>
              <a:t> (</a:t>
            </a:r>
            <a:r>
              <a:rPr lang="mi-NZ" dirty="0" err="1"/>
              <a:t>in</a:t>
            </a:r>
            <a:r>
              <a:rPr lang="mi-NZ" dirty="0"/>
              <a:t> </a:t>
            </a:r>
            <a:r>
              <a:rPr lang="mi-NZ" dirty="0" err="1"/>
              <a:t>this</a:t>
            </a:r>
            <a:r>
              <a:rPr lang="mi-NZ" dirty="0"/>
              <a:t> </a:t>
            </a:r>
            <a:r>
              <a:rPr lang="mi-NZ" dirty="0" err="1"/>
              <a:t>case</a:t>
            </a:r>
            <a:r>
              <a:rPr lang="mi-NZ" dirty="0"/>
              <a:t> </a:t>
            </a:r>
            <a:r>
              <a:rPr lang="mi-NZ" dirty="0" err="1"/>
              <a:t>reduplication</a:t>
            </a:r>
            <a:r>
              <a:rPr lang="mi-NZ" dirty="0"/>
              <a:t>) </a:t>
            </a:r>
            <a:r>
              <a:rPr lang="mi-NZ" dirty="0" err="1"/>
              <a:t>has</a:t>
            </a:r>
            <a:r>
              <a:rPr lang="mi-NZ" dirty="0"/>
              <a:t> a </a:t>
            </a:r>
            <a:r>
              <a:rPr lang="mi-NZ" dirty="0" err="1"/>
              <a:t>number</a:t>
            </a:r>
            <a:r>
              <a:rPr lang="mi-NZ" dirty="0"/>
              <a:t> </a:t>
            </a:r>
            <a:r>
              <a:rPr lang="mi-NZ" dirty="0" err="1"/>
              <a:t>of</a:t>
            </a:r>
            <a:r>
              <a:rPr lang="mi-NZ" dirty="0"/>
              <a:t> </a:t>
            </a:r>
            <a:r>
              <a:rPr lang="mi-NZ" dirty="0" err="1"/>
              <a:t>different</a:t>
            </a:r>
            <a:r>
              <a:rPr lang="mi-NZ" dirty="0"/>
              <a:t> </a:t>
            </a:r>
            <a:r>
              <a:rPr lang="mi-NZ" dirty="0" err="1"/>
              <a:t>effects</a:t>
            </a:r>
            <a:r>
              <a:rPr lang="mi-NZ" dirty="0"/>
              <a:t>, and </a:t>
            </a:r>
            <a:r>
              <a:rPr lang="mi-NZ" dirty="0" err="1"/>
              <a:t>that</a:t>
            </a:r>
            <a:r>
              <a:rPr lang="mi-NZ" dirty="0"/>
              <a:t> to </a:t>
            </a:r>
            <a:r>
              <a:rPr lang="mi-NZ" dirty="0" err="1"/>
              <a:t>undestand</a:t>
            </a:r>
            <a:r>
              <a:rPr lang="mi-NZ" dirty="0"/>
              <a:t> </a:t>
            </a:r>
            <a:r>
              <a:rPr lang="mi-NZ" dirty="0" err="1"/>
              <a:t>the</a:t>
            </a:r>
            <a:r>
              <a:rPr lang="mi-NZ" dirty="0"/>
              <a:t> </a:t>
            </a:r>
            <a:r>
              <a:rPr lang="mi-NZ" dirty="0" err="1"/>
              <a:t>effects</a:t>
            </a:r>
            <a:r>
              <a:rPr lang="mi-NZ" dirty="0"/>
              <a:t>, </a:t>
            </a:r>
            <a:r>
              <a:rPr lang="mi-NZ" dirty="0" err="1"/>
              <a:t>we</a:t>
            </a:r>
            <a:r>
              <a:rPr lang="mi-NZ" dirty="0"/>
              <a:t> </a:t>
            </a:r>
            <a:r>
              <a:rPr lang="mi-NZ" dirty="0" err="1"/>
              <a:t>need</a:t>
            </a:r>
            <a:r>
              <a:rPr lang="mi-NZ" dirty="0"/>
              <a:t> to </a:t>
            </a:r>
            <a:r>
              <a:rPr lang="mi-NZ" dirty="0" err="1"/>
              <a:t>pay</a:t>
            </a:r>
            <a:r>
              <a:rPr lang="mi-NZ" dirty="0"/>
              <a:t> </a:t>
            </a:r>
            <a:r>
              <a:rPr lang="mi-NZ" dirty="0" err="1"/>
              <a:t>careful</a:t>
            </a:r>
            <a:r>
              <a:rPr lang="mi-NZ" dirty="0"/>
              <a:t> </a:t>
            </a:r>
            <a:r>
              <a:rPr lang="mi-NZ" dirty="0" err="1"/>
              <a:t>attention</a:t>
            </a:r>
            <a:r>
              <a:rPr lang="mi-NZ" dirty="0"/>
              <a:t> to </a:t>
            </a:r>
            <a:r>
              <a:rPr lang="mi-NZ" dirty="0" err="1"/>
              <a:t>word</a:t>
            </a:r>
            <a:r>
              <a:rPr lang="mi-NZ" dirty="0"/>
              <a:t> </a:t>
            </a:r>
            <a:r>
              <a:rPr lang="mi-NZ" dirty="0" err="1"/>
              <a:t>meaning</a:t>
            </a:r>
            <a:r>
              <a:rPr lang="mi-NZ" dirty="0"/>
              <a:t>. </a:t>
            </a:r>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11</a:t>
            </a:fld>
            <a:endParaRPr lang="en-NZ"/>
          </a:p>
        </p:txBody>
      </p:sp>
    </p:spTree>
    <p:extLst>
      <p:ext uri="{BB962C8B-B14F-4D97-AF65-F5344CB8AC3E}">
        <p14:creationId xmlns:p14="http://schemas.microsoft.com/office/powerpoint/2010/main" val="3294795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Finally</a:t>
            </a:r>
            <a:r>
              <a:rPr lang="mi-NZ" dirty="0"/>
              <a:t>, </a:t>
            </a:r>
            <a:r>
              <a:rPr lang="mi-NZ" dirty="0" err="1"/>
              <a:t>on</a:t>
            </a:r>
            <a:r>
              <a:rPr lang="mi-NZ" dirty="0"/>
              <a:t> </a:t>
            </a:r>
            <a:r>
              <a:rPr lang="mi-NZ" dirty="0" err="1"/>
              <a:t>this</a:t>
            </a:r>
            <a:r>
              <a:rPr lang="mi-NZ" dirty="0"/>
              <a:t> </a:t>
            </a:r>
            <a:r>
              <a:rPr lang="mi-NZ" dirty="0" err="1"/>
              <a:t>slide</a:t>
            </a:r>
            <a:r>
              <a:rPr lang="mi-NZ" dirty="0"/>
              <a:t>, </a:t>
            </a:r>
            <a:r>
              <a:rPr lang="mi-NZ" dirty="0" err="1"/>
              <a:t>we</a:t>
            </a:r>
            <a:r>
              <a:rPr lang="mi-NZ" dirty="0"/>
              <a:t> are </a:t>
            </a:r>
            <a:r>
              <a:rPr lang="mi-NZ" dirty="0" err="1"/>
              <a:t>illustrating</a:t>
            </a:r>
            <a:r>
              <a:rPr lang="mi-NZ" dirty="0"/>
              <a:t> </a:t>
            </a:r>
            <a:r>
              <a:rPr lang="mi-NZ" dirty="0" err="1"/>
              <a:t>different</a:t>
            </a:r>
            <a:r>
              <a:rPr lang="mi-NZ" dirty="0"/>
              <a:t> </a:t>
            </a:r>
            <a:r>
              <a:rPr lang="mi-NZ" dirty="0" err="1"/>
              <a:t>ways</a:t>
            </a:r>
            <a:r>
              <a:rPr lang="mi-NZ" dirty="0"/>
              <a:t> </a:t>
            </a:r>
            <a:r>
              <a:rPr lang="mi-NZ" dirty="0" err="1"/>
              <a:t>of</a:t>
            </a:r>
            <a:r>
              <a:rPr lang="mi-NZ" dirty="0"/>
              <a:t> </a:t>
            </a:r>
            <a:r>
              <a:rPr lang="mi-NZ" dirty="0" err="1"/>
              <a:t>making</a:t>
            </a:r>
            <a:r>
              <a:rPr lang="mi-NZ" dirty="0"/>
              <a:t> </a:t>
            </a:r>
            <a:r>
              <a:rPr lang="mi-NZ" dirty="0" err="1"/>
              <a:t>negative</a:t>
            </a:r>
            <a:r>
              <a:rPr lang="mi-NZ" dirty="0"/>
              <a:t> </a:t>
            </a:r>
            <a:r>
              <a:rPr lang="mi-NZ" dirty="0" err="1"/>
              <a:t>sentences</a:t>
            </a:r>
            <a:r>
              <a:rPr lang="mi-NZ" dirty="0"/>
              <a:t>. </a:t>
            </a:r>
            <a:r>
              <a:rPr lang="mi-NZ" dirty="0" err="1"/>
              <a:t>In</a:t>
            </a:r>
            <a:r>
              <a:rPr lang="mi-NZ" dirty="0"/>
              <a:t> </a:t>
            </a:r>
            <a:r>
              <a:rPr lang="mi-NZ" dirty="0" err="1"/>
              <a:t>every</a:t>
            </a:r>
            <a:r>
              <a:rPr lang="mi-NZ" dirty="0"/>
              <a:t> </a:t>
            </a:r>
            <a:r>
              <a:rPr lang="mi-NZ" dirty="0" err="1"/>
              <a:t>human</a:t>
            </a:r>
            <a:r>
              <a:rPr lang="mi-NZ" dirty="0"/>
              <a:t> </a:t>
            </a:r>
            <a:r>
              <a:rPr lang="mi-NZ" dirty="0" err="1"/>
              <a:t>language</a:t>
            </a:r>
            <a:r>
              <a:rPr lang="mi-NZ" dirty="0"/>
              <a:t>, </a:t>
            </a:r>
            <a:r>
              <a:rPr lang="mi-NZ" dirty="0" err="1"/>
              <a:t>there</a:t>
            </a:r>
            <a:r>
              <a:rPr lang="mi-NZ" dirty="0"/>
              <a:t> </a:t>
            </a:r>
            <a:r>
              <a:rPr lang="mi-NZ" dirty="0" err="1"/>
              <a:t>is</a:t>
            </a:r>
            <a:r>
              <a:rPr lang="mi-NZ" dirty="0"/>
              <a:t> a </a:t>
            </a:r>
            <a:r>
              <a:rPr lang="mi-NZ" dirty="0" err="1"/>
              <a:t>way</a:t>
            </a:r>
            <a:r>
              <a:rPr lang="mi-NZ" dirty="0"/>
              <a:t> </a:t>
            </a:r>
            <a:r>
              <a:rPr lang="mi-NZ" dirty="0" err="1"/>
              <a:t>of</a:t>
            </a:r>
            <a:r>
              <a:rPr lang="mi-NZ" dirty="0"/>
              <a:t> </a:t>
            </a:r>
            <a:r>
              <a:rPr lang="mi-NZ" dirty="0" err="1"/>
              <a:t>expressing</a:t>
            </a:r>
            <a:r>
              <a:rPr lang="mi-NZ" dirty="0"/>
              <a:t> </a:t>
            </a:r>
            <a:r>
              <a:rPr lang="mi-NZ" dirty="0" err="1"/>
              <a:t>negation</a:t>
            </a:r>
            <a:r>
              <a:rPr lang="mi-NZ" dirty="0"/>
              <a:t> – </a:t>
            </a:r>
            <a:r>
              <a:rPr lang="mi-NZ" dirty="0" err="1"/>
              <a:t>this</a:t>
            </a:r>
            <a:r>
              <a:rPr lang="mi-NZ" dirty="0"/>
              <a:t> </a:t>
            </a:r>
            <a:r>
              <a:rPr lang="mi-NZ" dirty="0" err="1"/>
              <a:t>corresponds</a:t>
            </a:r>
            <a:r>
              <a:rPr lang="mi-NZ" dirty="0"/>
              <a:t> </a:t>
            </a:r>
            <a:r>
              <a:rPr lang="mi-NZ" dirty="0" err="1"/>
              <a:t>with</a:t>
            </a:r>
            <a:r>
              <a:rPr lang="mi-NZ" dirty="0"/>
              <a:t> </a:t>
            </a:r>
            <a:r>
              <a:rPr lang="mi-NZ" dirty="0" err="1"/>
              <a:t>the</a:t>
            </a:r>
            <a:r>
              <a:rPr lang="mi-NZ" dirty="0"/>
              <a:t> </a:t>
            </a:r>
            <a:r>
              <a:rPr lang="mi-NZ" dirty="0" err="1"/>
              <a:t>capacity</a:t>
            </a:r>
            <a:r>
              <a:rPr lang="mi-NZ" dirty="0"/>
              <a:t> </a:t>
            </a:r>
            <a:r>
              <a:rPr lang="mi-NZ" dirty="0" err="1"/>
              <a:t>that</a:t>
            </a:r>
            <a:r>
              <a:rPr lang="mi-NZ" dirty="0"/>
              <a:t> </a:t>
            </a:r>
            <a:r>
              <a:rPr lang="mi-NZ" dirty="0" err="1"/>
              <a:t>humans</a:t>
            </a:r>
            <a:r>
              <a:rPr lang="mi-NZ" dirty="0"/>
              <a:t> </a:t>
            </a:r>
            <a:r>
              <a:rPr lang="mi-NZ" dirty="0" err="1"/>
              <a:t>have</a:t>
            </a:r>
            <a:r>
              <a:rPr lang="mi-NZ" dirty="0"/>
              <a:t> for </a:t>
            </a:r>
            <a:r>
              <a:rPr lang="mi-NZ" dirty="0" err="1"/>
              <a:t>lying</a:t>
            </a:r>
            <a:r>
              <a:rPr lang="mi-NZ" dirty="0"/>
              <a:t>! </a:t>
            </a:r>
          </a:p>
          <a:p>
            <a:r>
              <a:rPr lang="mi-NZ" dirty="0"/>
              <a:t>	</a:t>
            </a:r>
            <a:r>
              <a:rPr lang="mi-NZ" dirty="0" err="1"/>
              <a:t>Data</a:t>
            </a:r>
            <a:r>
              <a:rPr lang="mi-NZ" dirty="0"/>
              <a:t> </a:t>
            </a:r>
            <a:r>
              <a:rPr lang="mi-NZ" dirty="0" err="1"/>
              <a:t>from</a:t>
            </a:r>
            <a:r>
              <a:rPr lang="mi-NZ" dirty="0"/>
              <a:t> </a:t>
            </a:r>
            <a:r>
              <a:rPr lang="mi-NZ" dirty="0" err="1"/>
              <a:t>Neverver</a:t>
            </a:r>
            <a:r>
              <a:rPr lang="mi-NZ" dirty="0"/>
              <a:t> </a:t>
            </a:r>
            <a:r>
              <a:rPr lang="mi-NZ" dirty="0" err="1"/>
              <a:t>nicely</a:t>
            </a:r>
            <a:r>
              <a:rPr lang="mi-NZ" dirty="0"/>
              <a:t> </a:t>
            </a:r>
            <a:r>
              <a:rPr lang="mi-NZ" dirty="0" err="1"/>
              <a:t>illustrates</a:t>
            </a:r>
            <a:r>
              <a:rPr lang="mi-NZ" dirty="0"/>
              <a:t> </a:t>
            </a:r>
            <a:r>
              <a:rPr lang="mi-NZ" dirty="0" err="1"/>
              <a:t>symmetrical</a:t>
            </a:r>
            <a:r>
              <a:rPr lang="mi-NZ" dirty="0"/>
              <a:t> </a:t>
            </a:r>
            <a:r>
              <a:rPr lang="mi-NZ" dirty="0" err="1"/>
              <a:t>negation</a:t>
            </a:r>
            <a:r>
              <a:rPr lang="mi-NZ" dirty="0"/>
              <a:t>. </a:t>
            </a:r>
            <a:r>
              <a:rPr lang="mi-NZ" dirty="0" err="1"/>
              <a:t>The</a:t>
            </a:r>
            <a:r>
              <a:rPr lang="mi-NZ" dirty="0"/>
              <a:t> </a:t>
            </a:r>
            <a:r>
              <a:rPr lang="mi-NZ" dirty="0" err="1"/>
              <a:t>negative</a:t>
            </a:r>
            <a:r>
              <a:rPr lang="mi-NZ" dirty="0"/>
              <a:t> </a:t>
            </a:r>
            <a:r>
              <a:rPr lang="mi-NZ" dirty="0" err="1"/>
              <a:t>marker</a:t>
            </a:r>
            <a:r>
              <a:rPr lang="mi-NZ" dirty="0"/>
              <a:t> </a:t>
            </a:r>
            <a:r>
              <a:rPr lang="mi-NZ" dirty="0" err="1"/>
              <a:t>is</a:t>
            </a:r>
            <a:r>
              <a:rPr lang="mi-NZ" dirty="0"/>
              <a:t> </a:t>
            </a:r>
            <a:r>
              <a:rPr lang="mi-NZ" dirty="0" err="1"/>
              <a:t>positioned</a:t>
            </a:r>
            <a:r>
              <a:rPr lang="mi-NZ" dirty="0"/>
              <a:t> </a:t>
            </a:r>
            <a:r>
              <a:rPr lang="mi-NZ" dirty="0" err="1"/>
              <a:t>after</a:t>
            </a:r>
            <a:r>
              <a:rPr lang="mi-NZ" dirty="0"/>
              <a:t> </a:t>
            </a:r>
            <a:r>
              <a:rPr lang="mi-NZ" dirty="0" err="1"/>
              <a:t>the</a:t>
            </a:r>
            <a:r>
              <a:rPr lang="mi-NZ" dirty="0"/>
              <a:t> </a:t>
            </a:r>
            <a:r>
              <a:rPr lang="mi-NZ" dirty="0" err="1"/>
              <a:t>verb</a:t>
            </a:r>
            <a:r>
              <a:rPr lang="mi-NZ" dirty="0"/>
              <a:t>: </a:t>
            </a:r>
            <a:r>
              <a:rPr lang="mi-NZ" i="1" dirty="0" err="1"/>
              <a:t>Mang</a:t>
            </a:r>
            <a:r>
              <a:rPr lang="mi-NZ" i="1" dirty="0"/>
              <a:t> i-</a:t>
            </a:r>
            <a:r>
              <a:rPr lang="mi-NZ" i="1" dirty="0" err="1"/>
              <a:t>vu</a:t>
            </a:r>
            <a:r>
              <a:rPr lang="mi-NZ" i="1" dirty="0"/>
              <a:t> </a:t>
            </a:r>
            <a:r>
              <a:rPr lang="mi-NZ" dirty="0" err="1"/>
              <a:t>means</a:t>
            </a:r>
            <a:r>
              <a:rPr lang="mi-NZ" dirty="0"/>
              <a:t> ‘</a:t>
            </a:r>
            <a:r>
              <a:rPr lang="mi-NZ" dirty="0" err="1"/>
              <a:t>The</a:t>
            </a:r>
            <a:r>
              <a:rPr lang="mi-NZ" dirty="0"/>
              <a:t> </a:t>
            </a:r>
            <a:r>
              <a:rPr lang="mi-NZ" dirty="0" err="1"/>
              <a:t>man</a:t>
            </a:r>
            <a:r>
              <a:rPr lang="mi-NZ" dirty="0"/>
              <a:t> </a:t>
            </a:r>
            <a:r>
              <a:rPr lang="mi-NZ" dirty="0" err="1"/>
              <a:t>went</a:t>
            </a:r>
            <a:r>
              <a:rPr lang="mi-NZ" dirty="0"/>
              <a:t>’; </a:t>
            </a:r>
            <a:r>
              <a:rPr lang="mi-NZ" i="1" dirty="0" err="1"/>
              <a:t>Mang</a:t>
            </a:r>
            <a:r>
              <a:rPr lang="mi-NZ" i="1" dirty="0"/>
              <a:t> i-</a:t>
            </a:r>
            <a:r>
              <a:rPr lang="mi-NZ" i="1" dirty="0" err="1"/>
              <a:t>vu</a:t>
            </a:r>
            <a:r>
              <a:rPr lang="mi-NZ" i="1" dirty="0"/>
              <a:t> </a:t>
            </a:r>
            <a:r>
              <a:rPr lang="mi-NZ" i="1" dirty="0" err="1"/>
              <a:t>si</a:t>
            </a:r>
            <a:r>
              <a:rPr lang="mi-NZ" i="1" dirty="0"/>
              <a:t> </a:t>
            </a:r>
            <a:r>
              <a:rPr lang="mi-NZ" dirty="0" err="1"/>
              <a:t>means</a:t>
            </a:r>
            <a:r>
              <a:rPr lang="mi-NZ" dirty="0"/>
              <a:t> ‘</a:t>
            </a:r>
            <a:r>
              <a:rPr lang="mi-NZ" dirty="0" err="1"/>
              <a:t>The</a:t>
            </a:r>
            <a:r>
              <a:rPr lang="mi-NZ" dirty="0"/>
              <a:t> </a:t>
            </a:r>
            <a:r>
              <a:rPr lang="mi-NZ" dirty="0" err="1"/>
              <a:t>man</a:t>
            </a:r>
            <a:r>
              <a:rPr lang="mi-NZ" dirty="0"/>
              <a:t> </a:t>
            </a:r>
            <a:r>
              <a:rPr lang="mi-NZ" dirty="0" err="1"/>
              <a:t>didn’t</a:t>
            </a:r>
            <a:r>
              <a:rPr lang="mi-NZ" dirty="0"/>
              <a:t> </a:t>
            </a:r>
            <a:r>
              <a:rPr lang="mi-NZ" dirty="0" err="1"/>
              <a:t>go</a:t>
            </a:r>
            <a:r>
              <a:rPr lang="mi-NZ" dirty="0"/>
              <a:t>.’ </a:t>
            </a:r>
            <a:r>
              <a:rPr lang="mi-NZ" dirty="0" err="1"/>
              <a:t>The</a:t>
            </a:r>
            <a:r>
              <a:rPr lang="mi-NZ" dirty="0"/>
              <a:t> </a:t>
            </a:r>
            <a:r>
              <a:rPr lang="mi-NZ" dirty="0" err="1"/>
              <a:t>negative</a:t>
            </a:r>
            <a:r>
              <a:rPr lang="mi-NZ" dirty="0"/>
              <a:t> </a:t>
            </a:r>
            <a:r>
              <a:rPr lang="mi-NZ" dirty="0" err="1"/>
              <a:t>marker</a:t>
            </a:r>
            <a:r>
              <a:rPr lang="mi-NZ" dirty="0"/>
              <a:t> </a:t>
            </a:r>
            <a:r>
              <a:rPr lang="mi-NZ" dirty="0" err="1"/>
              <a:t>is</a:t>
            </a:r>
            <a:r>
              <a:rPr lang="mi-NZ" dirty="0"/>
              <a:t> </a:t>
            </a:r>
            <a:r>
              <a:rPr lang="mi-NZ" dirty="0" err="1"/>
              <a:t>the</a:t>
            </a:r>
            <a:r>
              <a:rPr lang="mi-NZ" dirty="0"/>
              <a:t> </a:t>
            </a:r>
            <a:r>
              <a:rPr lang="mi-NZ" dirty="0" err="1"/>
              <a:t>only</a:t>
            </a:r>
            <a:r>
              <a:rPr lang="mi-NZ" dirty="0"/>
              <a:t> </a:t>
            </a:r>
            <a:r>
              <a:rPr lang="mi-NZ" dirty="0" err="1"/>
              <a:t>element</a:t>
            </a:r>
            <a:r>
              <a:rPr lang="mi-NZ" dirty="0"/>
              <a:t> </a:t>
            </a:r>
            <a:r>
              <a:rPr lang="mi-NZ" dirty="0" err="1"/>
              <a:t>that</a:t>
            </a:r>
            <a:r>
              <a:rPr lang="mi-NZ" dirty="0"/>
              <a:t> </a:t>
            </a:r>
            <a:r>
              <a:rPr lang="mi-NZ" dirty="0" err="1"/>
              <a:t>is</a:t>
            </a:r>
            <a:r>
              <a:rPr lang="mi-NZ" dirty="0"/>
              <a:t> </a:t>
            </a:r>
            <a:r>
              <a:rPr lang="mi-NZ" dirty="0" err="1"/>
              <a:t>different</a:t>
            </a:r>
            <a:r>
              <a:rPr lang="mi-NZ" dirty="0"/>
              <a:t> </a:t>
            </a:r>
            <a:r>
              <a:rPr lang="mi-NZ" dirty="0" err="1"/>
              <a:t>between</a:t>
            </a:r>
            <a:r>
              <a:rPr lang="mi-NZ" dirty="0"/>
              <a:t> </a:t>
            </a:r>
            <a:r>
              <a:rPr lang="mi-NZ" dirty="0" err="1"/>
              <a:t>the</a:t>
            </a:r>
            <a:r>
              <a:rPr lang="mi-NZ" dirty="0"/>
              <a:t> </a:t>
            </a:r>
            <a:r>
              <a:rPr lang="mi-NZ" dirty="0" err="1"/>
              <a:t>affirmative</a:t>
            </a:r>
            <a:r>
              <a:rPr lang="mi-NZ" dirty="0"/>
              <a:t> and </a:t>
            </a:r>
            <a:r>
              <a:rPr lang="mi-NZ" dirty="0" err="1"/>
              <a:t>negative</a:t>
            </a:r>
            <a:r>
              <a:rPr lang="mi-NZ" dirty="0"/>
              <a:t> </a:t>
            </a:r>
            <a:r>
              <a:rPr lang="mi-NZ" dirty="0" err="1"/>
              <a:t>sentences</a:t>
            </a:r>
            <a:r>
              <a:rPr lang="mi-NZ" dirty="0"/>
              <a:t>.</a:t>
            </a:r>
          </a:p>
          <a:p>
            <a:r>
              <a:rPr lang="mi-NZ" dirty="0"/>
              <a:t>	</a:t>
            </a:r>
            <a:r>
              <a:rPr lang="mi-NZ" dirty="0" err="1"/>
              <a:t>In</a:t>
            </a:r>
            <a:r>
              <a:rPr lang="mi-NZ" dirty="0"/>
              <a:t> te reo Māori, </a:t>
            </a:r>
            <a:r>
              <a:rPr lang="mi-NZ" dirty="0" err="1"/>
              <a:t>Negation</a:t>
            </a:r>
            <a:r>
              <a:rPr lang="mi-NZ" dirty="0"/>
              <a:t> </a:t>
            </a:r>
            <a:r>
              <a:rPr lang="mi-NZ" dirty="0" err="1"/>
              <a:t>is</a:t>
            </a:r>
            <a:r>
              <a:rPr lang="mi-NZ" dirty="0"/>
              <a:t> </a:t>
            </a:r>
            <a:r>
              <a:rPr lang="mi-NZ" dirty="0" err="1"/>
              <a:t>asymmetric</a:t>
            </a:r>
            <a:r>
              <a:rPr lang="mi-NZ" dirty="0"/>
              <a:t>. </a:t>
            </a:r>
            <a:r>
              <a:rPr lang="mi-NZ" dirty="0" err="1"/>
              <a:t>We</a:t>
            </a:r>
            <a:r>
              <a:rPr lang="mi-NZ" dirty="0"/>
              <a:t> </a:t>
            </a:r>
            <a:r>
              <a:rPr lang="mi-NZ" dirty="0" err="1"/>
              <a:t>have</a:t>
            </a:r>
            <a:r>
              <a:rPr lang="mi-NZ" dirty="0"/>
              <a:t> </a:t>
            </a:r>
            <a:r>
              <a:rPr lang="mi-NZ" dirty="0" err="1"/>
              <a:t>our</a:t>
            </a:r>
            <a:r>
              <a:rPr lang="mi-NZ" dirty="0"/>
              <a:t> </a:t>
            </a:r>
            <a:r>
              <a:rPr lang="mi-NZ" dirty="0" err="1"/>
              <a:t>positive</a:t>
            </a:r>
            <a:r>
              <a:rPr lang="mi-NZ" dirty="0"/>
              <a:t> </a:t>
            </a:r>
            <a:r>
              <a:rPr lang="mi-NZ" dirty="0" err="1"/>
              <a:t>sentence</a:t>
            </a:r>
            <a:r>
              <a:rPr lang="mi-NZ" dirty="0"/>
              <a:t>: </a:t>
            </a:r>
            <a:r>
              <a:rPr lang="mi-NZ" i="1" dirty="0"/>
              <a:t>I haere a Hōne</a:t>
            </a:r>
            <a:r>
              <a:rPr lang="mi-NZ" dirty="0"/>
              <a:t>, </a:t>
            </a:r>
            <a:r>
              <a:rPr lang="mi-NZ" dirty="0" err="1"/>
              <a:t>meaning</a:t>
            </a:r>
            <a:r>
              <a:rPr lang="mi-NZ" dirty="0"/>
              <a:t> ‘Hōne </a:t>
            </a:r>
            <a:r>
              <a:rPr lang="mi-NZ" dirty="0" err="1"/>
              <a:t>went</a:t>
            </a:r>
            <a:r>
              <a:rPr lang="mi-NZ" dirty="0"/>
              <a:t>’.  </a:t>
            </a:r>
            <a:r>
              <a:rPr lang="mi-NZ" dirty="0" err="1"/>
              <a:t>If</a:t>
            </a:r>
            <a:r>
              <a:rPr lang="mi-NZ" dirty="0"/>
              <a:t> </a:t>
            </a:r>
            <a:r>
              <a:rPr lang="mi-NZ" dirty="0" err="1"/>
              <a:t>we</a:t>
            </a:r>
            <a:r>
              <a:rPr lang="mi-NZ" dirty="0"/>
              <a:t> </a:t>
            </a:r>
            <a:r>
              <a:rPr lang="mi-NZ" dirty="0" err="1"/>
              <a:t>want</a:t>
            </a:r>
            <a:r>
              <a:rPr lang="mi-NZ" dirty="0"/>
              <a:t> to </a:t>
            </a:r>
            <a:r>
              <a:rPr lang="mi-NZ" dirty="0" err="1"/>
              <a:t>say</a:t>
            </a:r>
            <a:r>
              <a:rPr lang="mi-NZ" dirty="0"/>
              <a:t> ‘Hōne </a:t>
            </a:r>
            <a:r>
              <a:rPr lang="mi-NZ" dirty="0" err="1"/>
              <a:t>didn’t</a:t>
            </a:r>
            <a:r>
              <a:rPr lang="mi-NZ" dirty="0"/>
              <a:t> </a:t>
            </a:r>
            <a:r>
              <a:rPr lang="mi-NZ" dirty="0" err="1"/>
              <a:t>go</a:t>
            </a:r>
            <a:r>
              <a:rPr lang="mi-NZ" dirty="0"/>
              <a:t>’, </a:t>
            </a:r>
            <a:r>
              <a:rPr lang="mi-NZ" dirty="0" err="1"/>
              <a:t>we</a:t>
            </a:r>
            <a:r>
              <a:rPr lang="mi-NZ" dirty="0"/>
              <a:t> </a:t>
            </a:r>
            <a:r>
              <a:rPr lang="mi-NZ" dirty="0" err="1"/>
              <a:t>add</a:t>
            </a:r>
            <a:r>
              <a:rPr lang="mi-NZ" dirty="0"/>
              <a:t> a </a:t>
            </a:r>
            <a:r>
              <a:rPr lang="mi-NZ" dirty="0" err="1"/>
              <a:t>negative</a:t>
            </a:r>
            <a:r>
              <a:rPr lang="mi-NZ" dirty="0"/>
              <a:t> </a:t>
            </a:r>
            <a:r>
              <a:rPr lang="mi-NZ" dirty="0" err="1"/>
              <a:t>marker</a:t>
            </a:r>
            <a:r>
              <a:rPr lang="mi-NZ" dirty="0"/>
              <a:t>, and </a:t>
            </a:r>
            <a:r>
              <a:rPr lang="mi-NZ" dirty="0" err="1"/>
              <a:t>we</a:t>
            </a:r>
            <a:r>
              <a:rPr lang="mi-NZ" dirty="0"/>
              <a:t> </a:t>
            </a:r>
            <a:r>
              <a:rPr lang="mi-NZ" b="1" dirty="0" err="1"/>
              <a:t>also</a:t>
            </a:r>
            <a:r>
              <a:rPr lang="mi-NZ" dirty="0"/>
              <a:t> </a:t>
            </a:r>
            <a:r>
              <a:rPr lang="mi-NZ" dirty="0" err="1"/>
              <a:t>change</a:t>
            </a:r>
            <a:r>
              <a:rPr lang="mi-NZ" dirty="0"/>
              <a:t> </a:t>
            </a:r>
            <a:r>
              <a:rPr lang="mi-NZ" dirty="0" err="1"/>
              <a:t>the</a:t>
            </a:r>
            <a:r>
              <a:rPr lang="mi-NZ" dirty="0"/>
              <a:t> </a:t>
            </a:r>
            <a:r>
              <a:rPr lang="mi-NZ" dirty="0" err="1"/>
              <a:t>order</a:t>
            </a:r>
            <a:r>
              <a:rPr lang="mi-NZ" dirty="0"/>
              <a:t> </a:t>
            </a:r>
            <a:r>
              <a:rPr lang="mi-NZ" dirty="0" err="1"/>
              <a:t>of</a:t>
            </a:r>
            <a:r>
              <a:rPr lang="mi-NZ" dirty="0"/>
              <a:t> </a:t>
            </a:r>
            <a:r>
              <a:rPr lang="mi-NZ" dirty="0" err="1"/>
              <a:t>elements</a:t>
            </a:r>
            <a:r>
              <a:rPr lang="mi-NZ" dirty="0"/>
              <a:t>. </a:t>
            </a:r>
            <a:r>
              <a:rPr lang="mi-NZ" dirty="0" err="1"/>
              <a:t>So</a:t>
            </a:r>
            <a:r>
              <a:rPr lang="mi-NZ" dirty="0"/>
              <a:t> </a:t>
            </a:r>
            <a:r>
              <a:rPr lang="mi-NZ" dirty="0" err="1"/>
              <a:t>the</a:t>
            </a:r>
            <a:r>
              <a:rPr lang="mi-NZ" dirty="0"/>
              <a:t> </a:t>
            </a:r>
            <a:r>
              <a:rPr lang="mi-NZ" dirty="0" err="1"/>
              <a:t>negative</a:t>
            </a:r>
            <a:r>
              <a:rPr lang="mi-NZ" dirty="0"/>
              <a:t> </a:t>
            </a:r>
            <a:r>
              <a:rPr lang="mi-NZ" dirty="0" err="1"/>
              <a:t>comes</a:t>
            </a:r>
            <a:r>
              <a:rPr lang="mi-NZ" dirty="0"/>
              <a:t> </a:t>
            </a:r>
            <a:r>
              <a:rPr lang="mi-NZ" dirty="0" err="1"/>
              <a:t>first</a:t>
            </a:r>
            <a:r>
              <a:rPr lang="mi-NZ" dirty="0"/>
              <a:t>: </a:t>
            </a:r>
            <a:r>
              <a:rPr lang="mi-NZ" i="1" dirty="0"/>
              <a:t>kāore</a:t>
            </a:r>
            <a:r>
              <a:rPr lang="mi-NZ" dirty="0"/>
              <a:t>. </a:t>
            </a:r>
            <a:r>
              <a:rPr lang="mi-NZ" dirty="0" err="1"/>
              <a:t>This</a:t>
            </a:r>
            <a:r>
              <a:rPr lang="mi-NZ" dirty="0"/>
              <a:t> </a:t>
            </a:r>
            <a:r>
              <a:rPr lang="mi-NZ" dirty="0" err="1"/>
              <a:t>is</a:t>
            </a:r>
            <a:r>
              <a:rPr lang="mi-NZ" dirty="0"/>
              <a:t> </a:t>
            </a:r>
            <a:r>
              <a:rPr lang="mi-NZ" dirty="0" err="1"/>
              <a:t>followed</a:t>
            </a:r>
            <a:r>
              <a:rPr lang="mi-NZ" dirty="0"/>
              <a:t> </a:t>
            </a:r>
            <a:r>
              <a:rPr lang="mi-NZ" dirty="0" err="1"/>
              <a:t>by</a:t>
            </a:r>
            <a:r>
              <a:rPr lang="mi-NZ" dirty="0"/>
              <a:t> </a:t>
            </a:r>
            <a:r>
              <a:rPr lang="mi-NZ" i="1" dirty="0"/>
              <a:t>a Hōne</a:t>
            </a:r>
            <a:r>
              <a:rPr lang="mi-NZ" dirty="0"/>
              <a:t>, and </a:t>
            </a:r>
            <a:r>
              <a:rPr lang="mi-NZ" dirty="0" err="1"/>
              <a:t>then</a:t>
            </a:r>
            <a:r>
              <a:rPr lang="mi-NZ" dirty="0"/>
              <a:t> </a:t>
            </a:r>
            <a:r>
              <a:rPr lang="mi-NZ" dirty="0" err="1"/>
              <a:t>the</a:t>
            </a:r>
            <a:r>
              <a:rPr lang="mi-NZ" dirty="0"/>
              <a:t> </a:t>
            </a:r>
            <a:r>
              <a:rPr lang="mi-NZ" dirty="0" err="1"/>
              <a:t>action</a:t>
            </a:r>
            <a:r>
              <a:rPr lang="mi-NZ" dirty="0"/>
              <a:t> </a:t>
            </a:r>
            <a:r>
              <a:rPr lang="mi-NZ" i="1" dirty="0"/>
              <a:t>i haere</a:t>
            </a:r>
            <a:r>
              <a:rPr lang="mi-NZ" dirty="0"/>
              <a:t>. </a:t>
            </a:r>
            <a:r>
              <a:rPr lang="mi-NZ" dirty="0" err="1"/>
              <a:t>So</a:t>
            </a:r>
            <a:r>
              <a:rPr lang="mi-NZ" dirty="0"/>
              <a:t> </a:t>
            </a:r>
            <a:r>
              <a:rPr lang="mi-NZ" dirty="0" err="1"/>
              <a:t>the</a:t>
            </a:r>
            <a:r>
              <a:rPr lang="mi-NZ" dirty="0"/>
              <a:t> </a:t>
            </a:r>
            <a:r>
              <a:rPr lang="mi-NZ" dirty="0" err="1"/>
              <a:t>order</a:t>
            </a:r>
            <a:r>
              <a:rPr lang="mi-NZ" dirty="0"/>
              <a:t> </a:t>
            </a:r>
            <a:r>
              <a:rPr lang="mi-NZ" dirty="0" err="1"/>
              <a:t>of</a:t>
            </a:r>
            <a:r>
              <a:rPr lang="mi-NZ" dirty="0"/>
              <a:t> </a:t>
            </a:r>
            <a:r>
              <a:rPr lang="mi-NZ" dirty="0" err="1"/>
              <a:t>the</a:t>
            </a:r>
            <a:r>
              <a:rPr lang="mi-NZ" dirty="0"/>
              <a:t> </a:t>
            </a:r>
            <a:r>
              <a:rPr lang="mi-NZ" dirty="0" err="1"/>
              <a:t>action</a:t>
            </a:r>
            <a:r>
              <a:rPr lang="mi-NZ" dirty="0"/>
              <a:t> and </a:t>
            </a:r>
            <a:r>
              <a:rPr lang="mi-NZ" dirty="0" err="1"/>
              <a:t>the</a:t>
            </a:r>
            <a:r>
              <a:rPr lang="mi-NZ" dirty="0"/>
              <a:t> </a:t>
            </a:r>
            <a:r>
              <a:rPr lang="mi-NZ" dirty="0" err="1"/>
              <a:t>subject</a:t>
            </a:r>
            <a:r>
              <a:rPr lang="mi-NZ" dirty="0"/>
              <a:t> </a:t>
            </a:r>
            <a:r>
              <a:rPr lang="mi-NZ" dirty="0" err="1"/>
              <a:t>changes</a:t>
            </a:r>
            <a:r>
              <a:rPr lang="mi-NZ" dirty="0"/>
              <a:t> </a:t>
            </a:r>
            <a:r>
              <a:rPr lang="mi-NZ" dirty="0" err="1"/>
              <a:t>between</a:t>
            </a:r>
            <a:r>
              <a:rPr lang="mi-NZ" dirty="0"/>
              <a:t> </a:t>
            </a:r>
            <a:r>
              <a:rPr lang="mi-NZ" dirty="0" err="1"/>
              <a:t>the</a:t>
            </a:r>
            <a:r>
              <a:rPr lang="mi-NZ" dirty="0"/>
              <a:t> </a:t>
            </a:r>
            <a:r>
              <a:rPr lang="mi-NZ" dirty="0" err="1"/>
              <a:t>affirmative</a:t>
            </a:r>
            <a:r>
              <a:rPr lang="mi-NZ" dirty="0"/>
              <a:t> and </a:t>
            </a:r>
            <a:r>
              <a:rPr lang="mi-NZ" dirty="0" err="1"/>
              <a:t>negative</a:t>
            </a:r>
            <a:r>
              <a:rPr lang="mi-NZ" dirty="0"/>
              <a:t> </a:t>
            </a:r>
            <a:r>
              <a:rPr lang="mi-NZ" dirty="0" err="1"/>
              <a:t>clauses</a:t>
            </a:r>
            <a:r>
              <a:rPr lang="mi-NZ" dirty="0"/>
              <a:t>. </a:t>
            </a:r>
          </a:p>
          <a:p>
            <a:r>
              <a:rPr lang="mi-NZ" dirty="0"/>
              <a:t>	</a:t>
            </a:r>
            <a:r>
              <a:rPr lang="mi-NZ" dirty="0" err="1"/>
              <a:t>These</a:t>
            </a:r>
            <a:r>
              <a:rPr lang="mi-NZ" dirty="0"/>
              <a:t> </a:t>
            </a:r>
            <a:r>
              <a:rPr lang="mi-NZ" dirty="0" err="1"/>
              <a:t>data</a:t>
            </a:r>
            <a:r>
              <a:rPr lang="mi-NZ" dirty="0"/>
              <a:t> </a:t>
            </a:r>
            <a:r>
              <a:rPr lang="mi-NZ" dirty="0" err="1"/>
              <a:t>show</a:t>
            </a:r>
            <a:r>
              <a:rPr lang="mi-NZ" dirty="0"/>
              <a:t> </a:t>
            </a:r>
            <a:r>
              <a:rPr lang="mi-NZ" dirty="0" err="1"/>
              <a:t>how</a:t>
            </a:r>
            <a:r>
              <a:rPr lang="mi-NZ" dirty="0"/>
              <a:t> a </a:t>
            </a:r>
            <a:r>
              <a:rPr lang="mi-NZ" dirty="0" err="1"/>
              <a:t>single</a:t>
            </a:r>
            <a:r>
              <a:rPr lang="mi-NZ" dirty="0"/>
              <a:t> </a:t>
            </a:r>
            <a:r>
              <a:rPr lang="mi-NZ" dirty="0" err="1"/>
              <a:t>function</a:t>
            </a:r>
            <a:r>
              <a:rPr lang="mi-NZ" dirty="0"/>
              <a:t> – </a:t>
            </a:r>
            <a:r>
              <a:rPr lang="mi-NZ" dirty="0" err="1"/>
              <a:t>the</a:t>
            </a:r>
            <a:r>
              <a:rPr lang="mi-NZ" dirty="0"/>
              <a:t> </a:t>
            </a:r>
            <a:r>
              <a:rPr lang="mi-NZ" dirty="0" err="1"/>
              <a:t>expression</a:t>
            </a:r>
            <a:r>
              <a:rPr lang="mi-NZ" dirty="0"/>
              <a:t> </a:t>
            </a:r>
            <a:r>
              <a:rPr lang="mi-NZ" dirty="0" err="1"/>
              <a:t>of</a:t>
            </a:r>
            <a:r>
              <a:rPr lang="mi-NZ" dirty="0"/>
              <a:t> </a:t>
            </a:r>
            <a:r>
              <a:rPr lang="mi-NZ" dirty="0" err="1"/>
              <a:t>negation</a:t>
            </a:r>
            <a:r>
              <a:rPr lang="mi-NZ" dirty="0"/>
              <a:t> – </a:t>
            </a:r>
            <a:r>
              <a:rPr lang="mi-NZ" dirty="0" err="1"/>
              <a:t>can</a:t>
            </a:r>
            <a:r>
              <a:rPr lang="mi-NZ" dirty="0"/>
              <a:t> </a:t>
            </a:r>
            <a:r>
              <a:rPr lang="mi-NZ" dirty="0" err="1"/>
              <a:t>be</a:t>
            </a:r>
            <a:r>
              <a:rPr lang="mi-NZ" dirty="0"/>
              <a:t> </a:t>
            </a:r>
            <a:r>
              <a:rPr lang="mi-NZ" dirty="0" err="1"/>
              <a:t>achieved</a:t>
            </a:r>
            <a:r>
              <a:rPr lang="mi-NZ" dirty="0"/>
              <a:t> </a:t>
            </a:r>
            <a:r>
              <a:rPr lang="mi-NZ" dirty="0" err="1"/>
              <a:t>in</a:t>
            </a:r>
            <a:r>
              <a:rPr lang="mi-NZ" dirty="0"/>
              <a:t> </a:t>
            </a:r>
            <a:r>
              <a:rPr lang="mi-NZ" dirty="0" err="1"/>
              <a:t>different</a:t>
            </a:r>
            <a:r>
              <a:rPr lang="mi-NZ" dirty="0"/>
              <a:t> </a:t>
            </a:r>
            <a:r>
              <a:rPr lang="mi-NZ" dirty="0" err="1"/>
              <a:t>ways</a:t>
            </a:r>
            <a:r>
              <a:rPr lang="mi-NZ" dirty="0"/>
              <a:t>.</a:t>
            </a:r>
          </a:p>
          <a:p>
            <a:endParaRPr lang="mi-NZ" dirty="0"/>
          </a:p>
          <a:p>
            <a:r>
              <a:rPr lang="mi-NZ" dirty="0"/>
              <a:t>[</a:t>
            </a:r>
            <a:r>
              <a:rPr lang="mi-NZ" dirty="0" err="1"/>
              <a:t>Another</a:t>
            </a:r>
            <a:r>
              <a:rPr lang="mi-NZ" dirty="0"/>
              <a:t> </a:t>
            </a:r>
            <a:r>
              <a:rPr lang="mi-NZ" dirty="0" err="1"/>
              <a:t>really</a:t>
            </a:r>
            <a:r>
              <a:rPr lang="mi-NZ" dirty="0"/>
              <a:t> </a:t>
            </a:r>
            <a:r>
              <a:rPr lang="mi-NZ" dirty="0" err="1"/>
              <a:t>useful</a:t>
            </a:r>
            <a:r>
              <a:rPr lang="mi-NZ" dirty="0"/>
              <a:t> </a:t>
            </a:r>
            <a:r>
              <a:rPr lang="mi-NZ" dirty="0" err="1"/>
              <a:t>point</a:t>
            </a:r>
            <a:r>
              <a:rPr lang="mi-NZ" dirty="0"/>
              <a:t> </a:t>
            </a:r>
            <a:r>
              <a:rPr lang="mi-NZ" dirty="0" err="1"/>
              <a:t>that</a:t>
            </a:r>
            <a:r>
              <a:rPr lang="mi-NZ" dirty="0"/>
              <a:t> </a:t>
            </a:r>
            <a:r>
              <a:rPr lang="mi-NZ" dirty="0" err="1"/>
              <a:t>we</a:t>
            </a:r>
            <a:r>
              <a:rPr lang="mi-NZ" dirty="0"/>
              <a:t> </a:t>
            </a:r>
            <a:r>
              <a:rPr lang="mi-NZ" dirty="0" err="1"/>
              <a:t>can</a:t>
            </a:r>
            <a:r>
              <a:rPr lang="mi-NZ" dirty="0"/>
              <a:t> </a:t>
            </a:r>
            <a:r>
              <a:rPr lang="mi-NZ" dirty="0" err="1"/>
              <a:t>teach</a:t>
            </a:r>
            <a:r>
              <a:rPr lang="mi-NZ" dirty="0"/>
              <a:t> </a:t>
            </a:r>
            <a:r>
              <a:rPr lang="mi-NZ" dirty="0" err="1"/>
              <a:t>with</a:t>
            </a:r>
            <a:r>
              <a:rPr lang="mi-NZ" dirty="0"/>
              <a:t> </a:t>
            </a:r>
            <a:r>
              <a:rPr lang="mi-NZ" dirty="0" err="1"/>
              <a:t>this</a:t>
            </a:r>
            <a:r>
              <a:rPr lang="mi-NZ" dirty="0"/>
              <a:t> </a:t>
            </a:r>
            <a:r>
              <a:rPr lang="mi-NZ" dirty="0" err="1"/>
              <a:t>data</a:t>
            </a:r>
            <a:r>
              <a:rPr lang="mi-NZ" dirty="0"/>
              <a:t> </a:t>
            </a:r>
            <a:r>
              <a:rPr lang="mi-NZ" dirty="0" err="1"/>
              <a:t>is</a:t>
            </a:r>
            <a:r>
              <a:rPr lang="mi-NZ" dirty="0"/>
              <a:t> </a:t>
            </a:r>
            <a:r>
              <a:rPr lang="mi-NZ" dirty="0" err="1"/>
              <a:t>the</a:t>
            </a:r>
            <a:r>
              <a:rPr lang="mi-NZ" dirty="0"/>
              <a:t> </a:t>
            </a:r>
            <a:r>
              <a:rPr lang="mi-NZ" dirty="0" err="1"/>
              <a:t>idea</a:t>
            </a:r>
            <a:r>
              <a:rPr lang="mi-NZ" dirty="0"/>
              <a:t> </a:t>
            </a:r>
            <a:r>
              <a:rPr lang="mi-NZ" dirty="0" err="1"/>
              <a:t>of</a:t>
            </a:r>
            <a:r>
              <a:rPr lang="mi-NZ" dirty="0"/>
              <a:t> </a:t>
            </a:r>
            <a:r>
              <a:rPr lang="mi-NZ" dirty="0" err="1"/>
              <a:t>constituency</a:t>
            </a:r>
            <a:r>
              <a:rPr lang="mi-NZ" dirty="0"/>
              <a:t>. </a:t>
            </a:r>
            <a:r>
              <a:rPr lang="mi-NZ" dirty="0" err="1"/>
              <a:t>That</a:t>
            </a:r>
            <a:r>
              <a:rPr lang="mi-NZ" dirty="0"/>
              <a:t> </a:t>
            </a:r>
            <a:r>
              <a:rPr lang="mi-NZ" dirty="0" err="1"/>
              <a:t>is</a:t>
            </a:r>
            <a:r>
              <a:rPr lang="mi-NZ" dirty="0"/>
              <a:t> to </a:t>
            </a:r>
            <a:r>
              <a:rPr lang="mi-NZ" dirty="0" err="1"/>
              <a:t>say</a:t>
            </a:r>
            <a:r>
              <a:rPr lang="mi-NZ" dirty="0"/>
              <a:t>, </a:t>
            </a:r>
            <a:r>
              <a:rPr lang="mi-NZ" dirty="0" err="1"/>
              <a:t>the</a:t>
            </a:r>
            <a:r>
              <a:rPr lang="mi-NZ" dirty="0"/>
              <a:t> </a:t>
            </a:r>
            <a:r>
              <a:rPr lang="mi-NZ" dirty="0" err="1"/>
              <a:t>elements</a:t>
            </a:r>
            <a:r>
              <a:rPr lang="mi-NZ" dirty="0"/>
              <a:t> </a:t>
            </a:r>
            <a:r>
              <a:rPr lang="mi-NZ" dirty="0" err="1"/>
              <a:t>in</a:t>
            </a:r>
            <a:r>
              <a:rPr lang="mi-NZ" dirty="0"/>
              <a:t> a </a:t>
            </a:r>
            <a:r>
              <a:rPr lang="mi-NZ" dirty="0" err="1"/>
              <a:t>language</a:t>
            </a:r>
            <a:r>
              <a:rPr lang="mi-NZ" dirty="0"/>
              <a:t> </a:t>
            </a:r>
            <a:r>
              <a:rPr lang="mi-NZ" dirty="0" err="1"/>
              <a:t>form</a:t>
            </a:r>
            <a:r>
              <a:rPr lang="mi-NZ" dirty="0"/>
              <a:t> </a:t>
            </a:r>
            <a:r>
              <a:rPr lang="mi-NZ" dirty="0" err="1"/>
              <a:t>structures</a:t>
            </a:r>
            <a:r>
              <a:rPr lang="mi-NZ" dirty="0"/>
              <a:t>. </a:t>
            </a:r>
            <a:r>
              <a:rPr lang="mi-NZ" i="1" dirty="0"/>
              <a:t>i haere </a:t>
            </a:r>
            <a:r>
              <a:rPr lang="mi-NZ" i="0" dirty="0" err="1"/>
              <a:t>is</a:t>
            </a:r>
            <a:r>
              <a:rPr lang="mi-NZ" i="0" dirty="0"/>
              <a:t> one </a:t>
            </a:r>
            <a:r>
              <a:rPr lang="mi-NZ" i="0" dirty="0" err="1"/>
              <a:t>such</a:t>
            </a:r>
            <a:r>
              <a:rPr lang="mi-NZ" i="0" dirty="0"/>
              <a:t> </a:t>
            </a:r>
            <a:r>
              <a:rPr lang="mi-NZ" i="0" dirty="0" err="1"/>
              <a:t>structure</a:t>
            </a:r>
            <a:r>
              <a:rPr lang="mi-NZ" i="0" dirty="0"/>
              <a:t>; </a:t>
            </a:r>
            <a:r>
              <a:rPr lang="mi-NZ" i="1" dirty="0"/>
              <a:t>a Hōne </a:t>
            </a:r>
            <a:r>
              <a:rPr lang="mi-NZ" i="0" dirty="0" err="1"/>
              <a:t>is</a:t>
            </a:r>
            <a:r>
              <a:rPr lang="mi-NZ" i="0" dirty="0"/>
              <a:t> </a:t>
            </a:r>
            <a:r>
              <a:rPr lang="mi-NZ" i="0" dirty="0" err="1"/>
              <a:t>another</a:t>
            </a:r>
            <a:r>
              <a:rPr lang="mi-NZ" i="0" dirty="0"/>
              <a:t>. </a:t>
            </a:r>
            <a:r>
              <a:rPr lang="mi-NZ" i="0" dirty="0" err="1"/>
              <a:t>When</a:t>
            </a:r>
            <a:r>
              <a:rPr lang="mi-NZ" i="0" dirty="0"/>
              <a:t> a </a:t>
            </a:r>
            <a:r>
              <a:rPr lang="mi-NZ" i="0" dirty="0" err="1"/>
              <a:t>sentence</a:t>
            </a:r>
            <a:r>
              <a:rPr lang="mi-NZ" i="0" dirty="0"/>
              <a:t> </a:t>
            </a:r>
            <a:r>
              <a:rPr lang="mi-NZ" i="0" dirty="0" err="1"/>
              <a:t>is</a:t>
            </a:r>
            <a:r>
              <a:rPr lang="mi-NZ" i="0" dirty="0"/>
              <a:t> </a:t>
            </a:r>
            <a:r>
              <a:rPr lang="mi-NZ" i="0" dirty="0" err="1"/>
              <a:t>negated</a:t>
            </a:r>
            <a:r>
              <a:rPr lang="mi-NZ" i="0" dirty="0"/>
              <a:t>, </a:t>
            </a:r>
            <a:r>
              <a:rPr lang="mi-NZ" i="0" dirty="0" err="1"/>
              <a:t>it</a:t>
            </a:r>
            <a:r>
              <a:rPr lang="mi-NZ" i="0" dirty="0"/>
              <a:t> </a:t>
            </a:r>
            <a:r>
              <a:rPr lang="mi-NZ" i="0" dirty="0" err="1"/>
              <a:t>is</a:t>
            </a:r>
            <a:r>
              <a:rPr lang="mi-NZ" i="0" dirty="0"/>
              <a:t> </a:t>
            </a:r>
            <a:r>
              <a:rPr lang="mi-NZ" i="0" dirty="0" err="1"/>
              <a:t>the</a:t>
            </a:r>
            <a:r>
              <a:rPr lang="mi-NZ" i="0" dirty="0"/>
              <a:t> </a:t>
            </a:r>
            <a:r>
              <a:rPr lang="mi-NZ" i="0" dirty="0" err="1"/>
              <a:t>constituents</a:t>
            </a:r>
            <a:r>
              <a:rPr lang="mi-NZ" i="0" dirty="0"/>
              <a:t> </a:t>
            </a:r>
            <a:r>
              <a:rPr lang="mi-NZ" i="0" dirty="0" err="1"/>
              <a:t>that</a:t>
            </a:r>
            <a:r>
              <a:rPr lang="mi-NZ" i="0" dirty="0"/>
              <a:t> </a:t>
            </a:r>
            <a:r>
              <a:rPr lang="mi-NZ" i="0" dirty="0" err="1"/>
              <a:t>change</a:t>
            </a:r>
            <a:r>
              <a:rPr lang="mi-NZ" i="0" dirty="0"/>
              <a:t> </a:t>
            </a:r>
            <a:r>
              <a:rPr lang="mi-NZ" i="0" dirty="0" err="1"/>
              <a:t>order</a:t>
            </a:r>
            <a:r>
              <a:rPr lang="mi-NZ" i="0" dirty="0"/>
              <a:t>, </a:t>
            </a:r>
            <a:r>
              <a:rPr lang="mi-NZ" i="0" dirty="0" err="1"/>
              <a:t>not</a:t>
            </a:r>
            <a:r>
              <a:rPr lang="mi-NZ" i="0" dirty="0"/>
              <a:t> </a:t>
            </a:r>
            <a:r>
              <a:rPr lang="mi-NZ" i="0" dirty="0" err="1"/>
              <a:t>just</a:t>
            </a:r>
            <a:r>
              <a:rPr lang="mi-NZ" i="0" dirty="0"/>
              <a:t> </a:t>
            </a:r>
            <a:r>
              <a:rPr lang="mi-NZ" i="0" dirty="0" err="1"/>
              <a:t>individual</a:t>
            </a:r>
            <a:r>
              <a:rPr lang="mi-NZ" i="0" dirty="0"/>
              <a:t> </a:t>
            </a:r>
            <a:r>
              <a:rPr lang="mi-NZ" i="0" dirty="0" err="1"/>
              <a:t>words</a:t>
            </a:r>
            <a:r>
              <a:rPr lang="mi-NZ" i="0" dirty="0"/>
              <a:t>.] </a:t>
            </a:r>
            <a:endParaRPr lang="mi-NZ" dirty="0"/>
          </a:p>
          <a:p>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12</a:t>
            </a:fld>
            <a:endParaRPr lang="en-NZ"/>
          </a:p>
        </p:txBody>
      </p:sp>
    </p:spTree>
    <p:extLst>
      <p:ext uri="{BB962C8B-B14F-4D97-AF65-F5344CB8AC3E}">
        <p14:creationId xmlns:p14="http://schemas.microsoft.com/office/powerpoint/2010/main" val="826631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200" dirty="0"/>
              <a:t>Where </a:t>
            </a:r>
            <a:r>
              <a:rPr lang="mi-NZ" sz="1200" dirty="0" err="1"/>
              <a:t>does</a:t>
            </a:r>
            <a:r>
              <a:rPr lang="mi-NZ" sz="1200" dirty="0"/>
              <a:t> </a:t>
            </a:r>
            <a:r>
              <a:rPr lang="mi-NZ" sz="1200" dirty="0" err="1"/>
              <a:t>this</a:t>
            </a:r>
            <a:r>
              <a:rPr lang="mi-NZ" sz="1200" dirty="0"/>
              <a:t> </a:t>
            </a:r>
            <a:r>
              <a:rPr lang="mi-NZ" sz="1200" dirty="0" err="1"/>
              <a:t>leave</a:t>
            </a:r>
            <a:r>
              <a:rPr lang="mi-NZ" sz="1200" dirty="0"/>
              <a:t> </a:t>
            </a:r>
            <a:r>
              <a:rPr lang="mi-NZ" sz="1200" dirty="0" err="1"/>
              <a:t>us</a:t>
            </a:r>
            <a:r>
              <a:rPr lang="mi-NZ" sz="120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mi-NZ" sz="1200" dirty="0" err="1"/>
              <a:t>firstly</a:t>
            </a:r>
            <a:r>
              <a:rPr lang="mi-NZ" sz="1200" dirty="0"/>
              <a:t>: </a:t>
            </a:r>
            <a:r>
              <a:rPr lang="mi-NZ" sz="1200" dirty="0" err="1"/>
              <a:t>there</a:t>
            </a:r>
            <a:r>
              <a:rPr lang="mi-NZ" sz="1200" dirty="0"/>
              <a:t> </a:t>
            </a:r>
            <a:r>
              <a:rPr lang="mi-NZ" sz="1200" dirty="0" err="1"/>
              <a:t>is</a:t>
            </a:r>
            <a:r>
              <a:rPr lang="mi-NZ" sz="1200" dirty="0"/>
              <a:t> </a:t>
            </a:r>
            <a:r>
              <a:rPr lang="mi-NZ" sz="1200" dirty="0" err="1"/>
              <a:t>certainly</a:t>
            </a:r>
            <a:r>
              <a:rPr lang="mi-NZ" sz="1200" dirty="0"/>
              <a:t> a </a:t>
            </a:r>
            <a:r>
              <a:rPr lang="en-NZ" sz="1200" dirty="0"/>
              <a:t>lack of current teaching materials that presenting language data from te </a:t>
            </a:r>
            <a:r>
              <a:rPr lang="en-NZ" sz="1200" dirty="0" err="1"/>
              <a:t>reo</a:t>
            </a:r>
            <a:r>
              <a:rPr lang="en-NZ" sz="1200" dirty="0"/>
              <a:t> Māori and other Pacific languages. Where data is included, it is not always accurate. </a:t>
            </a:r>
          </a:p>
          <a:p>
            <a:pPr marL="228600" indent="-228600">
              <a:buFont typeface="+mj-lt"/>
              <a:buAutoNum type="arabicPeriod"/>
            </a:pPr>
            <a:r>
              <a:rPr lang="mi-NZ" sz="1200" dirty="0" err="1"/>
              <a:t>secondly</a:t>
            </a:r>
            <a:r>
              <a:rPr lang="mi-NZ" sz="1200" dirty="0"/>
              <a:t>: </a:t>
            </a:r>
            <a:r>
              <a:rPr lang="mi-NZ" sz="1200" dirty="0" err="1"/>
              <a:t>language</a:t>
            </a:r>
            <a:r>
              <a:rPr lang="mi-NZ" sz="1200" dirty="0"/>
              <a:t> </a:t>
            </a:r>
            <a:r>
              <a:rPr lang="mi-NZ" sz="1200" dirty="0" err="1"/>
              <a:t>data</a:t>
            </a:r>
            <a:r>
              <a:rPr lang="mi-NZ" sz="1200" dirty="0"/>
              <a:t>, Māori and </a:t>
            </a:r>
            <a:r>
              <a:rPr lang="mi-NZ" sz="1200" dirty="0" err="1"/>
              <a:t>Pacific</a:t>
            </a:r>
            <a:r>
              <a:rPr lang="mi-NZ" sz="1200" dirty="0"/>
              <a:t> </a:t>
            </a:r>
            <a:r>
              <a:rPr lang="mi-NZ" sz="1200" dirty="0" err="1"/>
              <a:t>language</a:t>
            </a:r>
            <a:r>
              <a:rPr lang="mi-NZ" sz="1200" dirty="0"/>
              <a:t> </a:t>
            </a:r>
            <a:r>
              <a:rPr lang="mi-NZ" sz="1200" dirty="0" err="1"/>
              <a:t>data</a:t>
            </a:r>
            <a:r>
              <a:rPr lang="mi-NZ" sz="1200" dirty="0"/>
              <a:t> </a:t>
            </a:r>
            <a:r>
              <a:rPr lang="mi-NZ" sz="1200" dirty="0" err="1"/>
              <a:t>can</a:t>
            </a:r>
            <a:r>
              <a:rPr lang="mi-NZ" sz="1200" dirty="0"/>
              <a:t> </a:t>
            </a:r>
            <a:r>
              <a:rPr lang="mi-NZ" sz="1200" dirty="0" err="1"/>
              <a:t>be</a:t>
            </a:r>
            <a:r>
              <a:rPr lang="mi-NZ" sz="1200" dirty="0"/>
              <a:t> </a:t>
            </a:r>
            <a:r>
              <a:rPr lang="mi-NZ" sz="1200" dirty="0" err="1"/>
              <a:t>used</a:t>
            </a:r>
            <a:r>
              <a:rPr lang="mi-NZ" sz="1200" dirty="0"/>
              <a:t> </a:t>
            </a:r>
            <a:r>
              <a:rPr lang="mi-NZ" sz="1200" dirty="0" err="1"/>
              <a:t>effectively</a:t>
            </a:r>
            <a:r>
              <a:rPr lang="mi-NZ" sz="1200" dirty="0"/>
              <a:t> to  </a:t>
            </a:r>
            <a:r>
              <a:rPr lang="mi-NZ" sz="1200" dirty="0" err="1"/>
              <a:t>demonstrate</a:t>
            </a:r>
            <a:r>
              <a:rPr lang="mi-NZ" sz="1200" dirty="0"/>
              <a:t> </a:t>
            </a:r>
            <a:r>
              <a:rPr lang="mi-NZ" sz="1200" dirty="0" err="1"/>
              <a:t>important</a:t>
            </a:r>
            <a:r>
              <a:rPr lang="mi-NZ" sz="1200" dirty="0"/>
              <a:t> </a:t>
            </a:r>
            <a:r>
              <a:rPr lang="mi-NZ" sz="1200" dirty="0" err="1"/>
              <a:t>catgories</a:t>
            </a:r>
            <a:r>
              <a:rPr lang="mi-NZ" sz="1200" dirty="0"/>
              <a:t> and </a:t>
            </a:r>
            <a:r>
              <a:rPr lang="mi-NZ" sz="1200" dirty="0" err="1"/>
              <a:t>processes</a:t>
            </a:r>
            <a:r>
              <a:rPr lang="mi-NZ" sz="1200" dirty="0"/>
              <a:t> and </a:t>
            </a:r>
            <a:r>
              <a:rPr lang="mi-NZ" sz="1200" dirty="0" err="1"/>
              <a:t>concepts</a:t>
            </a:r>
            <a:r>
              <a:rPr lang="mi-NZ" sz="1200" dirty="0"/>
              <a:t> </a:t>
            </a:r>
            <a:r>
              <a:rPr lang="mi-NZ" sz="1200" dirty="0" err="1"/>
              <a:t>in</a:t>
            </a:r>
            <a:r>
              <a:rPr lang="mi-NZ" sz="1200" dirty="0"/>
              <a:t> </a:t>
            </a:r>
            <a:r>
              <a:rPr lang="mi-NZ" sz="1200" dirty="0" err="1"/>
              <a:t>linguistics</a:t>
            </a:r>
            <a:endParaRPr lang="mi-NZ" sz="1200" dirty="0"/>
          </a:p>
          <a:p>
            <a:pPr marL="228600" indent="-228600">
              <a:buFont typeface="+mj-lt"/>
              <a:buAutoNum type="arabicPeriod"/>
            </a:pPr>
            <a:r>
              <a:rPr lang="mi-NZ" sz="1200" dirty="0" err="1"/>
              <a:t>thirdly</a:t>
            </a:r>
            <a:r>
              <a:rPr lang="mi-NZ" sz="1200" dirty="0"/>
              <a:t>: Māori and </a:t>
            </a:r>
            <a:r>
              <a:rPr lang="mi-NZ" sz="1200" dirty="0" err="1"/>
              <a:t>Pacific</a:t>
            </a:r>
            <a:r>
              <a:rPr lang="mi-NZ" sz="1200" dirty="0"/>
              <a:t> </a:t>
            </a:r>
            <a:r>
              <a:rPr lang="mi-NZ" sz="1200" dirty="0" err="1"/>
              <a:t>language</a:t>
            </a:r>
            <a:r>
              <a:rPr lang="mi-NZ" sz="1200" dirty="0"/>
              <a:t> </a:t>
            </a:r>
            <a:r>
              <a:rPr lang="mi-NZ" sz="1200" dirty="0" err="1"/>
              <a:t>data</a:t>
            </a:r>
            <a:r>
              <a:rPr lang="mi-NZ" sz="1200" dirty="0"/>
              <a:t> *</a:t>
            </a:r>
            <a:r>
              <a:rPr lang="mi-NZ" sz="1200" dirty="0" err="1"/>
              <a:t>might</a:t>
            </a:r>
            <a:r>
              <a:rPr lang="mi-NZ" sz="1200" dirty="0"/>
              <a:t>* </a:t>
            </a:r>
            <a:r>
              <a:rPr lang="mi-NZ" sz="1200" dirty="0" err="1"/>
              <a:t>be</a:t>
            </a:r>
            <a:r>
              <a:rPr lang="mi-NZ" sz="1200" dirty="0"/>
              <a:t> more </a:t>
            </a:r>
            <a:r>
              <a:rPr lang="mi-NZ" sz="1200" dirty="0" err="1"/>
              <a:t>interesting</a:t>
            </a:r>
            <a:r>
              <a:rPr lang="mi-NZ" sz="1200" dirty="0"/>
              <a:t> and </a:t>
            </a:r>
            <a:r>
              <a:rPr lang="mi-NZ" sz="1200" dirty="0" err="1"/>
              <a:t>relevant</a:t>
            </a:r>
            <a:r>
              <a:rPr lang="mi-NZ" sz="1200" dirty="0"/>
              <a:t> to Māori and </a:t>
            </a:r>
            <a:r>
              <a:rPr lang="mi-NZ" sz="1200" dirty="0" err="1"/>
              <a:t>Pacific</a:t>
            </a:r>
            <a:r>
              <a:rPr lang="mi-NZ" sz="1200" dirty="0"/>
              <a:t> </a:t>
            </a:r>
            <a:r>
              <a:rPr lang="mi-NZ" sz="1200" dirty="0" err="1"/>
              <a:t>students</a:t>
            </a:r>
            <a:r>
              <a:rPr lang="mi-NZ" sz="1200" dirty="0"/>
              <a:t> </a:t>
            </a:r>
            <a:r>
              <a:rPr lang="mi-NZ" sz="1200" dirty="0" err="1"/>
              <a:t>of</a:t>
            </a:r>
            <a:r>
              <a:rPr lang="mi-NZ" sz="1200" dirty="0"/>
              <a:t> </a:t>
            </a:r>
            <a:r>
              <a:rPr lang="mi-NZ" sz="1200" dirty="0" err="1"/>
              <a:t>language</a:t>
            </a:r>
            <a:r>
              <a:rPr lang="mi-NZ" sz="1200" dirty="0"/>
              <a:t>, </a:t>
            </a:r>
            <a:r>
              <a:rPr lang="mi-NZ" sz="1200" dirty="0" err="1"/>
              <a:t>than</a:t>
            </a:r>
            <a:r>
              <a:rPr lang="mi-NZ" sz="1200" dirty="0"/>
              <a:t> </a:t>
            </a:r>
            <a:r>
              <a:rPr lang="mi-NZ" sz="1200" dirty="0" err="1"/>
              <a:t>say</a:t>
            </a:r>
            <a:r>
              <a:rPr lang="mi-NZ" sz="1200" dirty="0"/>
              <a:t>, </a:t>
            </a:r>
            <a:r>
              <a:rPr lang="mi-NZ" sz="1200" dirty="0" err="1"/>
              <a:t>examples</a:t>
            </a:r>
            <a:r>
              <a:rPr lang="mi-NZ" sz="1200" dirty="0"/>
              <a:t> </a:t>
            </a:r>
            <a:r>
              <a:rPr lang="mi-NZ" sz="1200" dirty="0" err="1"/>
              <a:t>from</a:t>
            </a:r>
            <a:r>
              <a:rPr lang="mi-NZ" sz="1200" dirty="0"/>
              <a:t> </a:t>
            </a:r>
            <a:r>
              <a:rPr lang="mi-NZ" sz="1200" dirty="0" err="1"/>
              <a:t>European</a:t>
            </a:r>
            <a:r>
              <a:rPr lang="mi-NZ" sz="1200" dirty="0"/>
              <a:t> </a:t>
            </a:r>
            <a:r>
              <a:rPr lang="mi-NZ" sz="1200" dirty="0" err="1"/>
              <a:t>languages</a:t>
            </a:r>
            <a:r>
              <a:rPr lang="mi-NZ" sz="1200" dirty="0"/>
              <a:t>.</a:t>
            </a:r>
          </a:p>
          <a:p>
            <a:pPr marL="228600" indent="-228600">
              <a:buFont typeface="+mj-lt"/>
              <a:buAutoNum type="arabicPeriod"/>
            </a:pPr>
            <a:r>
              <a:rPr lang="mi-NZ" sz="1200" dirty="0"/>
              <a:t>and </a:t>
            </a:r>
            <a:r>
              <a:rPr lang="mi-NZ" sz="1200" dirty="0" err="1"/>
              <a:t>finally</a:t>
            </a:r>
            <a:r>
              <a:rPr lang="mi-NZ" sz="1200" dirty="0"/>
              <a:t>: a</a:t>
            </a:r>
            <a:r>
              <a:rPr lang="en-NZ" sz="1200" dirty="0" err="1"/>
              <a:t>ny</a:t>
            </a:r>
            <a:r>
              <a:rPr lang="en-NZ" sz="1200" dirty="0"/>
              <a:t> newly developed teaching materials need to be carefully checked, ideally by speakers and language specialists who can identify and eliminate errors. Inaccurate data is really problematic, particularly if the objective is inclusion.</a:t>
            </a:r>
            <a:endParaRPr lang="mi-NZ" sz="1200" dirty="0"/>
          </a:p>
        </p:txBody>
      </p:sp>
      <p:sp>
        <p:nvSpPr>
          <p:cNvPr id="4" name="Slide Number Placeholder 3"/>
          <p:cNvSpPr>
            <a:spLocks noGrp="1"/>
          </p:cNvSpPr>
          <p:nvPr>
            <p:ph type="sldNum" sz="quarter" idx="5"/>
          </p:nvPr>
        </p:nvSpPr>
        <p:spPr/>
        <p:txBody>
          <a:bodyPr/>
          <a:lstStyle/>
          <a:p>
            <a:fld id="{AD4BC9C3-86E6-4D42-B4B7-69D37E14A011}" type="slidenum">
              <a:rPr lang="en-NZ" smtClean="0"/>
              <a:t>13</a:t>
            </a:fld>
            <a:endParaRPr lang="en-NZ"/>
          </a:p>
        </p:txBody>
      </p:sp>
    </p:spTree>
    <p:extLst>
      <p:ext uri="{BB962C8B-B14F-4D97-AF65-F5344CB8AC3E}">
        <p14:creationId xmlns:p14="http://schemas.microsoft.com/office/powerpoint/2010/main" val="3122751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AD4BC9C3-86E6-4D42-B4B7-69D37E14A011}" type="slidenum">
              <a:rPr lang="en-NZ" smtClean="0"/>
              <a:t>14</a:t>
            </a:fld>
            <a:endParaRPr lang="en-NZ"/>
          </a:p>
        </p:txBody>
      </p:sp>
    </p:spTree>
    <p:extLst>
      <p:ext uri="{BB962C8B-B14F-4D97-AF65-F5344CB8AC3E}">
        <p14:creationId xmlns:p14="http://schemas.microsoft.com/office/powerpoint/2010/main" val="24320675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Another</a:t>
            </a:r>
            <a:r>
              <a:rPr lang="mi-NZ" dirty="0"/>
              <a:t> </a:t>
            </a:r>
            <a:r>
              <a:rPr lang="mi-NZ" dirty="0" err="1"/>
              <a:t>example</a:t>
            </a:r>
            <a:r>
              <a:rPr lang="mi-NZ" dirty="0"/>
              <a:t> </a:t>
            </a:r>
            <a:r>
              <a:rPr lang="mi-NZ" dirty="0" err="1"/>
              <a:t>of</a:t>
            </a:r>
            <a:r>
              <a:rPr lang="mi-NZ" dirty="0"/>
              <a:t> </a:t>
            </a:r>
            <a:r>
              <a:rPr lang="mi-NZ" dirty="0" err="1"/>
              <a:t>problematic</a:t>
            </a:r>
            <a:r>
              <a:rPr lang="mi-NZ" dirty="0"/>
              <a:t> </a:t>
            </a:r>
            <a:r>
              <a:rPr lang="mi-NZ" dirty="0" err="1"/>
              <a:t>material</a:t>
            </a:r>
            <a:r>
              <a:rPr lang="mi-NZ" dirty="0"/>
              <a:t> </a:t>
            </a:r>
            <a:r>
              <a:rPr lang="mi-NZ" dirty="0" err="1"/>
              <a:t>in</a:t>
            </a:r>
            <a:r>
              <a:rPr lang="mi-NZ" dirty="0"/>
              <a:t> </a:t>
            </a:r>
            <a:r>
              <a:rPr lang="mi-NZ" dirty="0" err="1"/>
              <a:t>the</a:t>
            </a:r>
            <a:r>
              <a:rPr lang="mi-NZ" dirty="0"/>
              <a:t> </a:t>
            </a:r>
            <a:r>
              <a:rPr lang="mi-NZ" dirty="0" err="1"/>
              <a:t>Burridge</a:t>
            </a:r>
            <a:r>
              <a:rPr lang="mi-NZ" dirty="0"/>
              <a:t> &amp; </a:t>
            </a:r>
            <a:r>
              <a:rPr lang="mi-NZ" dirty="0" err="1"/>
              <a:t>Stebbins</a:t>
            </a:r>
            <a:r>
              <a:rPr lang="mi-NZ" dirty="0"/>
              <a:t> </a:t>
            </a:r>
            <a:r>
              <a:rPr lang="mi-NZ" dirty="0" err="1"/>
              <a:t>text</a:t>
            </a:r>
            <a:r>
              <a:rPr lang="mi-NZ" dirty="0"/>
              <a:t> </a:t>
            </a:r>
            <a:r>
              <a:rPr lang="mi-NZ" dirty="0" err="1"/>
              <a:t>is</a:t>
            </a:r>
            <a:r>
              <a:rPr lang="mi-NZ" dirty="0"/>
              <a:t> a </a:t>
            </a:r>
            <a:r>
              <a:rPr lang="mi-NZ" dirty="0" err="1"/>
              <a:t>task</a:t>
            </a:r>
            <a:r>
              <a:rPr lang="mi-NZ" dirty="0"/>
              <a:t> </a:t>
            </a:r>
            <a:r>
              <a:rPr lang="mi-NZ" dirty="0" err="1"/>
              <a:t>they</a:t>
            </a:r>
            <a:r>
              <a:rPr lang="mi-NZ" dirty="0"/>
              <a:t> </a:t>
            </a:r>
            <a:r>
              <a:rPr lang="mi-NZ" dirty="0" err="1"/>
              <a:t>set</a:t>
            </a:r>
            <a:r>
              <a:rPr lang="mi-NZ" dirty="0"/>
              <a:t> for </a:t>
            </a:r>
            <a:r>
              <a:rPr lang="mi-NZ" dirty="0" err="1"/>
              <a:t>students</a:t>
            </a:r>
            <a:r>
              <a:rPr lang="mi-NZ" dirty="0"/>
              <a:t> to </a:t>
            </a:r>
            <a:r>
              <a:rPr lang="mi-NZ" dirty="0" err="1"/>
              <a:t>complete</a:t>
            </a:r>
            <a:r>
              <a:rPr lang="mi-NZ" dirty="0"/>
              <a:t>. </a:t>
            </a:r>
            <a:r>
              <a:rPr lang="mi-NZ" dirty="0" err="1"/>
              <a:t>They</a:t>
            </a:r>
            <a:r>
              <a:rPr lang="mi-NZ" dirty="0"/>
              <a:t> </a:t>
            </a:r>
            <a:r>
              <a:rPr lang="mi-NZ" dirty="0" err="1"/>
              <a:t>ask</a:t>
            </a:r>
            <a:r>
              <a:rPr lang="mi-NZ" dirty="0"/>
              <a:t> </a:t>
            </a:r>
            <a:r>
              <a:rPr lang="mi-NZ" dirty="0" err="1"/>
              <a:t>students</a:t>
            </a:r>
            <a:r>
              <a:rPr lang="mi-NZ" dirty="0"/>
              <a:t> to </a:t>
            </a:r>
            <a:r>
              <a:rPr lang="mi-NZ" dirty="0" err="1"/>
              <a:t>find</a:t>
            </a:r>
            <a:r>
              <a:rPr lang="mi-NZ" dirty="0"/>
              <a:t> </a:t>
            </a:r>
            <a:r>
              <a:rPr lang="mi-NZ" dirty="0" err="1"/>
              <a:t>pronouns</a:t>
            </a:r>
            <a:r>
              <a:rPr lang="mi-NZ" dirty="0"/>
              <a:t> </a:t>
            </a:r>
            <a:r>
              <a:rPr lang="mi-NZ" dirty="0" err="1"/>
              <a:t>in</a:t>
            </a:r>
            <a:r>
              <a:rPr lang="mi-NZ" dirty="0"/>
              <a:t> a </a:t>
            </a:r>
            <a:r>
              <a:rPr lang="mi-NZ" dirty="0" err="1"/>
              <a:t>set</a:t>
            </a:r>
            <a:r>
              <a:rPr lang="mi-NZ" dirty="0"/>
              <a:t> </a:t>
            </a:r>
            <a:r>
              <a:rPr lang="mi-NZ" dirty="0" err="1"/>
              <a:t>of</a:t>
            </a:r>
            <a:r>
              <a:rPr lang="mi-NZ" dirty="0"/>
              <a:t> </a:t>
            </a:r>
            <a:r>
              <a:rPr lang="mi-NZ" dirty="0" err="1"/>
              <a:t>sentences</a:t>
            </a:r>
            <a:r>
              <a:rPr lang="mi-NZ" dirty="0"/>
              <a:t>, and </a:t>
            </a:r>
            <a:r>
              <a:rPr lang="mi-NZ" dirty="0" err="1"/>
              <a:t>complete</a:t>
            </a:r>
            <a:r>
              <a:rPr lang="mi-NZ" dirty="0"/>
              <a:t> a </a:t>
            </a:r>
            <a:r>
              <a:rPr lang="mi-NZ" dirty="0" err="1"/>
              <a:t>pronoun</a:t>
            </a:r>
            <a:r>
              <a:rPr lang="mi-NZ" dirty="0"/>
              <a:t> </a:t>
            </a:r>
            <a:r>
              <a:rPr lang="mi-NZ" dirty="0" err="1"/>
              <a:t>table</a:t>
            </a:r>
            <a:r>
              <a:rPr lang="mi-NZ" dirty="0"/>
              <a:t>, </a:t>
            </a:r>
            <a:r>
              <a:rPr lang="mi-NZ" dirty="0" err="1"/>
              <a:t>which</a:t>
            </a:r>
            <a:r>
              <a:rPr lang="mi-NZ" dirty="0"/>
              <a:t> </a:t>
            </a:r>
            <a:r>
              <a:rPr lang="mi-NZ" dirty="0" err="1"/>
              <a:t>looks</a:t>
            </a:r>
            <a:r>
              <a:rPr lang="mi-NZ" dirty="0"/>
              <a:t> </a:t>
            </a:r>
            <a:r>
              <a:rPr lang="mi-NZ" dirty="0" err="1"/>
              <a:t>like</a:t>
            </a:r>
            <a:r>
              <a:rPr lang="mi-NZ" dirty="0"/>
              <a:t> </a:t>
            </a:r>
            <a:r>
              <a:rPr lang="mi-NZ" dirty="0" err="1"/>
              <a:t>this</a:t>
            </a:r>
            <a:r>
              <a:rPr lang="mi-NZ" dirty="0"/>
              <a:t>: </a:t>
            </a:r>
          </a:p>
          <a:p>
            <a:endParaRPr lang="mi-NZ" dirty="0"/>
          </a:p>
          <a:p>
            <a:r>
              <a:rPr lang="mi-NZ" dirty="0" err="1"/>
              <a:t>Only</a:t>
            </a:r>
            <a:r>
              <a:rPr lang="mi-NZ" dirty="0"/>
              <a:t> </a:t>
            </a:r>
            <a:r>
              <a:rPr lang="mi-NZ" dirty="0" err="1"/>
              <a:t>six</a:t>
            </a:r>
            <a:r>
              <a:rPr lang="mi-NZ" dirty="0"/>
              <a:t> </a:t>
            </a:r>
            <a:r>
              <a:rPr lang="mi-NZ" dirty="0" err="1"/>
              <a:t>sentences</a:t>
            </a:r>
            <a:r>
              <a:rPr lang="mi-NZ" dirty="0"/>
              <a:t> are </a:t>
            </a:r>
            <a:r>
              <a:rPr lang="mi-NZ" dirty="0" err="1"/>
              <a:t>provided</a:t>
            </a:r>
            <a:r>
              <a:rPr lang="mi-NZ" dirty="0"/>
              <a:t>, </a:t>
            </a:r>
            <a:r>
              <a:rPr lang="mi-NZ" dirty="0" err="1"/>
              <a:t>which</a:t>
            </a:r>
            <a:r>
              <a:rPr lang="mi-NZ" dirty="0"/>
              <a:t> </a:t>
            </a:r>
            <a:r>
              <a:rPr lang="mi-NZ" dirty="0" err="1"/>
              <a:t>means</a:t>
            </a:r>
            <a:r>
              <a:rPr lang="mi-NZ" dirty="0"/>
              <a:t> </a:t>
            </a:r>
            <a:r>
              <a:rPr lang="mi-NZ" dirty="0" err="1"/>
              <a:t>students</a:t>
            </a:r>
            <a:r>
              <a:rPr lang="mi-NZ" dirty="0"/>
              <a:t> </a:t>
            </a:r>
            <a:r>
              <a:rPr lang="mi-NZ" dirty="0" err="1"/>
              <a:t>can</a:t>
            </a:r>
            <a:r>
              <a:rPr lang="mi-NZ" dirty="0"/>
              <a:t> </a:t>
            </a:r>
            <a:r>
              <a:rPr lang="mi-NZ" dirty="0" err="1"/>
              <a:t>only</a:t>
            </a:r>
            <a:r>
              <a:rPr lang="mi-NZ" dirty="0"/>
              <a:t> </a:t>
            </a:r>
            <a:r>
              <a:rPr lang="mi-NZ" dirty="0" err="1"/>
              <a:t>complete</a:t>
            </a:r>
            <a:r>
              <a:rPr lang="mi-NZ" dirty="0"/>
              <a:t> </a:t>
            </a:r>
            <a:r>
              <a:rPr lang="mi-NZ" dirty="0" err="1"/>
              <a:t>the</a:t>
            </a:r>
            <a:r>
              <a:rPr lang="mi-NZ" dirty="0"/>
              <a:t> </a:t>
            </a:r>
            <a:r>
              <a:rPr lang="mi-NZ" dirty="0" err="1"/>
              <a:t>table</a:t>
            </a:r>
            <a:r>
              <a:rPr lang="mi-NZ" dirty="0"/>
              <a:t> </a:t>
            </a:r>
            <a:r>
              <a:rPr lang="mi-NZ" dirty="0" err="1"/>
              <a:t>provided</a:t>
            </a:r>
            <a:r>
              <a:rPr lang="mi-NZ" dirty="0"/>
              <a:t> </a:t>
            </a:r>
            <a:r>
              <a:rPr lang="mi-NZ" dirty="0" err="1"/>
              <a:t>like</a:t>
            </a:r>
            <a:r>
              <a:rPr lang="mi-NZ" dirty="0"/>
              <a:t> </a:t>
            </a:r>
            <a:r>
              <a:rPr lang="mi-NZ" dirty="0" err="1"/>
              <a:t>this</a:t>
            </a:r>
            <a:r>
              <a:rPr lang="mi-NZ" dirty="0"/>
              <a:t>:</a:t>
            </a:r>
          </a:p>
          <a:p>
            <a:endParaRPr lang="mi-NZ" dirty="0"/>
          </a:p>
          <a:p>
            <a:r>
              <a:rPr lang="mi-NZ" dirty="0" err="1"/>
              <a:t>They</a:t>
            </a:r>
            <a:r>
              <a:rPr lang="mi-NZ" dirty="0"/>
              <a:t> </a:t>
            </a:r>
            <a:r>
              <a:rPr lang="mi-NZ" dirty="0" err="1"/>
              <a:t>also</a:t>
            </a:r>
            <a:r>
              <a:rPr lang="mi-NZ" dirty="0"/>
              <a:t> </a:t>
            </a:r>
            <a:r>
              <a:rPr lang="mi-NZ" dirty="0" err="1"/>
              <a:t>ask</a:t>
            </a:r>
            <a:r>
              <a:rPr lang="mi-NZ" dirty="0"/>
              <a:t> </a:t>
            </a:r>
            <a:r>
              <a:rPr lang="mi-NZ" dirty="0" err="1"/>
              <a:t>students</a:t>
            </a:r>
            <a:r>
              <a:rPr lang="mi-NZ" dirty="0"/>
              <a:t> to </a:t>
            </a:r>
            <a:r>
              <a:rPr lang="mi-NZ" dirty="0" err="1"/>
              <a:t>explain</a:t>
            </a:r>
            <a:r>
              <a:rPr lang="mi-NZ" dirty="0"/>
              <a:t> </a:t>
            </a:r>
            <a:r>
              <a:rPr lang="mi-NZ" dirty="0" err="1"/>
              <a:t>why</a:t>
            </a:r>
            <a:r>
              <a:rPr lang="mi-NZ" dirty="0"/>
              <a:t> </a:t>
            </a:r>
            <a:r>
              <a:rPr lang="mi-NZ" dirty="0" err="1"/>
              <a:t>the</a:t>
            </a:r>
            <a:r>
              <a:rPr lang="mi-NZ" dirty="0"/>
              <a:t> </a:t>
            </a:r>
            <a:r>
              <a:rPr lang="mi-NZ" dirty="0" err="1"/>
              <a:t>shaded</a:t>
            </a:r>
            <a:r>
              <a:rPr lang="mi-NZ" dirty="0"/>
              <a:t> </a:t>
            </a:r>
            <a:r>
              <a:rPr lang="mi-NZ" dirty="0" err="1"/>
              <a:t>areas</a:t>
            </a:r>
            <a:r>
              <a:rPr lang="mi-NZ" dirty="0"/>
              <a:t> </a:t>
            </a:r>
            <a:r>
              <a:rPr lang="mi-NZ" dirty="0" err="1"/>
              <a:t>cannot</a:t>
            </a:r>
            <a:r>
              <a:rPr lang="mi-NZ" dirty="0"/>
              <a:t> </a:t>
            </a:r>
            <a:r>
              <a:rPr lang="mi-NZ" dirty="0" err="1"/>
              <a:t>be</a:t>
            </a:r>
            <a:r>
              <a:rPr lang="mi-NZ" dirty="0"/>
              <a:t> </a:t>
            </a:r>
            <a:r>
              <a:rPr lang="mi-NZ" dirty="0" err="1"/>
              <a:t>filled</a:t>
            </a:r>
            <a:r>
              <a:rPr lang="mi-NZ" dirty="0"/>
              <a:t> </a:t>
            </a:r>
            <a:r>
              <a:rPr lang="mi-NZ" dirty="0" err="1"/>
              <a:t>in</a:t>
            </a:r>
            <a:r>
              <a:rPr lang="mi-NZ" dirty="0"/>
              <a:t>. </a:t>
            </a:r>
            <a:r>
              <a:rPr lang="mi-NZ" dirty="0" err="1"/>
              <a:t>This</a:t>
            </a:r>
            <a:r>
              <a:rPr lang="mi-NZ" dirty="0"/>
              <a:t> </a:t>
            </a:r>
            <a:r>
              <a:rPr lang="mi-NZ" dirty="0" err="1"/>
              <a:t>is</a:t>
            </a:r>
            <a:r>
              <a:rPr lang="mi-NZ" dirty="0"/>
              <a:t> a </a:t>
            </a:r>
            <a:r>
              <a:rPr lang="mi-NZ" dirty="0" err="1"/>
              <a:t>question</a:t>
            </a:r>
            <a:r>
              <a:rPr lang="mi-NZ" dirty="0"/>
              <a:t> </a:t>
            </a:r>
            <a:r>
              <a:rPr lang="mi-NZ" dirty="0" err="1"/>
              <a:t>that</a:t>
            </a:r>
            <a:r>
              <a:rPr lang="mi-NZ" dirty="0"/>
              <a:t> </a:t>
            </a:r>
            <a:r>
              <a:rPr lang="mi-NZ" dirty="0" err="1"/>
              <a:t>can</a:t>
            </a:r>
            <a:r>
              <a:rPr lang="mi-NZ" dirty="0"/>
              <a:t> </a:t>
            </a:r>
            <a:r>
              <a:rPr lang="mi-NZ" dirty="0" err="1"/>
              <a:t>only</a:t>
            </a:r>
            <a:r>
              <a:rPr lang="mi-NZ" dirty="0"/>
              <a:t> </a:t>
            </a:r>
            <a:r>
              <a:rPr lang="mi-NZ" dirty="0" err="1"/>
              <a:t>be</a:t>
            </a:r>
            <a:r>
              <a:rPr lang="mi-NZ" dirty="0"/>
              <a:t> </a:t>
            </a:r>
            <a:r>
              <a:rPr lang="mi-NZ" dirty="0" err="1"/>
              <a:t>answered</a:t>
            </a:r>
            <a:r>
              <a:rPr lang="mi-NZ" dirty="0"/>
              <a:t> </a:t>
            </a:r>
            <a:r>
              <a:rPr lang="mi-NZ" dirty="0" err="1"/>
              <a:t>superficially</a:t>
            </a:r>
            <a:r>
              <a:rPr lang="mi-NZ" dirty="0"/>
              <a:t> </a:t>
            </a:r>
            <a:r>
              <a:rPr lang="mi-NZ" dirty="0" err="1"/>
              <a:t>by</a:t>
            </a:r>
            <a:r>
              <a:rPr lang="mi-NZ" dirty="0"/>
              <a:t> </a:t>
            </a:r>
            <a:r>
              <a:rPr lang="mi-NZ" dirty="0" err="1"/>
              <a:t>saying</a:t>
            </a:r>
            <a:r>
              <a:rPr lang="mi-NZ" dirty="0"/>
              <a:t> </a:t>
            </a:r>
            <a:r>
              <a:rPr lang="mi-NZ" dirty="0" err="1"/>
              <a:t>that</a:t>
            </a:r>
            <a:r>
              <a:rPr lang="mi-NZ" dirty="0"/>
              <a:t> </a:t>
            </a:r>
            <a:r>
              <a:rPr lang="mi-NZ" dirty="0" err="1"/>
              <a:t>there</a:t>
            </a:r>
            <a:r>
              <a:rPr lang="mi-NZ" dirty="0"/>
              <a:t> </a:t>
            </a:r>
            <a:r>
              <a:rPr lang="mi-NZ" dirty="0" err="1"/>
              <a:t>is</a:t>
            </a:r>
            <a:r>
              <a:rPr lang="mi-NZ" dirty="0"/>
              <a:t> </a:t>
            </a:r>
            <a:r>
              <a:rPr lang="mi-NZ" dirty="0" err="1"/>
              <a:t>insufficient</a:t>
            </a:r>
            <a:r>
              <a:rPr lang="mi-NZ" dirty="0"/>
              <a:t> </a:t>
            </a:r>
            <a:r>
              <a:rPr lang="mi-NZ" dirty="0" err="1"/>
              <a:t>data</a:t>
            </a:r>
            <a:r>
              <a:rPr lang="mi-NZ" dirty="0"/>
              <a:t> (for </a:t>
            </a:r>
            <a:r>
              <a:rPr lang="mi-NZ" dirty="0" err="1"/>
              <a:t>example</a:t>
            </a:r>
            <a:r>
              <a:rPr lang="mi-NZ" dirty="0"/>
              <a:t> for </a:t>
            </a:r>
            <a:r>
              <a:rPr lang="mi-NZ" dirty="0" err="1"/>
              <a:t>the</a:t>
            </a:r>
            <a:r>
              <a:rPr lang="mi-NZ" dirty="0"/>
              <a:t> </a:t>
            </a:r>
            <a:r>
              <a:rPr lang="mi-NZ" dirty="0" err="1"/>
              <a:t>second</a:t>
            </a:r>
            <a:r>
              <a:rPr lang="mi-NZ" dirty="0"/>
              <a:t> </a:t>
            </a:r>
            <a:r>
              <a:rPr lang="mi-NZ" dirty="0" err="1"/>
              <a:t>person</a:t>
            </a:r>
            <a:r>
              <a:rPr lang="mi-NZ" dirty="0"/>
              <a:t> </a:t>
            </a:r>
            <a:r>
              <a:rPr lang="mi-NZ" dirty="0" err="1"/>
              <a:t>cells</a:t>
            </a:r>
            <a:r>
              <a:rPr lang="mi-NZ" dirty="0"/>
              <a:t>), </a:t>
            </a:r>
            <a:r>
              <a:rPr lang="mi-NZ" dirty="0" err="1"/>
              <a:t>but</a:t>
            </a:r>
            <a:r>
              <a:rPr lang="mi-NZ" dirty="0"/>
              <a:t> </a:t>
            </a:r>
            <a:r>
              <a:rPr lang="mi-NZ" dirty="0" err="1"/>
              <a:t>the</a:t>
            </a:r>
            <a:r>
              <a:rPr lang="mi-NZ" dirty="0"/>
              <a:t> </a:t>
            </a:r>
            <a:r>
              <a:rPr lang="mi-NZ" dirty="0" err="1"/>
              <a:t>same</a:t>
            </a:r>
            <a:r>
              <a:rPr lang="mi-NZ" dirty="0"/>
              <a:t> </a:t>
            </a:r>
            <a:r>
              <a:rPr lang="mi-NZ" dirty="0" err="1"/>
              <a:t>explanation</a:t>
            </a:r>
            <a:r>
              <a:rPr lang="mi-NZ" dirty="0"/>
              <a:t> </a:t>
            </a:r>
            <a:r>
              <a:rPr lang="mi-NZ" dirty="0" err="1"/>
              <a:t>also</a:t>
            </a:r>
            <a:r>
              <a:rPr lang="mi-NZ" dirty="0"/>
              <a:t> </a:t>
            </a:r>
            <a:r>
              <a:rPr lang="mi-NZ" dirty="0" err="1"/>
              <a:t>applies</a:t>
            </a:r>
            <a:r>
              <a:rPr lang="mi-NZ" dirty="0"/>
              <a:t> to </a:t>
            </a:r>
            <a:r>
              <a:rPr lang="mi-NZ" dirty="0" err="1"/>
              <a:t>the</a:t>
            </a:r>
            <a:r>
              <a:rPr lang="mi-NZ" dirty="0"/>
              <a:t> </a:t>
            </a:r>
            <a:r>
              <a:rPr lang="mi-NZ" dirty="0" err="1"/>
              <a:t>third</a:t>
            </a:r>
            <a:r>
              <a:rPr lang="mi-NZ" dirty="0"/>
              <a:t> persons </a:t>
            </a:r>
            <a:r>
              <a:rPr lang="mi-NZ" dirty="0" err="1"/>
              <a:t>cells</a:t>
            </a:r>
            <a:r>
              <a:rPr lang="mi-NZ" dirty="0"/>
              <a:t> </a:t>
            </a:r>
            <a:r>
              <a:rPr lang="mi-NZ" dirty="0" err="1"/>
              <a:t>which</a:t>
            </a:r>
            <a:r>
              <a:rPr lang="mi-NZ" dirty="0"/>
              <a:t> are </a:t>
            </a:r>
            <a:r>
              <a:rPr lang="mi-NZ" dirty="0" err="1"/>
              <a:t>not</a:t>
            </a:r>
            <a:r>
              <a:rPr lang="mi-NZ" dirty="0"/>
              <a:t> </a:t>
            </a:r>
            <a:r>
              <a:rPr lang="mi-NZ" dirty="0" err="1"/>
              <a:t>shaded</a:t>
            </a:r>
            <a:r>
              <a:rPr lang="mi-NZ" dirty="0"/>
              <a:t>. </a:t>
            </a:r>
            <a:r>
              <a:rPr lang="mi-NZ" dirty="0" err="1"/>
              <a:t>So</a:t>
            </a:r>
            <a:r>
              <a:rPr lang="mi-NZ" dirty="0"/>
              <a:t>...</a:t>
            </a:r>
          </a:p>
        </p:txBody>
      </p:sp>
      <p:sp>
        <p:nvSpPr>
          <p:cNvPr id="4" name="Slide Number Placeholder 3"/>
          <p:cNvSpPr>
            <a:spLocks noGrp="1"/>
          </p:cNvSpPr>
          <p:nvPr>
            <p:ph type="sldNum" sz="quarter" idx="5"/>
          </p:nvPr>
        </p:nvSpPr>
        <p:spPr/>
        <p:txBody>
          <a:bodyPr/>
          <a:lstStyle/>
          <a:p>
            <a:fld id="{AD4BC9C3-86E6-4D42-B4B7-69D37E14A011}" type="slidenum">
              <a:rPr lang="en-NZ" smtClean="0"/>
              <a:t>15</a:t>
            </a:fld>
            <a:endParaRPr lang="en-NZ"/>
          </a:p>
        </p:txBody>
      </p:sp>
    </p:spTree>
    <p:extLst>
      <p:ext uri="{BB962C8B-B14F-4D97-AF65-F5344CB8AC3E}">
        <p14:creationId xmlns:p14="http://schemas.microsoft.com/office/powerpoint/2010/main" val="59997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It</a:t>
            </a:r>
            <a:r>
              <a:rPr lang="mi-NZ" dirty="0"/>
              <a:t> </a:t>
            </a:r>
            <a:r>
              <a:rPr lang="mi-NZ" dirty="0" err="1"/>
              <a:t>turns</a:t>
            </a:r>
            <a:r>
              <a:rPr lang="mi-NZ" dirty="0"/>
              <a:t> </a:t>
            </a:r>
            <a:r>
              <a:rPr lang="mi-NZ" dirty="0" err="1"/>
              <a:t>out</a:t>
            </a:r>
            <a:r>
              <a:rPr lang="mi-NZ" dirty="0"/>
              <a:t> </a:t>
            </a:r>
            <a:r>
              <a:rPr lang="mi-NZ" dirty="0" err="1"/>
              <a:t>that</a:t>
            </a:r>
            <a:r>
              <a:rPr lang="mi-NZ" dirty="0"/>
              <a:t> </a:t>
            </a:r>
            <a:r>
              <a:rPr lang="mi-NZ" dirty="0" err="1"/>
              <a:t>the</a:t>
            </a:r>
            <a:r>
              <a:rPr lang="mi-NZ" dirty="0"/>
              <a:t> </a:t>
            </a:r>
            <a:r>
              <a:rPr lang="mi-NZ" dirty="0" err="1"/>
              <a:t>original</a:t>
            </a:r>
            <a:r>
              <a:rPr lang="mi-NZ" dirty="0"/>
              <a:t> </a:t>
            </a:r>
            <a:r>
              <a:rPr lang="mi-NZ" dirty="0" err="1"/>
              <a:t>task</a:t>
            </a:r>
            <a:r>
              <a:rPr lang="mi-NZ" dirty="0"/>
              <a:t> </a:t>
            </a:r>
            <a:r>
              <a:rPr lang="mi-NZ" dirty="0" err="1"/>
              <a:t>in</a:t>
            </a:r>
            <a:r>
              <a:rPr lang="mi-NZ" dirty="0"/>
              <a:t> </a:t>
            </a:r>
            <a:r>
              <a:rPr lang="mi-NZ" dirty="0" err="1"/>
              <a:t>first</a:t>
            </a:r>
            <a:r>
              <a:rPr lang="mi-NZ" dirty="0"/>
              <a:t> </a:t>
            </a:r>
            <a:r>
              <a:rPr lang="mi-NZ" dirty="0" err="1"/>
              <a:t>edition</a:t>
            </a:r>
            <a:r>
              <a:rPr lang="mi-NZ" dirty="0"/>
              <a:t> </a:t>
            </a:r>
            <a:r>
              <a:rPr lang="mi-NZ" dirty="0" err="1"/>
              <a:t>of</a:t>
            </a:r>
            <a:r>
              <a:rPr lang="mi-NZ" dirty="0"/>
              <a:t> </a:t>
            </a:r>
            <a:r>
              <a:rPr lang="mi-NZ" dirty="0" err="1"/>
              <a:t>the</a:t>
            </a:r>
            <a:r>
              <a:rPr lang="mi-NZ" dirty="0"/>
              <a:t> </a:t>
            </a:r>
            <a:r>
              <a:rPr lang="mi-NZ" dirty="0" err="1"/>
              <a:t>textbook</a:t>
            </a:r>
            <a:r>
              <a:rPr lang="mi-NZ" dirty="0"/>
              <a:t> </a:t>
            </a:r>
            <a:r>
              <a:rPr lang="mi-NZ" dirty="0" err="1"/>
              <a:t>had</a:t>
            </a:r>
            <a:r>
              <a:rPr lang="mi-NZ" dirty="0"/>
              <a:t> 10 </a:t>
            </a:r>
            <a:r>
              <a:rPr lang="mi-NZ" dirty="0" err="1"/>
              <a:t>sentences</a:t>
            </a:r>
            <a:r>
              <a:rPr lang="mi-NZ" dirty="0"/>
              <a:t>.</a:t>
            </a:r>
          </a:p>
          <a:p>
            <a:r>
              <a:rPr lang="mi-NZ" dirty="0" err="1"/>
              <a:t>It</a:t>
            </a:r>
            <a:r>
              <a:rPr lang="mi-NZ" dirty="0"/>
              <a:t> </a:t>
            </a:r>
            <a:r>
              <a:rPr lang="mi-NZ" dirty="0" err="1"/>
              <a:t>is</a:t>
            </a:r>
            <a:r>
              <a:rPr lang="mi-NZ" dirty="0"/>
              <a:t> </a:t>
            </a:r>
            <a:r>
              <a:rPr lang="mi-NZ" dirty="0" err="1"/>
              <a:t>still</a:t>
            </a:r>
            <a:r>
              <a:rPr lang="mi-NZ" dirty="0"/>
              <a:t> </a:t>
            </a:r>
            <a:r>
              <a:rPr lang="mi-NZ" dirty="0" err="1"/>
              <a:t>missing</a:t>
            </a:r>
            <a:r>
              <a:rPr lang="mi-NZ" dirty="0"/>
              <a:t> </a:t>
            </a:r>
            <a:r>
              <a:rPr lang="mi-NZ" dirty="0" err="1"/>
              <a:t>an</a:t>
            </a:r>
            <a:r>
              <a:rPr lang="mi-NZ" dirty="0"/>
              <a:t> </a:t>
            </a:r>
            <a:r>
              <a:rPr lang="mi-NZ" dirty="0" err="1"/>
              <a:t>example</a:t>
            </a:r>
            <a:r>
              <a:rPr lang="mi-NZ" dirty="0"/>
              <a:t> </a:t>
            </a:r>
            <a:r>
              <a:rPr lang="mi-NZ" dirty="0" err="1"/>
              <a:t>of</a:t>
            </a:r>
            <a:r>
              <a:rPr lang="mi-NZ" dirty="0"/>
              <a:t> ia, </a:t>
            </a:r>
            <a:r>
              <a:rPr lang="mi-NZ" dirty="0" err="1"/>
              <a:t>the</a:t>
            </a:r>
            <a:r>
              <a:rPr lang="mi-NZ" dirty="0"/>
              <a:t> </a:t>
            </a:r>
            <a:r>
              <a:rPr lang="mi-NZ" dirty="0" err="1"/>
              <a:t>third</a:t>
            </a:r>
            <a:r>
              <a:rPr lang="mi-NZ" dirty="0"/>
              <a:t> </a:t>
            </a:r>
            <a:r>
              <a:rPr lang="mi-NZ" dirty="0" err="1"/>
              <a:t>person</a:t>
            </a:r>
            <a:r>
              <a:rPr lang="mi-NZ" dirty="0"/>
              <a:t> </a:t>
            </a:r>
            <a:r>
              <a:rPr lang="mi-NZ" dirty="0" err="1"/>
              <a:t>singular</a:t>
            </a:r>
            <a:r>
              <a:rPr lang="mi-NZ" dirty="0"/>
              <a:t> </a:t>
            </a:r>
            <a:r>
              <a:rPr lang="mi-NZ" dirty="0" err="1"/>
              <a:t>pronoun</a:t>
            </a:r>
            <a:r>
              <a:rPr lang="mi-NZ" dirty="0"/>
              <a:t>, </a:t>
            </a:r>
            <a:r>
              <a:rPr lang="mi-NZ" dirty="0" err="1"/>
              <a:t>but</a:t>
            </a:r>
            <a:r>
              <a:rPr lang="mi-NZ" dirty="0"/>
              <a:t> </a:t>
            </a:r>
            <a:r>
              <a:rPr lang="mi-NZ" dirty="0" err="1"/>
              <a:t>otherwise</a:t>
            </a:r>
            <a:r>
              <a:rPr lang="mi-NZ" dirty="0"/>
              <a:t> </a:t>
            </a:r>
            <a:r>
              <a:rPr lang="mi-NZ" dirty="0" err="1"/>
              <a:t>we</a:t>
            </a:r>
            <a:r>
              <a:rPr lang="mi-NZ" dirty="0"/>
              <a:t> </a:t>
            </a:r>
            <a:r>
              <a:rPr lang="mi-NZ" dirty="0" err="1"/>
              <a:t>have</a:t>
            </a:r>
            <a:r>
              <a:rPr lang="mi-NZ" dirty="0"/>
              <a:t> </a:t>
            </a:r>
            <a:r>
              <a:rPr lang="mi-NZ" dirty="0" err="1"/>
              <a:t>evidence</a:t>
            </a:r>
            <a:r>
              <a:rPr lang="mi-NZ" dirty="0"/>
              <a:t> </a:t>
            </a:r>
            <a:r>
              <a:rPr lang="mi-NZ" dirty="0" err="1"/>
              <a:t>of</a:t>
            </a:r>
            <a:r>
              <a:rPr lang="mi-NZ" dirty="0"/>
              <a:t> 10 </a:t>
            </a:r>
            <a:r>
              <a:rPr lang="mi-NZ" dirty="0" err="1"/>
              <a:t>different</a:t>
            </a:r>
            <a:r>
              <a:rPr lang="mi-NZ" dirty="0"/>
              <a:t> </a:t>
            </a:r>
            <a:r>
              <a:rPr lang="mi-NZ" dirty="0" err="1"/>
              <a:t>pronouns</a:t>
            </a:r>
            <a:r>
              <a:rPr lang="mi-NZ" dirty="0"/>
              <a:t>.</a:t>
            </a:r>
          </a:p>
          <a:p>
            <a:endParaRPr lang="mi-NZ" dirty="0"/>
          </a:p>
          <a:p>
            <a:r>
              <a:rPr lang="mi-NZ" dirty="0" err="1"/>
              <a:t>The</a:t>
            </a:r>
            <a:r>
              <a:rPr lang="mi-NZ" dirty="0"/>
              <a:t> </a:t>
            </a:r>
            <a:r>
              <a:rPr lang="mi-NZ" dirty="0" err="1"/>
              <a:t>shaded</a:t>
            </a:r>
            <a:r>
              <a:rPr lang="mi-NZ" dirty="0"/>
              <a:t> </a:t>
            </a:r>
            <a:r>
              <a:rPr lang="mi-NZ" dirty="0" err="1"/>
              <a:t>cells</a:t>
            </a:r>
            <a:r>
              <a:rPr lang="mi-NZ" dirty="0"/>
              <a:t> were </a:t>
            </a:r>
            <a:r>
              <a:rPr lang="mi-NZ" dirty="0" err="1"/>
              <a:t>originally</a:t>
            </a:r>
            <a:r>
              <a:rPr lang="mi-NZ" dirty="0"/>
              <a:t> </a:t>
            </a:r>
            <a:r>
              <a:rPr lang="mi-NZ" dirty="0" err="1"/>
              <a:t>also</a:t>
            </a:r>
            <a:r>
              <a:rPr lang="mi-NZ" dirty="0"/>
              <a:t> </a:t>
            </a:r>
            <a:r>
              <a:rPr lang="mi-NZ" dirty="0" err="1"/>
              <a:t>different</a:t>
            </a:r>
            <a:r>
              <a:rPr lang="mi-NZ" dirty="0"/>
              <a:t>, </a:t>
            </a:r>
            <a:r>
              <a:rPr lang="mi-NZ" dirty="0" err="1"/>
              <a:t>although</a:t>
            </a:r>
            <a:r>
              <a:rPr lang="mi-NZ" dirty="0"/>
              <a:t> </a:t>
            </a:r>
            <a:r>
              <a:rPr lang="mi-NZ" dirty="0" err="1"/>
              <a:t>most</a:t>
            </a:r>
            <a:r>
              <a:rPr lang="mi-NZ" dirty="0"/>
              <a:t> </a:t>
            </a:r>
            <a:r>
              <a:rPr lang="mi-NZ" dirty="0" err="1"/>
              <a:t>linguists</a:t>
            </a:r>
            <a:r>
              <a:rPr lang="mi-NZ" dirty="0"/>
              <a:t> </a:t>
            </a:r>
            <a:r>
              <a:rPr lang="mi-NZ" dirty="0" err="1"/>
              <a:t>would</a:t>
            </a:r>
            <a:r>
              <a:rPr lang="mi-NZ" dirty="0"/>
              <a:t> </a:t>
            </a:r>
            <a:r>
              <a:rPr lang="mi-NZ" dirty="0" err="1"/>
              <a:t>avoid</a:t>
            </a:r>
            <a:r>
              <a:rPr lang="mi-NZ" dirty="0"/>
              <a:t> </a:t>
            </a:r>
            <a:r>
              <a:rPr lang="mi-NZ" dirty="0" err="1"/>
              <a:t>these</a:t>
            </a:r>
            <a:r>
              <a:rPr lang="mi-NZ" dirty="0"/>
              <a:t> </a:t>
            </a:r>
            <a:r>
              <a:rPr lang="mi-NZ" dirty="0" err="1"/>
              <a:t>cells</a:t>
            </a:r>
            <a:r>
              <a:rPr lang="mi-NZ" dirty="0"/>
              <a:t> </a:t>
            </a:r>
            <a:r>
              <a:rPr lang="mi-NZ" dirty="0" err="1"/>
              <a:t>by</a:t>
            </a:r>
            <a:r>
              <a:rPr lang="mi-NZ" dirty="0"/>
              <a:t> </a:t>
            </a:r>
            <a:r>
              <a:rPr lang="mi-NZ" dirty="0" err="1"/>
              <a:t>drawing</a:t>
            </a:r>
            <a:r>
              <a:rPr lang="mi-NZ" dirty="0"/>
              <a:t> </a:t>
            </a:r>
            <a:r>
              <a:rPr lang="mi-NZ" dirty="0" err="1"/>
              <a:t>the</a:t>
            </a:r>
            <a:r>
              <a:rPr lang="mi-NZ" dirty="0"/>
              <a:t> </a:t>
            </a:r>
            <a:r>
              <a:rPr lang="mi-NZ" dirty="0" err="1"/>
              <a:t>table</a:t>
            </a:r>
            <a:r>
              <a:rPr lang="mi-NZ" dirty="0"/>
              <a:t> </a:t>
            </a:r>
            <a:r>
              <a:rPr lang="mi-NZ" dirty="0" err="1"/>
              <a:t>differently</a:t>
            </a:r>
            <a:r>
              <a:rPr lang="mi-NZ" dirty="0"/>
              <a:t>.</a:t>
            </a:r>
          </a:p>
        </p:txBody>
      </p:sp>
      <p:sp>
        <p:nvSpPr>
          <p:cNvPr id="4" name="Slide Number Placeholder 3"/>
          <p:cNvSpPr>
            <a:spLocks noGrp="1"/>
          </p:cNvSpPr>
          <p:nvPr>
            <p:ph type="sldNum" sz="quarter" idx="5"/>
          </p:nvPr>
        </p:nvSpPr>
        <p:spPr/>
        <p:txBody>
          <a:bodyPr/>
          <a:lstStyle/>
          <a:p>
            <a:fld id="{AD4BC9C3-86E6-4D42-B4B7-69D37E14A011}" type="slidenum">
              <a:rPr lang="en-NZ" smtClean="0"/>
              <a:t>16</a:t>
            </a:fld>
            <a:endParaRPr lang="en-NZ"/>
          </a:p>
        </p:txBody>
      </p:sp>
    </p:spTree>
    <p:extLst>
      <p:ext uri="{BB962C8B-B14F-4D97-AF65-F5344CB8AC3E}">
        <p14:creationId xmlns:p14="http://schemas.microsoft.com/office/powerpoint/2010/main" val="2170616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We</a:t>
            </a:r>
            <a:r>
              <a:rPr lang="mi-NZ" dirty="0"/>
              <a:t> </a:t>
            </a:r>
            <a:r>
              <a:rPr lang="mi-NZ" dirty="0" err="1"/>
              <a:t>would</a:t>
            </a:r>
            <a:r>
              <a:rPr lang="mi-NZ" dirty="0"/>
              <a:t> </a:t>
            </a:r>
            <a:r>
              <a:rPr lang="mi-NZ" dirty="0" err="1"/>
              <a:t>draw</a:t>
            </a:r>
            <a:r>
              <a:rPr lang="mi-NZ" dirty="0"/>
              <a:t> </a:t>
            </a:r>
            <a:r>
              <a:rPr lang="mi-NZ" dirty="0" err="1"/>
              <a:t>it</a:t>
            </a:r>
            <a:r>
              <a:rPr lang="mi-NZ" dirty="0"/>
              <a:t> </a:t>
            </a:r>
            <a:r>
              <a:rPr lang="mi-NZ" dirty="0" err="1"/>
              <a:t>like</a:t>
            </a:r>
            <a:r>
              <a:rPr lang="mi-NZ" dirty="0"/>
              <a:t> </a:t>
            </a:r>
            <a:r>
              <a:rPr lang="mi-NZ" dirty="0" err="1"/>
              <a:t>this</a:t>
            </a:r>
            <a:r>
              <a:rPr lang="mi-NZ" dirty="0"/>
              <a:t>: where </a:t>
            </a:r>
            <a:r>
              <a:rPr lang="mi-NZ" dirty="0" err="1"/>
              <a:t>the</a:t>
            </a:r>
            <a:r>
              <a:rPr lang="mi-NZ" dirty="0"/>
              <a:t> </a:t>
            </a:r>
            <a:r>
              <a:rPr lang="mi-NZ" dirty="0" err="1"/>
              <a:t>only</a:t>
            </a:r>
            <a:r>
              <a:rPr lang="mi-NZ" dirty="0"/>
              <a:t> </a:t>
            </a:r>
            <a:r>
              <a:rPr lang="mi-NZ" dirty="0" err="1"/>
              <a:t>empty</a:t>
            </a:r>
            <a:r>
              <a:rPr lang="mi-NZ" dirty="0"/>
              <a:t> </a:t>
            </a:r>
            <a:r>
              <a:rPr lang="mi-NZ" dirty="0" err="1"/>
              <a:t>cell</a:t>
            </a:r>
            <a:r>
              <a:rPr lang="mi-NZ" dirty="0"/>
              <a:t> </a:t>
            </a:r>
            <a:r>
              <a:rPr lang="mi-NZ" dirty="0" err="1"/>
              <a:t>is</a:t>
            </a:r>
            <a:r>
              <a:rPr lang="mi-NZ" dirty="0"/>
              <a:t> </a:t>
            </a:r>
            <a:r>
              <a:rPr lang="mi-NZ" dirty="0" err="1"/>
              <a:t>the</a:t>
            </a:r>
            <a:r>
              <a:rPr lang="mi-NZ" dirty="0"/>
              <a:t> </a:t>
            </a:r>
            <a:r>
              <a:rPr lang="mi-NZ" dirty="0" err="1"/>
              <a:t>third</a:t>
            </a:r>
            <a:r>
              <a:rPr lang="mi-NZ" dirty="0"/>
              <a:t> </a:t>
            </a:r>
            <a:r>
              <a:rPr lang="mi-NZ" dirty="0" err="1"/>
              <a:t>person</a:t>
            </a:r>
            <a:r>
              <a:rPr lang="mi-NZ" dirty="0"/>
              <a:t> </a:t>
            </a:r>
            <a:r>
              <a:rPr lang="mi-NZ" dirty="0" err="1"/>
              <a:t>singular</a:t>
            </a:r>
            <a:endParaRPr lang="mi-NZ" dirty="0"/>
          </a:p>
          <a:p>
            <a:endParaRPr lang="mi-NZ" dirty="0"/>
          </a:p>
          <a:p>
            <a:r>
              <a:rPr lang="mi-NZ" dirty="0" err="1"/>
              <a:t>Between</a:t>
            </a:r>
            <a:r>
              <a:rPr lang="mi-NZ" dirty="0"/>
              <a:t> </a:t>
            </a:r>
            <a:r>
              <a:rPr lang="mi-NZ" dirty="0" err="1"/>
              <a:t>the</a:t>
            </a:r>
            <a:r>
              <a:rPr lang="mi-NZ" dirty="0"/>
              <a:t> </a:t>
            </a:r>
            <a:r>
              <a:rPr lang="mi-NZ" dirty="0" err="1"/>
              <a:t>first</a:t>
            </a:r>
            <a:r>
              <a:rPr lang="mi-NZ" dirty="0"/>
              <a:t> </a:t>
            </a:r>
            <a:r>
              <a:rPr lang="mi-NZ" dirty="0" err="1"/>
              <a:t>edition</a:t>
            </a:r>
            <a:r>
              <a:rPr lang="mi-NZ" dirty="0"/>
              <a:t> and </a:t>
            </a:r>
            <a:r>
              <a:rPr lang="mi-NZ" dirty="0" err="1"/>
              <a:t>the</a:t>
            </a:r>
            <a:r>
              <a:rPr lang="mi-NZ" dirty="0"/>
              <a:t> </a:t>
            </a:r>
            <a:r>
              <a:rPr lang="mi-NZ" dirty="0" err="1"/>
              <a:t>second</a:t>
            </a:r>
            <a:r>
              <a:rPr lang="mi-NZ" dirty="0"/>
              <a:t>, </a:t>
            </a:r>
            <a:r>
              <a:rPr lang="mi-NZ" dirty="0" err="1"/>
              <a:t>it</a:t>
            </a:r>
            <a:r>
              <a:rPr lang="mi-NZ" dirty="0"/>
              <a:t> </a:t>
            </a:r>
            <a:r>
              <a:rPr lang="mi-NZ" dirty="0" err="1"/>
              <a:t>appears</a:t>
            </a:r>
            <a:r>
              <a:rPr lang="mi-NZ" dirty="0"/>
              <a:t> </a:t>
            </a:r>
            <a:r>
              <a:rPr lang="mi-NZ" dirty="0" err="1"/>
              <a:t>some</a:t>
            </a:r>
            <a:r>
              <a:rPr lang="mi-NZ" dirty="0"/>
              <a:t> </a:t>
            </a:r>
            <a:r>
              <a:rPr lang="mi-NZ" dirty="0" err="1"/>
              <a:t>sentences</a:t>
            </a:r>
            <a:r>
              <a:rPr lang="mi-NZ" dirty="0"/>
              <a:t> </a:t>
            </a:r>
            <a:r>
              <a:rPr lang="mi-NZ" dirty="0" err="1"/>
              <a:t>have</a:t>
            </a:r>
            <a:r>
              <a:rPr lang="mi-NZ" dirty="0"/>
              <a:t> </a:t>
            </a:r>
            <a:r>
              <a:rPr lang="mi-NZ" dirty="0" err="1"/>
              <a:t>been</a:t>
            </a:r>
            <a:r>
              <a:rPr lang="mi-NZ" dirty="0"/>
              <a:t> </a:t>
            </a:r>
            <a:r>
              <a:rPr lang="mi-NZ" dirty="0" err="1"/>
              <a:t>deleted</a:t>
            </a:r>
            <a:r>
              <a:rPr lang="mi-NZ" dirty="0"/>
              <a:t>, </a:t>
            </a:r>
            <a:r>
              <a:rPr lang="mi-NZ" dirty="0" err="1"/>
              <a:t>most</a:t>
            </a:r>
            <a:r>
              <a:rPr lang="mi-NZ" dirty="0"/>
              <a:t> </a:t>
            </a:r>
            <a:r>
              <a:rPr lang="mi-NZ" dirty="0" err="1"/>
              <a:t>likely</a:t>
            </a:r>
            <a:r>
              <a:rPr lang="mi-NZ" dirty="0"/>
              <a:t> </a:t>
            </a:r>
            <a:r>
              <a:rPr lang="mi-NZ" dirty="0" err="1"/>
              <a:t>because</a:t>
            </a:r>
            <a:r>
              <a:rPr lang="mi-NZ" dirty="0"/>
              <a:t> </a:t>
            </a:r>
            <a:r>
              <a:rPr lang="mi-NZ" dirty="0" err="1"/>
              <a:t>they</a:t>
            </a:r>
            <a:r>
              <a:rPr lang="mi-NZ" dirty="0"/>
              <a:t> </a:t>
            </a:r>
            <a:r>
              <a:rPr lang="mi-NZ" dirty="0" err="1"/>
              <a:t>didn’t</a:t>
            </a:r>
            <a:r>
              <a:rPr lang="mi-NZ" dirty="0"/>
              <a:t> </a:t>
            </a:r>
            <a:r>
              <a:rPr lang="mi-NZ" dirty="0" err="1"/>
              <a:t>fit</a:t>
            </a:r>
            <a:r>
              <a:rPr lang="mi-NZ" dirty="0"/>
              <a:t> </a:t>
            </a:r>
            <a:r>
              <a:rPr lang="mi-NZ" dirty="0" err="1"/>
              <a:t>on</a:t>
            </a:r>
            <a:r>
              <a:rPr lang="mi-NZ" dirty="0"/>
              <a:t> </a:t>
            </a:r>
            <a:r>
              <a:rPr lang="mi-NZ" dirty="0" err="1"/>
              <a:t>the</a:t>
            </a:r>
            <a:r>
              <a:rPr lang="mi-NZ" dirty="0"/>
              <a:t> </a:t>
            </a:r>
            <a:r>
              <a:rPr lang="mi-NZ" dirty="0" err="1"/>
              <a:t>page</a:t>
            </a:r>
            <a:r>
              <a:rPr lang="mi-NZ" dirty="0"/>
              <a:t>, and </a:t>
            </a:r>
            <a:r>
              <a:rPr lang="mi-NZ" dirty="0" err="1"/>
              <a:t>then</a:t>
            </a:r>
            <a:r>
              <a:rPr lang="mi-NZ" dirty="0"/>
              <a:t> </a:t>
            </a:r>
            <a:r>
              <a:rPr lang="mi-NZ" dirty="0" err="1"/>
              <a:t>the</a:t>
            </a:r>
            <a:r>
              <a:rPr lang="mi-NZ" dirty="0"/>
              <a:t> </a:t>
            </a:r>
            <a:r>
              <a:rPr lang="mi-NZ" dirty="0" err="1"/>
              <a:t>table</a:t>
            </a:r>
            <a:r>
              <a:rPr lang="mi-NZ" dirty="0"/>
              <a:t> </a:t>
            </a:r>
            <a:r>
              <a:rPr lang="mi-NZ" dirty="0" err="1"/>
              <a:t>has</a:t>
            </a:r>
            <a:r>
              <a:rPr lang="mi-NZ" dirty="0"/>
              <a:t> </a:t>
            </a:r>
            <a:r>
              <a:rPr lang="mi-NZ" dirty="0" err="1"/>
              <a:t>been</a:t>
            </a:r>
            <a:r>
              <a:rPr lang="mi-NZ" dirty="0"/>
              <a:t> </a:t>
            </a:r>
            <a:r>
              <a:rPr lang="mi-NZ" dirty="0" err="1"/>
              <a:t>reformatted</a:t>
            </a:r>
            <a:r>
              <a:rPr lang="mi-NZ" dirty="0"/>
              <a:t> to make </a:t>
            </a:r>
            <a:r>
              <a:rPr lang="mi-NZ" dirty="0" err="1"/>
              <a:t>it</a:t>
            </a:r>
            <a:r>
              <a:rPr lang="mi-NZ" dirty="0"/>
              <a:t> </a:t>
            </a:r>
            <a:r>
              <a:rPr lang="mi-NZ" dirty="0" err="1"/>
              <a:t>look</a:t>
            </a:r>
            <a:r>
              <a:rPr lang="mi-NZ" dirty="0"/>
              <a:t> </a:t>
            </a:r>
            <a:r>
              <a:rPr lang="mi-NZ" dirty="0" err="1"/>
              <a:t>nice</a:t>
            </a:r>
            <a:r>
              <a:rPr lang="mi-NZ" dirty="0"/>
              <a:t>, </a:t>
            </a:r>
            <a:r>
              <a:rPr lang="mi-NZ" dirty="0" err="1"/>
              <a:t>without</a:t>
            </a:r>
            <a:r>
              <a:rPr lang="mi-NZ" dirty="0"/>
              <a:t> </a:t>
            </a:r>
            <a:r>
              <a:rPr lang="mi-NZ" dirty="0" err="1"/>
              <a:t>reference</a:t>
            </a:r>
            <a:r>
              <a:rPr lang="mi-NZ" dirty="0"/>
              <a:t> to </a:t>
            </a:r>
            <a:r>
              <a:rPr lang="mi-NZ" dirty="0" err="1"/>
              <a:t>the</a:t>
            </a:r>
            <a:r>
              <a:rPr lang="mi-NZ" dirty="0"/>
              <a:t> </a:t>
            </a:r>
            <a:r>
              <a:rPr lang="mi-NZ" dirty="0" err="1"/>
              <a:t>task</a:t>
            </a:r>
            <a:r>
              <a:rPr lang="mi-NZ" dirty="0"/>
              <a:t>. </a:t>
            </a:r>
            <a:r>
              <a:rPr lang="mi-NZ" dirty="0" err="1"/>
              <a:t>The</a:t>
            </a:r>
            <a:r>
              <a:rPr lang="mi-NZ" dirty="0"/>
              <a:t> </a:t>
            </a:r>
            <a:r>
              <a:rPr lang="mi-NZ" dirty="0" err="1"/>
              <a:t>resulting</a:t>
            </a:r>
            <a:r>
              <a:rPr lang="mi-NZ" dirty="0"/>
              <a:t> </a:t>
            </a:r>
            <a:r>
              <a:rPr lang="mi-NZ" dirty="0" err="1"/>
              <a:t>task</a:t>
            </a:r>
            <a:r>
              <a:rPr lang="mi-NZ" dirty="0"/>
              <a:t> </a:t>
            </a:r>
            <a:r>
              <a:rPr lang="mi-NZ" dirty="0" err="1"/>
              <a:t>ends</a:t>
            </a:r>
            <a:r>
              <a:rPr lang="mi-NZ" dirty="0"/>
              <a:t> </a:t>
            </a:r>
            <a:r>
              <a:rPr lang="mi-NZ" dirty="0" err="1"/>
              <a:t>up</a:t>
            </a:r>
            <a:r>
              <a:rPr lang="mi-NZ" dirty="0"/>
              <a:t> </a:t>
            </a:r>
            <a:r>
              <a:rPr lang="mi-NZ" dirty="0" err="1"/>
              <a:t>as</a:t>
            </a:r>
            <a:r>
              <a:rPr lang="mi-NZ" dirty="0"/>
              <a:t> </a:t>
            </a:r>
            <a:r>
              <a:rPr lang="mi-NZ" dirty="0" err="1"/>
              <a:t>nonsense</a:t>
            </a:r>
            <a:r>
              <a:rPr lang="mi-NZ" dirty="0"/>
              <a:t>.</a:t>
            </a:r>
          </a:p>
          <a:p>
            <a:endParaRPr lang="en-NZ" dirty="0"/>
          </a:p>
          <a:p>
            <a:r>
              <a:rPr lang="en-NZ" dirty="0"/>
              <a:t>And there are other issues in the data and analysis of te </a:t>
            </a:r>
            <a:r>
              <a:rPr lang="en-NZ" dirty="0" err="1"/>
              <a:t>reo</a:t>
            </a:r>
            <a:r>
              <a:rPr lang="en-NZ" dirty="0"/>
              <a:t> Māori presented by Burridge and Stebbins. I imagine that errors and problems in the materials are likely to have the opposite effect to ‘inclusion’.</a:t>
            </a:r>
          </a:p>
        </p:txBody>
      </p:sp>
      <p:sp>
        <p:nvSpPr>
          <p:cNvPr id="4" name="Slide Number Placeholder 3"/>
          <p:cNvSpPr>
            <a:spLocks noGrp="1"/>
          </p:cNvSpPr>
          <p:nvPr>
            <p:ph type="sldNum" sz="quarter" idx="5"/>
          </p:nvPr>
        </p:nvSpPr>
        <p:spPr/>
        <p:txBody>
          <a:bodyPr/>
          <a:lstStyle/>
          <a:p>
            <a:fld id="{AD4BC9C3-86E6-4D42-B4B7-69D37E14A011}" type="slidenum">
              <a:rPr lang="en-NZ" smtClean="0"/>
              <a:t>17</a:t>
            </a:fld>
            <a:endParaRPr lang="en-NZ"/>
          </a:p>
        </p:txBody>
      </p:sp>
    </p:spTree>
    <p:extLst>
      <p:ext uri="{BB962C8B-B14F-4D97-AF65-F5344CB8AC3E}">
        <p14:creationId xmlns:p14="http://schemas.microsoft.com/office/powerpoint/2010/main" val="4161026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The</a:t>
            </a:r>
            <a:r>
              <a:rPr lang="mi-NZ" dirty="0"/>
              <a:t> </a:t>
            </a:r>
            <a:r>
              <a:rPr lang="mi-NZ" dirty="0" err="1"/>
              <a:t>Pacific</a:t>
            </a:r>
            <a:r>
              <a:rPr lang="mi-NZ" dirty="0"/>
              <a:t> </a:t>
            </a:r>
            <a:r>
              <a:rPr lang="mi-NZ" dirty="0" err="1"/>
              <a:t>is</a:t>
            </a:r>
            <a:r>
              <a:rPr lang="mi-NZ" dirty="0"/>
              <a:t> home to </a:t>
            </a:r>
            <a:r>
              <a:rPr lang="mi-NZ" dirty="0" err="1"/>
              <a:t>an</a:t>
            </a:r>
            <a:r>
              <a:rPr lang="mi-NZ" dirty="0"/>
              <a:t> </a:t>
            </a:r>
            <a:r>
              <a:rPr lang="mi-NZ" dirty="0" err="1"/>
              <a:t>incredibly</a:t>
            </a:r>
            <a:r>
              <a:rPr lang="mi-NZ" dirty="0"/>
              <a:t> </a:t>
            </a:r>
            <a:r>
              <a:rPr lang="mi-NZ" dirty="0" err="1"/>
              <a:t>large</a:t>
            </a:r>
            <a:r>
              <a:rPr lang="mi-NZ" dirty="0"/>
              <a:t> </a:t>
            </a:r>
            <a:r>
              <a:rPr lang="mi-NZ" dirty="0" err="1"/>
              <a:t>number</a:t>
            </a:r>
            <a:r>
              <a:rPr lang="mi-NZ" dirty="0"/>
              <a:t> </a:t>
            </a:r>
            <a:r>
              <a:rPr lang="mi-NZ" dirty="0" err="1"/>
              <a:t>of</a:t>
            </a:r>
            <a:r>
              <a:rPr lang="mi-NZ" dirty="0"/>
              <a:t> </a:t>
            </a:r>
            <a:r>
              <a:rPr lang="mi-NZ" dirty="0" err="1"/>
              <a:t>languages</a:t>
            </a:r>
            <a:r>
              <a:rPr lang="mi-NZ" dirty="0"/>
              <a:t>. </a:t>
            </a:r>
          </a:p>
          <a:p>
            <a:r>
              <a:rPr lang="mi-NZ" dirty="0" err="1"/>
              <a:t>Almost</a:t>
            </a:r>
            <a:r>
              <a:rPr lang="mi-NZ" dirty="0"/>
              <a:t> </a:t>
            </a:r>
            <a:r>
              <a:rPr lang="mi-NZ" dirty="0" err="1"/>
              <a:t>all</a:t>
            </a:r>
            <a:r>
              <a:rPr lang="mi-NZ" dirty="0"/>
              <a:t> </a:t>
            </a:r>
            <a:r>
              <a:rPr lang="mi-NZ" dirty="0" err="1"/>
              <a:t>of</a:t>
            </a:r>
            <a:r>
              <a:rPr lang="mi-NZ" dirty="0"/>
              <a:t> </a:t>
            </a:r>
            <a:r>
              <a:rPr lang="mi-NZ" dirty="0" err="1"/>
              <a:t>the</a:t>
            </a:r>
            <a:r>
              <a:rPr lang="mi-NZ" dirty="0"/>
              <a:t> </a:t>
            </a:r>
            <a:r>
              <a:rPr lang="mi-NZ" dirty="0" err="1"/>
              <a:t>Pacific</a:t>
            </a:r>
            <a:r>
              <a:rPr lang="mi-NZ" dirty="0"/>
              <a:t> </a:t>
            </a:r>
            <a:r>
              <a:rPr lang="mi-NZ" dirty="0" err="1"/>
              <a:t>languages</a:t>
            </a:r>
            <a:r>
              <a:rPr lang="mi-NZ" dirty="0"/>
              <a:t> </a:t>
            </a:r>
            <a:r>
              <a:rPr lang="mi-NZ" dirty="0" err="1"/>
              <a:t>belong</a:t>
            </a:r>
            <a:r>
              <a:rPr lang="mi-NZ" dirty="0"/>
              <a:t> to </a:t>
            </a:r>
            <a:r>
              <a:rPr lang="mi-NZ" dirty="0" err="1"/>
              <a:t>the</a:t>
            </a:r>
            <a:r>
              <a:rPr lang="mi-NZ" dirty="0"/>
              <a:t> </a:t>
            </a:r>
            <a:r>
              <a:rPr lang="mi-NZ" dirty="0" err="1"/>
              <a:t>parent</a:t>
            </a:r>
            <a:r>
              <a:rPr lang="mi-NZ" dirty="0"/>
              <a:t> </a:t>
            </a:r>
            <a:r>
              <a:rPr lang="mi-NZ" dirty="0" err="1"/>
              <a:t>family</a:t>
            </a:r>
            <a:r>
              <a:rPr lang="mi-NZ" dirty="0"/>
              <a:t> </a:t>
            </a:r>
            <a:r>
              <a:rPr lang="mi-NZ" dirty="0" err="1"/>
              <a:t>Austronesian</a:t>
            </a:r>
            <a:r>
              <a:rPr lang="mi-NZ" dirty="0"/>
              <a:t> – </a:t>
            </a:r>
            <a:r>
              <a:rPr lang="mi-NZ" dirty="0" err="1"/>
              <a:t>which</a:t>
            </a:r>
            <a:r>
              <a:rPr lang="mi-NZ" dirty="0"/>
              <a:t> </a:t>
            </a:r>
            <a:r>
              <a:rPr lang="mi-NZ" dirty="0" err="1"/>
              <a:t>is</a:t>
            </a:r>
            <a:r>
              <a:rPr lang="mi-NZ" dirty="0"/>
              <a:t> </a:t>
            </a:r>
            <a:r>
              <a:rPr lang="mi-NZ" dirty="0" err="1"/>
              <a:t>second</a:t>
            </a:r>
            <a:r>
              <a:rPr lang="mi-NZ" dirty="0"/>
              <a:t> </a:t>
            </a:r>
            <a:r>
              <a:rPr lang="mi-NZ" dirty="0" err="1"/>
              <a:t>largest</a:t>
            </a:r>
            <a:r>
              <a:rPr lang="mi-NZ" dirty="0"/>
              <a:t> </a:t>
            </a:r>
            <a:r>
              <a:rPr lang="mi-NZ" dirty="0" err="1"/>
              <a:t>language</a:t>
            </a:r>
            <a:r>
              <a:rPr lang="mi-NZ" dirty="0"/>
              <a:t> </a:t>
            </a:r>
            <a:r>
              <a:rPr lang="mi-NZ" dirty="0" err="1"/>
              <a:t>family</a:t>
            </a:r>
            <a:r>
              <a:rPr lang="mi-NZ" dirty="0"/>
              <a:t> </a:t>
            </a:r>
            <a:r>
              <a:rPr lang="mi-NZ" dirty="0" err="1"/>
              <a:t>in</a:t>
            </a:r>
            <a:r>
              <a:rPr lang="mi-NZ" dirty="0"/>
              <a:t> </a:t>
            </a:r>
            <a:r>
              <a:rPr lang="mi-NZ" dirty="0" err="1"/>
              <a:t>the</a:t>
            </a:r>
            <a:r>
              <a:rPr lang="mi-NZ" dirty="0"/>
              <a:t> </a:t>
            </a:r>
            <a:r>
              <a:rPr lang="mi-NZ" dirty="0" err="1"/>
              <a:t>world</a:t>
            </a:r>
            <a:endParaRPr lang="mi-NZ" dirty="0"/>
          </a:p>
          <a:p>
            <a:endParaRPr lang="mi-NZ" sz="1200" b="0" dirty="0"/>
          </a:p>
          <a:p>
            <a:r>
              <a:rPr lang="mi-NZ" sz="1200" b="0" dirty="0" err="1"/>
              <a:t>Of</a:t>
            </a:r>
            <a:r>
              <a:rPr lang="mi-NZ" sz="1200" b="0" dirty="0"/>
              <a:t> </a:t>
            </a:r>
            <a:r>
              <a:rPr lang="mi-NZ" sz="1200" b="0" dirty="0" err="1"/>
              <a:t>most</a:t>
            </a:r>
            <a:r>
              <a:rPr lang="mi-NZ" sz="1200" b="0" dirty="0"/>
              <a:t> </a:t>
            </a:r>
            <a:r>
              <a:rPr lang="mi-NZ" sz="1200" b="0" dirty="0" err="1"/>
              <a:t>relevance</a:t>
            </a:r>
            <a:r>
              <a:rPr lang="mi-NZ" sz="1200" b="0" dirty="0"/>
              <a:t> to </a:t>
            </a:r>
            <a:r>
              <a:rPr lang="mi-NZ" sz="1200" b="0" dirty="0" err="1"/>
              <a:t>us</a:t>
            </a:r>
            <a:r>
              <a:rPr lang="mi-NZ" sz="1200" b="0" dirty="0"/>
              <a:t> </a:t>
            </a:r>
            <a:r>
              <a:rPr lang="mi-NZ" sz="1200" b="0" dirty="0" err="1"/>
              <a:t>in</a:t>
            </a:r>
            <a:r>
              <a:rPr lang="mi-NZ" sz="1200" b="0" dirty="0"/>
              <a:t> Aotearoa </a:t>
            </a:r>
            <a:r>
              <a:rPr lang="mi-NZ" sz="1200" b="0" dirty="0" err="1"/>
              <a:t>is</a:t>
            </a:r>
            <a:r>
              <a:rPr lang="mi-NZ" sz="1200" b="0" dirty="0"/>
              <a:t> </a:t>
            </a:r>
            <a:r>
              <a:rPr lang="mi-NZ" sz="1200" b="0" dirty="0" err="1"/>
              <a:t>the</a:t>
            </a:r>
            <a:r>
              <a:rPr lang="mi-NZ" sz="1200" b="0" dirty="0"/>
              <a:t> </a:t>
            </a:r>
            <a:r>
              <a:rPr lang="mi-NZ" sz="1200" b="0" dirty="0" err="1"/>
              <a:t>Oceanic</a:t>
            </a:r>
            <a:r>
              <a:rPr lang="mi-NZ" sz="1200" b="0" dirty="0"/>
              <a:t> </a:t>
            </a:r>
            <a:r>
              <a:rPr lang="mi-NZ" sz="1200" b="0" dirty="0" err="1"/>
              <a:t>subgroup</a:t>
            </a:r>
            <a:r>
              <a:rPr lang="mi-NZ" sz="1200" b="0" dirty="0"/>
              <a:t> </a:t>
            </a:r>
            <a:r>
              <a:rPr lang="mi-NZ" sz="1200" b="0" dirty="0" err="1"/>
              <a:t>of</a:t>
            </a:r>
            <a:r>
              <a:rPr lang="mi-NZ" sz="1200" b="0" dirty="0"/>
              <a:t> </a:t>
            </a:r>
            <a:r>
              <a:rPr lang="mi-NZ" sz="1200" b="0" dirty="0" err="1"/>
              <a:t>Austronesian</a:t>
            </a:r>
            <a:r>
              <a:rPr lang="mi-NZ" sz="1200" b="0" dirty="0"/>
              <a:t>. </a:t>
            </a:r>
            <a:r>
              <a:rPr lang="mi-NZ" sz="1200" b="0" dirty="0" err="1"/>
              <a:t>This</a:t>
            </a:r>
            <a:r>
              <a:rPr lang="mi-NZ" sz="1200" b="0" dirty="0"/>
              <a:t> </a:t>
            </a:r>
            <a:r>
              <a:rPr lang="mi-NZ" sz="1200" b="0" dirty="0" err="1"/>
              <a:t>subgroup</a:t>
            </a:r>
            <a:r>
              <a:rPr lang="mi-NZ" sz="1200" b="0" dirty="0"/>
              <a:t> </a:t>
            </a:r>
            <a:r>
              <a:rPr lang="mi-NZ" sz="1200" b="0" dirty="0" err="1"/>
              <a:t>contains</a:t>
            </a:r>
            <a:r>
              <a:rPr lang="mi-NZ" sz="1200" b="0" dirty="0"/>
              <a:t> </a:t>
            </a:r>
            <a:r>
              <a:rPr lang="mi-NZ" sz="1200" b="0" dirty="0" err="1"/>
              <a:t>over</a:t>
            </a:r>
            <a:r>
              <a:rPr lang="mi-NZ" sz="1200" b="0" dirty="0"/>
              <a:t> 450 </a:t>
            </a:r>
            <a:r>
              <a:rPr lang="mi-NZ" sz="1200" b="0" dirty="0" err="1"/>
              <a:t>Pacific</a:t>
            </a:r>
            <a:r>
              <a:rPr lang="mi-NZ" sz="1200" b="0" dirty="0"/>
              <a:t> </a:t>
            </a:r>
            <a:r>
              <a:rPr lang="mi-NZ" sz="1200" b="0" dirty="0" err="1"/>
              <a:t>Island</a:t>
            </a:r>
            <a:r>
              <a:rPr lang="mi-NZ" sz="1200" b="0" dirty="0"/>
              <a:t> </a:t>
            </a:r>
            <a:r>
              <a:rPr lang="mi-NZ" sz="1200" b="0" dirty="0" err="1"/>
              <a:t>languages</a:t>
            </a:r>
            <a:r>
              <a:rPr lang="mi-NZ" sz="1200" b="0" dirty="0"/>
              <a:t>. </a:t>
            </a:r>
            <a:r>
              <a:rPr lang="mi-NZ" sz="1200" b="0" dirty="0" err="1"/>
              <a:t>Among</a:t>
            </a:r>
            <a:r>
              <a:rPr lang="mi-NZ" sz="1200" b="0" dirty="0"/>
              <a:t> </a:t>
            </a:r>
            <a:r>
              <a:rPr lang="mi-NZ" sz="1200" b="0" dirty="0" err="1"/>
              <a:t>these</a:t>
            </a:r>
            <a:r>
              <a:rPr lang="mi-NZ" sz="1200" b="0" dirty="0"/>
              <a:t> are </a:t>
            </a:r>
            <a:r>
              <a:rPr lang="mi-NZ" sz="1200" b="0" dirty="0" err="1"/>
              <a:t>the</a:t>
            </a:r>
            <a:r>
              <a:rPr lang="mi-NZ" sz="1200" b="0" dirty="0"/>
              <a:t> 36 or </a:t>
            </a:r>
            <a:r>
              <a:rPr lang="mi-NZ" sz="1200" b="0" dirty="0" err="1"/>
              <a:t>so</a:t>
            </a:r>
            <a:r>
              <a:rPr lang="mi-NZ" sz="1200" b="0" dirty="0"/>
              <a:t> </a:t>
            </a:r>
            <a:r>
              <a:rPr lang="mi-NZ" sz="1200" b="0" dirty="0" err="1"/>
              <a:t>Polynesian</a:t>
            </a:r>
            <a:r>
              <a:rPr lang="mi-NZ" sz="1200" b="0" dirty="0"/>
              <a:t> </a:t>
            </a:r>
            <a:r>
              <a:rPr lang="mi-NZ" sz="1200" b="0" dirty="0" err="1"/>
              <a:t>languages</a:t>
            </a:r>
            <a:r>
              <a:rPr lang="mi-NZ" sz="1200" b="0" dirty="0"/>
              <a:t> </a:t>
            </a:r>
            <a:r>
              <a:rPr lang="mi-NZ" sz="1200" b="0" dirty="0" err="1"/>
              <a:t>that</a:t>
            </a:r>
            <a:r>
              <a:rPr lang="mi-NZ" sz="1200" b="0" dirty="0"/>
              <a:t> are te reo </a:t>
            </a:r>
            <a:r>
              <a:rPr lang="mi-NZ" sz="1200" b="0" dirty="0" err="1"/>
              <a:t>Māori’s</a:t>
            </a:r>
            <a:r>
              <a:rPr lang="mi-NZ" sz="1200" b="0" dirty="0"/>
              <a:t> </a:t>
            </a:r>
            <a:r>
              <a:rPr lang="mi-NZ" sz="1200" b="0" dirty="0" err="1"/>
              <a:t>closest</a:t>
            </a:r>
            <a:r>
              <a:rPr lang="mi-NZ" sz="1200" b="0" dirty="0"/>
              <a:t> </a:t>
            </a:r>
            <a:r>
              <a:rPr lang="mi-NZ" sz="1200" b="0" dirty="0" err="1"/>
              <a:t>relatives</a:t>
            </a:r>
            <a:r>
              <a:rPr lang="mi-NZ" sz="1200" b="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mi-NZ" dirty="0"/>
          </a:p>
          <a:p>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2</a:t>
            </a:fld>
            <a:endParaRPr lang="en-NZ"/>
          </a:p>
        </p:txBody>
      </p:sp>
    </p:spTree>
    <p:extLst>
      <p:ext uri="{BB962C8B-B14F-4D97-AF65-F5344CB8AC3E}">
        <p14:creationId xmlns:p14="http://schemas.microsoft.com/office/powerpoint/2010/main" val="2538317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By way of background, the origin point of the Austronesian family is Taiwan, circled on the map, where the indigenous Formosan languages are spoken</a:t>
            </a:r>
          </a:p>
          <a:p>
            <a:r>
              <a:rPr lang="en-NZ" dirty="0"/>
              <a:t>	The Austronesians travelled from Taiwan through the Philippines and Malaysia/Indonesia. By the time they reached the Bismarck Archipelago off the coast of Papua New Guinea, we see the emergence of the Lapita culture and the Oceanic language family. The Lapita people migrated east from the Bismarck Archipelago around 4000 years ago, and from there into Remote Oceania, arriving in the Tonga/Samoa region around 3500 years ago.</a:t>
            </a:r>
          </a:p>
          <a:p>
            <a:endParaRPr lang="mi-NZ" sz="1200" b="0" dirty="0"/>
          </a:p>
          <a:p>
            <a:r>
              <a:rPr lang="mi-NZ" sz="1200" b="0" dirty="0" err="1"/>
              <a:t>Given</a:t>
            </a:r>
            <a:r>
              <a:rPr lang="mi-NZ" sz="1200" b="0" dirty="0"/>
              <a:t> </a:t>
            </a:r>
            <a:r>
              <a:rPr lang="mi-NZ" sz="1200" b="0" dirty="0" err="1"/>
              <a:t>the</a:t>
            </a:r>
            <a:r>
              <a:rPr lang="mi-NZ" sz="1200" b="0" dirty="0"/>
              <a:t> </a:t>
            </a:r>
            <a:r>
              <a:rPr lang="mi-NZ" sz="1200" b="0" dirty="0" err="1"/>
              <a:t>wealth</a:t>
            </a:r>
            <a:r>
              <a:rPr lang="mi-NZ" sz="1200" b="0" dirty="0"/>
              <a:t> </a:t>
            </a:r>
            <a:r>
              <a:rPr lang="mi-NZ" sz="1200" b="0" dirty="0" err="1"/>
              <a:t>of</a:t>
            </a:r>
            <a:r>
              <a:rPr lang="mi-NZ" sz="1200" b="0" dirty="0"/>
              <a:t> </a:t>
            </a:r>
            <a:r>
              <a:rPr lang="mi-NZ" sz="1200" b="0" dirty="0" err="1"/>
              <a:t>languages</a:t>
            </a:r>
            <a:r>
              <a:rPr lang="mi-NZ" sz="1200" b="0" dirty="0"/>
              <a:t> </a:t>
            </a:r>
            <a:r>
              <a:rPr lang="mi-NZ" sz="1200" b="0" dirty="0" err="1"/>
              <a:t>in</a:t>
            </a:r>
            <a:r>
              <a:rPr lang="mi-NZ" sz="1200" b="0" dirty="0"/>
              <a:t> </a:t>
            </a:r>
            <a:r>
              <a:rPr lang="mi-NZ" sz="1200" b="0" dirty="0" err="1"/>
              <a:t>the</a:t>
            </a:r>
            <a:r>
              <a:rPr lang="mi-NZ" sz="1200" b="0" dirty="0"/>
              <a:t> </a:t>
            </a:r>
            <a:r>
              <a:rPr lang="mi-NZ" sz="1200" b="0" dirty="0" err="1"/>
              <a:t>Pacific</a:t>
            </a:r>
            <a:r>
              <a:rPr lang="mi-NZ" sz="1200" b="0" dirty="0"/>
              <a:t> </a:t>
            </a:r>
            <a:r>
              <a:rPr lang="mi-NZ" sz="1200" b="0" dirty="0" err="1"/>
              <a:t>region</a:t>
            </a:r>
            <a:r>
              <a:rPr lang="mi-NZ" sz="1200" b="0" dirty="0"/>
              <a:t>, </a:t>
            </a:r>
            <a:r>
              <a:rPr lang="mi-NZ" sz="1200" b="0" dirty="0" err="1"/>
              <a:t>it</a:t>
            </a:r>
            <a:r>
              <a:rPr lang="mi-NZ" sz="1200" b="0" dirty="0"/>
              <a:t> </a:t>
            </a:r>
            <a:r>
              <a:rPr lang="mi-NZ" sz="1200" b="0" dirty="0" err="1"/>
              <a:t>seems</a:t>
            </a:r>
            <a:r>
              <a:rPr lang="mi-NZ" sz="1200" b="0" dirty="0"/>
              <a:t> </a:t>
            </a:r>
            <a:r>
              <a:rPr lang="mi-NZ" sz="1200" b="0" dirty="0" err="1"/>
              <a:t>obvious</a:t>
            </a:r>
            <a:r>
              <a:rPr lang="mi-NZ" sz="1200" b="0" dirty="0"/>
              <a:t> </a:t>
            </a:r>
            <a:r>
              <a:rPr lang="mi-NZ" sz="1200" b="0" dirty="0" err="1"/>
              <a:t>that</a:t>
            </a:r>
            <a:r>
              <a:rPr lang="mi-NZ" sz="1200" b="0" dirty="0"/>
              <a:t> </a:t>
            </a:r>
            <a:r>
              <a:rPr lang="mi-NZ" sz="1200" b="0" dirty="0" err="1"/>
              <a:t>Pacific</a:t>
            </a:r>
            <a:r>
              <a:rPr lang="mi-NZ" sz="1200" b="0" dirty="0"/>
              <a:t> </a:t>
            </a:r>
            <a:r>
              <a:rPr lang="mi-NZ" sz="1200" b="0" dirty="0" err="1"/>
              <a:t>languages</a:t>
            </a:r>
            <a:r>
              <a:rPr lang="mi-NZ" sz="1200" b="0" dirty="0"/>
              <a:t> </a:t>
            </a:r>
            <a:r>
              <a:rPr lang="mi-NZ" sz="1200" b="0" dirty="0" err="1"/>
              <a:t>would</a:t>
            </a:r>
            <a:r>
              <a:rPr lang="mi-NZ" sz="1200" b="0" dirty="0"/>
              <a:t> </a:t>
            </a:r>
            <a:r>
              <a:rPr lang="mi-NZ" sz="1200" b="0" dirty="0" err="1"/>
              <a:t>feature</a:t>
            </a:r>
            <a:r>
              <a:rPr lang="mi-NZ" sz="1200" b="0" dirty="0"/>
              <a:t> </a:t>
            </a:r>
            <a:r>
              <a:rPr lang="mi-NZ" sz="1200" b="0" dirty="0" err="1"/>
              <a:t>in</a:t>
            </a:r>
            <a:r>
              <a:rPr lang="mi-NZ" sz="1200" b="0" dirty="0"/>
              <a:t> </a:t>
            </a:r>
            <a:r>
              <a:rPr lang="mi-NZ" sz="1200" b="0" dirty="0" err="1"/>
              <a:t>our</a:t>
            </a:r>
            <a:r>
              <a:rPr lang="mi-NZ" sz="1200" b="0" dirty="0"/>
              <a:t> </a:t>
            </a:r>
            <a:r>
              <a:rPr lang="mi-NZ" sz="1200" b="0" dirty="0" err="1"/>
              <a:t>linguistic</a:t>
            </a:r>
            <a:r>
              <a:rPr lang="mi-NZ" sz="1200" b="0" dirty="0"/>
              <a:t> </a:t>
            </a:r>
            <a:r>
              <a:rPr lang="mi-NZ" sz="1200" b="0" dirty="0" err="1"/>
              <a:t>teaching</a:t>
            </a:r>
            <a:r>
              <a:rPr lang="mi-NZ" sz="1200" b="0" dirty="0"/>
              <a:t>, </a:t>
            </a:r>
            <a:r>
              <a:rPr lang="mi-NZ" sz="1200" b="0" dirty="0" err="1"/>
              <a:t>particuarly</a:t>
            </a:r>
            <a:r>
              <a:rPr lang="mi-NZ" sz="1200" b="0" dirty="0"/>
              <a:t> te reo Māori </a:t>
            </a:r>
            <a:r>
              <a:rPr lang="mi-NZ" sz="1200" b="0" dirty="0" err="1"/>
              <a:t>should</a:t>
            </a:r>
            <a:r>
              <a:rPr lang="mi-NZ" sz="1200" b="0" dirty="0"/>
              <a:t> </a:t>
            </a:r>
            <a:r>
              <a:rPr lang="mi-NZ" sz="1200" b="0" dirty="0" err="1"/>
              <a:t>be</a:t>
            </a:r>
            <a:r>
              <a:rPr lang="mi-NZ" sz="1200" b="0" dirty="0"/>
              <a:t> a </a:t>
            </a:r>
            <a:r>
              <a:rPr lang="mi-NZ" sz="1200" b="0" dirty="0" err="1"/>
              <a:t>priority</a:t>
            </a:r>
            <a:r>
              <a:rPr lang="mi-NZ" sz="1200" b="0" dirty="0"/>
              <a:t>. </a:t>
            </a:r>
            <a:r>
              <a:rPr lang="mi-NZ" sz="1200" b="0" dirty="0" err="1"/>
              <a:t>We</a:t>
            </a:r>
            <a:r>
              <a:rPr lang="mi-NZ" sz="1200" b="0" dirty="0"/>
              <a:t> </a:t>
            </a:r>
            <a:r>
              <a:rPr lang="mi-NZ" sz="1200" b="0" dirty="0" err="1"/>
              <a:t>do</a:t>
            </a:r>
            <a:r>
              <a:rPr lang="mi-NZ" sz="1200" b="0" dirty="0"/>
              <a:t> </a:t>
            </a:r>
            <a:r>
              <a:rPr lang="mi-NZ" sz="1200" b="0" dirty="0" err="1"/>
              <a:t>not</a:t>
            </a:r>
            <a:r>
              <a:rPr lang="mi-NZ" sz="1200" b="0" dirty="0"/>
              <a:t> </a:t>
            </a:r>
            <a:r>
              <a:rPr lang="mi-NZ" sz="1200" b="0" dirty="0" err="1"/>
              <a:t>attract</a:t>
            </a:r>
            <a:r>
              <a:rPr lang="mi-NZ" sz="1200" b="0" dirty="0"/>
              <a:t> a </a:t>
            </a:r>
            <a:r>
              <a:rPr lang="mi-NZ" sz="1200" b="0" dirty="0" err="1"/>
              <a:t>lot</a:t>
            </a:r>
            <a:r>
              <a:rPr lang="mi-NZ" sz="1200" b="0" dirty="0"/>
              <a:t> </a:t>
            </a:r>
            <a:r>
              <a:rPr lang="mi-NZ" sz="1200" b="0" dirty="0" err="1"/>
              <a:t>of</a:t>
            </a:r>
            <a:r>
              <a:rPr lang="mi-NZ" sz="1200" b="0" dirty="0"/>
              <a:t> Māori and </a:t>
            </a:r>
            <a:r>
              <a:rPr lang="mi-NZ" sz="1200" b="0" dirty="0" err="1"/>
              <a:t>Pacific</a:t>
            </a:r>
            <a:r>
              <a:rPr lang="mi-NZ" sz="1200" b="0" dirty="0"/>
              <a:t> </a:t>
            </a:r>
            <a:r>
              <a:rPr lang="mi-NZ" sz="1200" b="0" dirty="0" err="1"/>
              <a:t>student</a:t>
            </a:r>
            <a:r>
              <a:rPr lang="mi-NZ" sz="1200" b="0" dirty="0"/>
              <a:t>, and </a:t>
            </a:r>
            <a:r>
              <a:rPr lang="mi-NZ" sz="1200" b="0" dirty="0" err="1"/>
              <a:t>this</a:t>
            </a:r>
            <a:r>
              <a:rPr lang="mi-NZ" sz="1200" b="0" dirty="0"/>
              <a:t> </a:t>
            </a:r>
            <a:r>
              <a:rPr lang="mi-NZ" sz="1200" b="0" dirty="0" err="1"/>
              <a:t>is</a:t>
            </a:r>
            <a:r>
              <a:rPr lang="mi-NZ" sz="1200" b="0" dirty="0"/>
              <a:t> </a:t>
            </a:r>
            <a:r>
              <a:rPr lang="mi-NZ" sz="1200" b="0" dirty="0" err="1"/>
              <a:t>something</a:t>
            </a:r>
            <a:r>
              <a:rPr lang="mi-NZ" sz="1200" b="0" dirty="0"/>
              <a:t> </a:t>
            </a:r>
            <a:r>
              <a:rPr lang="mi-NZ" sz="1200" b="0" dirty="0" err="1"/>
              <a:t>we’d</a:t>
            </a:r>
            <a:r>
              <a:rPr lang="mi-NZ" sz="1200" b="0" dirty="0"/>
              <a:t> </a:t>
            </a:r>
            <a:r>
              <a:rPr lang="mi-NZ" sz="1200" b="0" dirty="0" err="1"/>
              <a:t>like</a:t>
            </a:r>
            <a:r>
              <a:rPr lang="mi-NZ" sz="1200" b="0" dirty="0"/>
              <a:t> to </a:t>
            </a:r>
            <a:r>
              <a:rPr lang="mi-NZ" sz="1200" b="0" dirty="0" err="1"/>
              <a:t>change</a:t>
            </a:r>
            <a:r>
              <a:rPr lang="mi-NZ" sz="1200" b="0" dirty="0"/>
              <a:t>.</a:t>
            </a:r>
          </a:p>
        </p:txBody>
      </p:sp>
      <p:sp>
        <p:nvSpPr>
          <p:cNvPr id="4" name="Slide Number Placeholder 3"/>
          <p:cNvSpPr>
            <a:spLocks noGrp="1"/>
          </p:cNvSpPr>
          <p:nvPr>
            <p:ph type="sldNum" sz="quarter" idx="5"/>
          </p:nvPr>
        </p:nvSpPr>
        <p:spPr/>
        <p:txBody>
          <a:bodyPr/>
          <a:lstStyle/>
          <a:p>
            <a:fld id="{AD4BC9C3-86E6-4D42-B4B7-69D37E14A011}" type="slidenum">
              <a:rPr lang="en-NZ" smtClean="0"/>
              <a:t>3</a:t>
            </a:fld>
            <a:endParaRPr lang="en-NZ"/>
          </a:p>
        </p:txBody>
      </p:sp>
    </p:spTree>
    <p:extLst>
      <p:ext uri="{BB962C8B-B14F-4D97-AF65-F5344CB8AC3E}">
        <p14:creationId xmlns:p14="http://schemas.microsoft.com/office/powerpoint/2010/main" val="3578478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200" dirty="0" err="1"/>
              <a:t>So</a:t>
            </a:r>
            <a:r>
              <a:rPr lang="mi-NZ" sz="1200" dirty="0"/>
              <a:t>... for </a:t>
            </a:r>
            <a:r>
              <a:rPr lang="mi-NZ" sz="1200" dirty="0" err="1"/>
              <a:t>some</a:t>
            </a:r>
            <a:r>
              <a:rPr lang="mi-NZ" sz="1200" dirty="0"/>
              <a:t> </a:t>
            </a:r>
            <a:r>
              <a:rPr lang="mi-NZ" sz="1200" dirty="0" err="1"/>
              <a:t>time</a:t>
            </a:r>
            <a:r>
              <a:rPr lang="mi-NZ" sz="1200" dirty="0"/>
              <a:t> </a:t>
            </a:r>
            <a:r>
              <a:rPr lang="mi-NZ" sz="1200" dirty="0" err="1"/>
              <a:t>now</a:t>
            </a:r>
            <a:r>
              <a:rPr lang="mi-NZ" sz="1200" dirty="0"/>
              <a:t>, </a:t>
            </a:r>
            <a:r>
              <a:rPr lang="mi-NZ" sz="1200" dirty="0" err="1"/>
              <a:t>we</a:t>
            </a:r>
            <a:r>
              <a:rPr lang="mi-NZ" sz="1200" dirty="0"/>
              <a:t> </a:t>
            </a:r>
            <a:r>
              <a:rPr lang="mi-NZ" sz="1200" dirty="0" err="1"/>
              <a:t>have</a:t>
            </a:r>
            <a:r>
              <a:rPr lang="mi-NZ" sz="1200" dirty="0"/>
              <a:t> </a:t>
            </a:r>
            <a:r>
              <a:rPr lang="mi-NZ" sz="1200" dirty="0" err="1"/>
              <a:t>been</a:t>
            </a:r>
            <a:r>
              <a:rPr lang="mi-NZ" sz="1200" dirty="0"/>
              <a:t> </a:t>
            </a:r>
            <a:r>
              <a:rPr lang="mi-NZ" sz="1200" dirty="0" err="1"/>
              <a:t>looking</a:t>
            </a:r>
            <a:r>
              <a:rPr lang="mi-NZ" sz="1200" dirty="0"/>
              <a:t> for </a:t>
            </a:r>
            <a:r>
              <a:rPr lang="mi-NZ" sz="1200" dirty="0" err="1"/>
              <a:t>introductory</a:t>
            </a:r>
            <a:r>
              <a:rPr lang="mi-NZ" sz="1200" dirty="0"/>
              <a:t> </a:t>
            </a:r>
            <a:r>
              <a:rPr lang="mi-NZ" sz="1200" dirty="0" err="1"/>
              <a:t>linguisitics</a:t>
            </a:r>
            <a:r>
              <a:rPr lang="mi-NZ" sz="1200" dirty="0"/>
              <a:t> </a:t>
            </a:r>
            <a:r>
              <a:rPr lang="mi-NZ" sz="1200" dirty="0" err="1"/>
              <a:t>textbooks</a:t>
            </a:r>
            <a:r>
              <a:rPr lang="mi-NZ" sz="1200" dirty="0"/>
              <a:t> </a:t>
            </a:r>
            <a:r>
              <a:rPr lang="mi-NZ" sz="1200" dirty="0" err="1"/>
              <a:t>that</a:t>
            </a:r>
            <a:r>
              <a:rPr lang="mi-NZ" sz="1200" dirty="0"/>
              <a:t> </a:t>
            </a:r>
            <a:r>
              <a:rPr lang="mi-NZ" sz="1200" dirty="0" err="1"/>
              <a:t>contain</a:t>
            </a:r>
            <a:r>
              <a:rPr lang="mi-NZ" sz="1200" dirty="0"/>
              <a:t> </a:t>
            </a:r>
            <a:r>
              <a:rPr lang="mi-NZ" sz="1200" dirty="0" err="1"/>
              <a:t>material</a:t>
            </a:r>
            <a:r>
              <a:rPr lang="mi-NZ" sz="1200" dirty="0"/>
              <a:t> </a:t>
            </a:r>
            <a:r>
              <a:rPr lang="mi-NZ" sz="1200" dirty="0" err="1"/>
              <a:t>that</a:t>
            </a:r>
            <a:r>
              <a:rPr lang="mi-NZ" sz="1200" dirty="0"/>
              <a:t> </a:t>
            </a:r>
            <a:r>
              <a:rPr lang="mi-NZ" sz="1200" dirty="0" err="1"/>
              <a:t>we</a:t>
            </a:r>
            <a:r>
              <a:rPr lang="mi-NZ" sz="1200" dirty="0"/>
              <a:t> </a:t>
            </a:r>
            <a:r>
              <a:rPr lang="mi-NZ" sz="1200" dirty="0" err="1"/>
              <a:t>might</a:t>
            </a:r>
            <a:r>
              <a:rPr lang="mi-NZ" sz="1200" dirty="0"/>
              <a:t> </a:t>
            </a:r>
            <a:r>
              <a:rPr lang="mi-NZ" sz="1200" dirty="0" err="1"/>
              <a:t>be</a:t>
            </a:r>
            <a:r>
              <a:rPr lang="mi-NZ" sz="1200" dirty="0"/>
              <a:t> </a:t>
            </a:r>
            <a:r>
              <a:rPr lang="mi-NZ" sz="1200" dirty="0" err="1"/>
              <a:t>able</a:t>
            </a:r>
            <a:r>
              <a:rPr lang="mi-NZ" sz="1200" dirty="0"/>
              <a:t> to </a:t>
            </a:r>
            <a:r>
              <a:rPr lang="mi-NZ" sz="1200" dirty="0" err="1"/>
              <a:t>use</a:t>
            </a:r>
            <a:r>
              <a:rPr lang="mi-NZ" sz="1200" dirty="0"/>
              <a:t> </a:t>
            </a:r>
            <a:r>
              <a:rPr lang="mi-NZ" sz="1200" dirty="0" err="1"/>
              <a:t>in</a:t>
            </a:r>
            <a:r>
              <a:rPr lang="mi-NZ" sz="1200" dirty="0"/>
              <a:t> </a:t>
            </a:r>
            <a:r>
              <a:rPr lang="mi-NZ" sz="1200" dirty="0" err="1"/>
              <a:t>teaching</a:t>
            </a:r>
            <a:r>
              <a:rPr lang="mi-NZ" sz="1200" dirty="0"/>
              <a:t>. </a:t>
            </a:r>
            <a:r>
              <a:rPr lang="mi-NZ" sz="1200" dirty="0" err="1"/>
              <a:t>We</a:t>
            </a:r>
            <a:r>
              <a:rPr lang="mi-NZ" sz="1200" dirty="0"/>
              <a:t> are </a:t>
            </a:r>
            <a:r>
              <a:rPr lang="mi-NZ" sz="1200" dirty="0" err="1"/>
              <a:t>particularly</a:t>
            </a:r>
            <a:r>
              <a:rPr lang="mi-NZ" sz="1200" dirty="0"/>
              <a:t> </a:t>
            </a:r>
            <a:r>
              <a:rPr lang="mi-NZ" sz="1200" dirty="0" err="1"/>
              <a:t>interested</a:t>
            </a:r>
            <a:r>
              <a:rPr lang="mi-NZ" sz="1200" dirty="0"/>
              <a:t> </a:t>
            </a:r>
            <a:r>
              <a:rPr lang="mi-NZ" sz="1200" dirty="0" err="1"/>
              <a:t>in</a:t>
            </a:r>
            <a:r>
              <a:rPr lang="mi-NZ" sz="1200" dirty="0"/>
              <a:t> </a:t>
            </a:r>
            <a:r>
              <a:rPr lang="mi-NZ" sz="1200" dirty="0" err="1"/>
              <a:t>textbooks</a:t>
            </a:r>
            <a:r>
              <a:rPr lang="mi-NZ" sz="1200" dirty="0"/>
              <a:t> </a:t>
            </a:r>
            <a:r>
              <a:rPr lang="mi-NZ" sz="1200" dirty="0" err="1"/>
              <a:t>that</a:t>
            </a:r>
            <a:r>
              <a:rPr lang="mi-NZ" sz="1200" dirty="0"/>
              <a:t> are </a:t>
            </a:r>
            <a:r>
              <a:rPr lang="mi-NZ" sz="1200" dirty="0" err="1"/>
              <a:t>still</a:t>
            </a:r>
            <a:r>
              <a:rPr lang="mi-NZ" sz="1200" dirty="0"/>
              <a:t> </a:t>
            </a:r>
            <a:r>
              <a:rPr lang="mi-NZ" sz="1200" dirty="0" err="1"/>
              <a:t>in</a:t>
            </a:r>
            <a:r>
              <a:rPr lang="mi-NZ" sz="1200" dirty="0"/>
              <a:t> </a:t>
            </a:r>
            <a:r>
              <a:rPr lang="mi-NZ" sz="1200" dirty="0" err="1"/>
              <a:t>print</a:t>
            </a:r>
            <a:r>
              <a:rPr lang="mi-NZ" sz="1200" dirty="0"/>
              <a:t>, and </a:t>
            </a:r>
            <a:r>
              <a:rPr lang="mi-NZ" sz="1200" dirty="0" err="1"/>
              <a:t>that</a:t>
            </a:r>
            <a:r>
              <a:rPr lang="mi-NZ" sz="1200" dirty="0"/>
              <a:t> </a:t>
            </a:r>
            <a:r>
              <a:rPr lang="mi-NZ" sz="1200" dirty="0" err="1"/>
              <a:t>have</a:t>
            </a:r>
            <a:r>
              <a:rPr lang="mi-NZ" sz="1200" dirty="0"/>
              <a:t> </a:t>
            </a:r>
            <a:r>
              <a:rPr lang="mi-NZ" sz="1200" dirty="0" err="1"/>
              <a:t>new</a:t>
            </a:r>
            <a:r>
              <a:rPr lang="mi-NZ" sz="1200" dirty="0"/>
              <a:t> </a:t>
            </a:r>
            <a:r>
              <a:rPr lang="mi-NZ" sz="1200" dirty="0" err="1"/>
              <a:t>editions</a:t>
            </a:r>
            <a:r>
              <a:rPr lang="mi-NZ" sz="1200" dirty="0"/>
              <a:t> </a:t>
            </a:r>
            <a:r>
              <a:rPr lang="mi-NZ" sz="1200" dirty="0" err="1"/>
              <a:t>being</a:t>
            </a:r>
            <a:r>
              <a:rPr lang="mi-NZ" sz="1200" dirty="0"/>
              <a:t> </a:t>
            </a:r>
            <a:r>
              <a:rPr lang="mi-NZ" sz="1200" dirty="0" err="1"/>
              <a:t>released</a:t>
            </a:r>
            <a:r>
              <a:rPr lang="mi-NZ" sz="1200" dirty="0"/>
              <a:t> </a:t>
            </a:r>
            <a:r>
              <a:rPr lang="mi-NZ" sz="1200" dirty="0" err="1"/>
              <a:t>fairly</a:t>
            </a:r>
            <a:r>
              <a:rPr lang="mi-NZ" sz="1200" dirty="0"/>
              <a:t> </a:t>
            </a:r>
            <a:r>
              <a:rPr lang="mi-NZ" sz="1200" dirty="0" err="1"/>
              <a:t>regularly</a:t>
            </a:r>
            <a:r>
              <a:rPr lang="mi-NZ" sz="1200" dirty="0"/>
              <a:t>.</a:t>
            </a:r>
          </a:p>
          <a:p>
            <a:r>
              <a:rPr lang="mi-NZ" sz="1200" dirty="0"/>
              <a:t>	To </a:t>
            </a:r>
            <a:r>
              <a:rPr lang="mi-NZ" sz="1200" dirty="0" err="1"/>
              <a:t>date</a:t>
            </a:r>
            <a:r>
              <a:rPr lang="mi-NZ" sz="1200" dirty="0"/>
              <a:t>, </a:t>
            </a:r>
            <a:r>
              <a:rPr lang="mi-NZ" sz="1200" dirty="0" err="1"/>
              <a:t>most</a:t>
            </a:r>
            <a:r>
              <a:rPr lang="mi-NZ" sz="1200" dirty="0"/>
              <a:t> </a:t>
            </a:r>
            <a:r>
              <a:rPr lang="mi-NZ" sz="1200" dirty="0" err="1"/>
              <a:t>textbooks</a:t>
            </a:r>
            <a:r>
              <a:rPr lang="mi-NZ" sz="1200" dirty="0"/>
              <a:t> </a:t>
            </a:r>
            <a:r>
              <a:rPr lang="mi-NZ" sz="1200" dirty="0" err="1"/>
              <a:t>we</a:t>
            </a:r>
            <a:r>
              <a:rPr lang="mi-NZ" sz="1200" dirty="0"/>
              <a:t> </a:t>
            </a:r>
            <a:r>
              <a:rPr lang="mi-NZ" sz="1200" dirty="0" err="1"/>
              <a:t>have</a:t>
            </a:r>
            <a:r>
              <a:rPr lang="mi-NZ" sz="1200" dirty="0"/>
              <a:t> </a:t>
            </a:r>
            <a:r>
              <a:rPr lang="mi-NZ" sz="1200" dirty="0" err="1"/>
              <a:t>looked</a:t>
            </a:r>
            <a:r>
              <a:rPr lang="mi-NZ" sz="1200" dirty="0"/>
              <a:t> </a:t>
            </a:r>
            <a:r>
              <a:rPr lang="mi-NZ" sz="1200" dirty="0" err="1"/>
              <a:t>at</a:t>
            </a:r>
            <a:r>
              <a:rPr lang="mi-NZ" sz="1200" dirty="0"/>
              <a:t> </a:t>
            </a:r>
            <a:r>
              <a:rPr lang="mi-NZ" sz="1200" dirty="0" err="1"/>
              <a:t>have</a:t>
            </a:r>
            <a:r>
              <a:rPr lang="mi-NZ" sz="1200" dirty="0"/>
              <a:t> </a:t>
            </a:r>
            <a:r>
              <a:rPr lang="mi-NZ" sz="1200" dirty="0" err="1"/>
              <a:t>only</a:t>
            </a:r>
            <a:r>
              <a:rPr lang="mi-NZ" sz="1200" dirty="0"/>
              <a:t> a </a:t>
            </a:r>
            <a:r>
              <a:rPr lang="mi-NZ" sz="1200" dirty="0" err="1"/>
              <a:t>handful</a:t>
            </a:r>
            <a:r>
              <a:rPr lang="mi-NZ" sz="1200" dirty="0"/>
              <a:t> </a:t>
            </a:r>
            <a:r>
              <a:rPr lang="mi-NZ" sz="1200" dirty="0" err="1"/>
              <a:t>of</a:t>
            </a:r>
            <a:r>
              <a:rPr lang="mi-NZ" sz="1200" dirty="0"/>
              <a:t> </a:t>
            </a:r>
            <a:r>
              <a:rPr lang="mi-NZ" sz="1200" dirty="0" err="1"/>
              <a:t>vocabulary</a:t>
            </a:r>
            <a:r>
              <a:rPr lang="mi-NZ" sz="1200" dirty="0"/>
              <a:t> </a:t>
            </a:r>
            <a:r>
              <a:rPr lang="mi-NZ" sz="1200" dirty="0" err="1"/>
              <a:t>items</a:t>
            </a:r>
            <a:r>
              <a:rPr lang="mi-NZ" sz="1200" dirty="0"/>
              <a:t>, or </a:t>
            </a:r>
            <a:r>
              <a:rPr lang="mi-NZ" sz="1200" dirty="0" err="1"/>
              <a:t>small</a:t>
            </a:r>
            <a:r>
              <a:rPr lang="mi-NZ" sz="1200" dirty="0"/>
              <a:t> </a:t>
            </a:r>
            <a:r>
              <a:rPr lang="mi-NZ" sz="1200" dirty="0" err="1"/>
              <a:t>amounts</a:t>
            </a:r>
            <a:r>
              <a:rPr lang="mi-NZ" sz="1200" dirty="0"/>
              <a:t> </a:t>
            </a:r>
            <a:r>
              <a:rPr lang="mi-NZ" sz="1200" dirty="0" err="1"/>
              <a:t>of</a:t>
            </a:r>
            <a:r>
              <a:rPr lang="mi-NZ" sz="1200" dirty="0"/>
              <a:t> </a:t>
            </a:r>
            <a:r>
              <a:rPr lang="mi-NZ" sz="1200" dirty="0" err="1"/>
              <a:t>data</a:t>
            </a:r>
            <a:r>
              <a:rPr lang="mi-NZ" sz="1200" dirty="0"/>
              <a:t> </a:t>
            </a:r>
            <a:r>
              <a:rPr lang="mi-NZ" sz="1200" dirty="0" err="1"/>
              <a:t>from</a:t>
            </a:r>
            <a:r>
              <a:rPr lang="mi-NZ" sz="1200" dirty="0"/>
              <a:t> a </a:t>
            </a:r>
            <a:r>
              <a:rPr lang="mi-NZ" sz="1200" dirty="0" err="1"/>
              <a:t>tiny</a:t>
            </a:r>
            <a:r>
              <a:rPr lang="mi-NZ" sz="1200" dirty="0"/>
              <a:t> </a:t>
            </a:r>
            <a:r>
              <a:rPr lang="mi-NZ" sz="1200" dirty="0" err="1"/>
              <a:t>number</a:t>
            </a:r>
            <a:r>
              <a:rPr lang="mi-NZ" sz="1200" dirty="0"/>
              <a:t> </a:t>
            </a:r>
            <a:r>
              <a:rPr lang="mi-NZ" sz="1200" dirty="0" err="1"/>
              <a:t>of</a:t>
            </a:r>
            <a:r>
              <a:rPr lang="mi-NZ" sz="1200" dirty="0"/>
              <a:t> </a:t>
            </a:r>
            <a:r>
              <a:rPr lang="mi-NZ" sz="1200" dirty="0" err="1"/>
              <a:t>the</a:t>
            </a:r>
            <a:r>
              <a:rPr lang="mi-NZ" sz="1200" dirty="0"/>
              <a:t> </a:t>
            </a:r>
            <a:r>
              <a:rPr lang="mi-NZ" sz="1200" dirty="0" err="1"/>
              <a:t>languages</a:t>
            </a:r>
            <a:r>
              <a:rPr lang="mi-NZ" sz="1200" dirty="0"/>
              <a:t> </a:t>
            </a:r>
            <a:r>
              <a:rPr lang="mi-NZ" sz="1200" dirty="0" err="1"/>
              <a:t>belonging</a:t>
            </a:r>
            <a:r>
              <a:rPr lang="mi-NZ" sz="1200" dirty="0"/>
              <a:t> to </a:t>
            </a:r>
            <a:r>
              <a:rPr lang="mi-NZ" sz="1200" dirty="0" err="1"/>
              <a:t>the</a:t>
            </a:r>
            <a:r>
              <a:rPr lang="mi-NZ" sz="1200" dirty="0"/>
              <a:t> </a:t>
            </a:r>
            <a:r>
              <a:rPr lang="mi-NZ" sz="1200" dirty="0" err="1"/>
              <a:t>larger</a:t>
            </a:r>
            <a:r>
              <a:rPr lang="mi-NZ" sz="1200" dirty="0"/>
              <a:t> </a:t>
            </a:r>
            <a:r>
              <a:rPr lang="mi-NZ" sz="1200" dirty="0" err="1"/>
              <a:t>Austronesian</a:t>
            </a:r>
            <a:r>
              <a:rPr lang="mi-NZ" sz="1200" dirty="0"/>
              <a:t> </a:t>
            </a:r>
            <a:r>
              <a:rPr lang="mi-NZ" sz="1200" dirty="0" err="1"/>
              <a:t>family</a:t>
            </a:r>
            <a:r>
              <a:rPr lang="mi-NZ" sz="1200" dirty="0"/>
              <a:t>. Where </a:t>
            </a:r>
            <a:r>
              <a:rPr lang="mi-NZ" sz="1200" dirty="0" err="1"/>
              <a:t>there</a:t>
            </a:r>
            <a:r>
              <a:rPr lang="mi-NZ" sz="1200" dirty="0"/>
              <a:t> </a:t>
            </a:r>
            <a:r>
              <a:rPr lang="mi-NZ" sz="1200" dirty="0" err="1"/>
              <a:t>is</a:t>
            </a:r>
            <a:r>
              <a:rPr lang="mi-NZ" sz="1200" dirty="0"/>
              <a:t> </a:t>
            </a:r>
            <a:r>
              <a:rPr lang="mi-NZ" sz="1200" dirty="0" err="1"/>
              <a:t>Pacific</a:t>
            </a:r>
            <a:r>
              <a:rPr lang="mi-NZ" sz="1200" dirty="0"/>
              <a:t> </a:t>
            </a:r>
            <a:r>
              <a:rPr lang="mi-NZ" sz="1200" dirty="0" err="1"/>
              <a:t>language</a:t>
            </a:r>
            <a:r>
              <a:rPr lang="mi-NZ" sz="1200" dirty="0"/>
              <a:t> </a:t>
            </a:r>
            <a:r>
              <a:rPr lang="mi-NZ" sz="1200" dirty="0" err="1"/>
              <a:t>data</a:t>
            </a:r>
            <a:r>
              <a:rPr lang="mi-NZ" sz="1200" dirty="0"/>
              <a:t>, </a:t>
            </a:r>
            <a:r>
              <a:rPr lang="mi-NZ" b="0" i="0" dirty="0" err="1"/>
              <a:t>it</a:t>
            </a:r>
            <a:r>
              <a:rPr lang="mi-NZ" b="0" i="0" dirty="0"/>
              <a:t> </a:t>
            </a:r>
            <a:r>
              <a:rPr lang="mi-NZ" b="0" i="0" dirty="0" err="1"/>
              <a:t>is</a:t>
            </a:r>
            <a:r>
              <a:rPr lang="mi-NZ" b="0" i="0" dirty="0"/>
              <a:t> </a:t>
            </a:r>
            <a:r>
              <a:rPr lang="mi-NZ" b="0" i="0" dirty="0" err="1"/>
              <a:t>positioned</a:t>
            </a:r>
            <a:r>
              <a:rPr lang="mi-NZ" b="0" i="0" dirty="0"/>
              <a:t> </a:t>
            </a:r>
            <a:r>
              <a:rPr lang="mi-NZ" b="0" i="0" dirty="0" err="1"/>
              <a:t>amongst</a:t>
            </a:r>
            <a:r>
              <a:rPr lang="mi-NZ" b="0" i="0" dirty="0"/>
              <a:t> </a:t>
            </a:r>
            <a:r>
              <a:rPr lang="mi-NZ" b="0" i="0" dirty="0" err="1"/>
              <a:t>data</a:t>
            </a:r>
            <a:r>
              <a:rPr lang="mi-NZ" b="0" i="0" dirty="0"/>
              <a:t> </a:t>
            </a:r>
            <a:r>
              <a:rPr lang="mi-NZ" b="0" i="0" dirty="0" err="1"/>
              <a:t>from</a:t>
            </a:r>
            <a:r>
              <a:rPr lang="mi-NZ" b="0" i="0" dirty="0"/>
              <a:t> </a:t>
            </a:r>
            <a:r>
              <a:rPr lang="mi-NZ" b="0" i="0" dirty="0" err="1"/>
              <a:t>multiple</a:t>
            </a:r>
            <a:r>
              <a:rPr lang="mi-NZ" b="0" i="0" dirty="0"/>
              <a:t> </a:t>
            </a:r>
            <a:r>
              <a:rPr lang="mi-NZ" b="0" i="0" dirty="0" err="1"/>
              <a:t>other</a:t>
            </a:r>
            <a:r>
              <a:rPr lang="mi-NZ" b="0" i="0" dirty="0"/>
              <a:t> </a:t>
            </a:r>
            <a:r>
              <a:rPr lang="mi-NZ" b="0" i="0" dirty="0" err="1"/>
              <a:t>languages</a:t>
            </a:r>
            <a:r>
              <a:rPr lang="mi-NZ" b="0" i="0" dirty="0"/>
              <a:t>, and </a:t>
            </a:r>
            <a:r>
              <a:rPr lang="mi-NZ" b="0" i="0" dirty="0" err="1"/>
              <a:t>it</a:t>
            </a:r>
            <a:r>
              <a:rPr lang="mi-NZ" b="0" i="0" dirty="0"/>
              <a:t> </a:t>
            </a:r>
            <a:r>
              <a:rPr lang="mi-NZ" b="0" i="0" dirty="0" err="1"/>
              <a:t>is</a:t>
            </a:r>
            <a:r>
              <a:rPr lang="mi-NZ" b="0" i="0" dirty="0"/>
              <a:t> </a:t>
            </a:r>
            <a:r>
              <a:rPr lang="mi-NZ" b="0" i="0" dirty="0" err="1"/>
              <a:t>used</a:t>
            </a:r>
            <a:r>
              <a:rPr lang="mi-NZ" b="0" i="0" dirty="0"/>
              <a:t> to </a:t>
            </a:r>
            <a:r>
              <a:rPr lang="mi-NZ" b="0" i="0" dirty="0" err="1"/>
              <a:t>illustrate</a:t>
            </a:r>
            <a:r>
              <a:rPr lang="mi-NZ" b="0" i="0" dirty="0"/>
              <a:t> </a:t>
            </a:r>
            <a:r>
              <a:rPr lang="mi-NZ" b="0" i="0" dirty="0" err="1"/>
              <a:t>different</a:t>
            </a:r>
            <a:r>
              <a:rPr lang="mi-NZ" b="0" i="0" dirty="0"/>
              <a:t> </a:t>
            </a:r>
            <a:r>
              <a:rPr lang="mi-NZ" b="0" i="0" dirty="0" err="1"/>
              <a:t>aspects</a:t>
            </a:r>
            <a:r>
              <a:rPr lang="mi-NZ" b="0" i="0" dirty="0"/>
              <a:t> </a:t>
            </a:r>
            <a:r>
              <a:rPr lang="mi-NZ" b="0" i="0" dirty="0" err="1"/>
              <a:t>of</a:t>
            </a:r>
            <a:r>
              <a:rPr lang="mi-NZ" b="0" i="0" dirty="0"/>
              <a:t> </a:t>
            </a:r>
            <a:r>
              <a:rPr lang="mi-NZ" b="0" i="0" dirty="0" err="1"/>
              <a:t>the</a:t>
            </a:r>
            <a:r>
              <a:rPr lang="mi-NZ" b="0" i="0" dirty="0"/>
              <a:t> </a:t>
            </a:r>
            <a:r>
              <a:rPr lang="mi-NZ" b="0" i="0" dirty="0" err="1"/>
              <a:t>phenomenon</a:t>
            </a:r>
            <a:r>
              <a:rPr lang="mi-NZ" b="0" i="0" dirty="0"/>
              <a:t> </a:t>
            </a:r>
            <a:r>
              <a:rPr lang="mi-NZ" b="0" i="0" dirty="0" err="1"/>
              <a:t>of</a:t>
            </a:r>
            <a:r>
              <a:rPr lang="mi-NZ" b="0" i="0" dirty="0"/>
              <a:t> </a:t>
            </a:r>
            <a:r>
              <a:rPr lang="mi-NZ" b="0" i="0" dirty="0" err="1"/>
              <a:t>language</a:t>
            </a:r>
            <a:r>
              <a:rPr lang="mi-NZ" b="0" i="0" dirty="0"/>
              <a:t> </a:t>
            </a:r>
            <a:r>
              <a:rPr lang="mi-NZ" b="0" i="0" dirty="0" err="1"/>
              <a:t>in</a:t>
            </a:r>
            <a:r>
              <a:rPr lang="mi-NZ" b="0" i="0" dirty="0"/>
              <a:t> </a:t>
            </a:r>
            <a:r>
              <a:rPr lang="mi-NZ" b="0" i="0" dirty="0" err="1"/>
              <a:t>general</a:t>
            </a:r>
            <a:r>
              <a:rPr lang="mi-NZ" b="0" i="0" dirty="0"/>
              <a:t>, </a:t>
            </a:r>
            <a:r>
              <a:rPr lang="mi-NZ" b="0" i="0" dirty="0" err="1"/>
              <a:t>rather</a:t>
            </a:r>
            <a:r>
              <a:rPr lang="mi-NZ" b="0" i="0" dirty="0"/>
              <a:t> </a:t>
            </a:r>
            <a:r>
              <a:rPr lang="mi-NZ" b="0" i="0" dirty="0" err="1"/>
              <a:t>than</a:t>
            </a:r>
            <a:r>
              <a:rPr lang="mi-NZ" b="0" i="0" dirty="0"/>
              <a:t> </a:t>
            </a:r>
            <a:r>
              <a:rPr lang="mi-NZ" b="0" i="0" dirty="0" err="1"/>
              <a:t>Pacific</a:t>
            </a:r>
            <a:r>
              <a:rPr lang="mi-NZ" b="0" i="0" dirty="0"/>
              <a:t> </a:t>
            </a:r>
            <a:r>
              <a:rPr lang="mi-NZ" b="0" i="0" dirty="0" err="1"/>
              <a:t>languages</a:t>
            </a:r>
            <a:r>
              <a:rPr lang="mi-NZ" b="0" i="0" dirty="0"/>
              <a:t> </a:t>
            </a:r>
            <a:r>
              <a:rPr lang="mi-NZ" b="0" i="0" dirty="0" err="1"/>
              <a:t>in</a:t>
            </a:r>
            <a:r>
              <a:rPr lang="mi-NZ" b="0" i="0" dirty="0"/>
              <a:t> </a:t>
            </a:r>
            <a:r>
              <a:rPr lang="mi-NZ" b="0" i="0" dirty="0" err="1"/>
              <a:t>particular</a:t>
            </a:r>
            <a:r>
              <a:rPr lang="mi-NZ" b="0" i="0" dirty="0"/>
              <a:t>. </a:t>
            </a:r>
          </a:p>
          <a:p>
            <a:r>
              <a:rPr lang="mi-NZ" sz="1200" dirty="0"/>
              <a:t>	One </a:t>
            </a:r>
            <a:r>
              <a:rPr lang="mi-NZ" sz="1200" dirty="0" err="1"/>
              <a:t>textbook</a:t>
            </a:r>
            <a:r>
              <a:rPr lang="mi-NZ" sz="1200" dirty="0"/>
              <a:t> </a:t>
            </a:r>
            <a:r>
              <a:rPr lang="mi-NZ" sz="1200" dirty="0" err="1"/>
              <a:t>that</a:t>
            </a:r>
            <a:r>
              <a:rPr lang="mi-NZ" sz="1200" dirty="0"/>
              <a:t> </a:t>
            </a:r>
            <a:r>
              <a:rPr lang="mi-NZ" sz="1200" dirty="0" err="1"/>
              <a:t>we</a:t>
            </a:r>
            <a:r>
              <a:rPr lang="mi-NZ" sz="1200" dirty="0"/>
              <a:t> </a:t>
            </a:r>
            <a:r>
              <a:rPr lang="mi-NZ" sz="1200" dirty="0" err="1"/>
              <a:t>thought</a:t>
            </a:r>
            <a:r>
              <a:rPr lang="mi-NZ" sz="1200" dirty="0"/>
              <a:t> </a:t>
            </a:r>
            <a:r>
              <a:rPr lang="mi-NZ" sz="1200" dirty="0" err="1"/>
              <a:t>looked</a:t>
            </a:r>
            <a:r>
              <a:rPr lang="mi-NZ" sz="1200" dirty="0"/>
              <a:t> </a:t>
            </a:r>
            <a:r>
              <a:rPr lang="mi-NZ" sz="1200" dirty="0" err="1"/>
              <a:t>promising</a:t>
            </a:r>
            <a:r>
              <a:rPr lang="mi-NZ" sz="1200" dirty="0"/>
              <a:t> </a:t>
            </a:r>
            <a:r>
              <a:rPr lang="mi-NZ" sz="1200" dirty="0" err="1"/>
              <a:t>is</a:t>
            </a:r>
            <a:r>
              <a:rPr lang="mi-NZ" sz="1200" dirty="0"/>
              <a:t> </a:t>
            </a:r>
            <a:r>
              <a:rPr lang="mi-NZ" sz="1200" dirty="0" err="1"/>
              <a:t>Burridge</a:t>
            </a:r>
            <a:r>
              <a:rPr lang="mi-NZ" sz="1200" dirty="0"/>
              <a:t> &amp; </a:t>
            </a:r>
            <a:r>
              <a:rPr lang="mi-NZ" sz="1200" dirty="0" err="1"/>
              <a:t>Stebbins</a:t>
            </a:r>
            <a:r>
              <a:rPr lang="mi-NZ" sz="1200" dirty="0"/>
              <a:t>, </a:t>
            </a:r>
            <a:r>
              <a:rPr lang="mi-NZ" sz="1200" i="1" dirty="0"/>
              <a:t>For </a:t>
            </a:r>
            <a:r>
              <a:rPr lang="mi-NZ" sz="1200" i="1" dirty="0" err="1"/>
              <a:t>the</a:t>
            </a:r>
            <a:r>
              <a:rPr lang="mi-NZ" sz="1200" i="1" dirty="0"/>
              <a:t> </a:t>
            </a:r>
            <a:r>
              <a:rPr lang="mi-NZ" sz="1200" i="1" dirty="0" err="1"/>
              <a:t>love</a:t>
            </a:r>
            <a:r>
              <a:rPr lang="mi-NZ" sz="1200" i="1" dirty="0"/>
              <a:t> </a:t>
            </a:r>
            <a:r>
              <a:rPr lang="mi-NZ" sz="1200" i="1" dirty="0" err="1"/>
              <a:t>of</a:t>
            </a:r>
            <a:r>
              <a:rPr lang="mi-NZ" sz="1200" i="1" dirty="0"/>
              <a:t> </a:t>
            </a:r>
            <a:r>
              <a:rPr lang="mi-NZ" sz="1200" i="1" dirty="0" err="1"/>
              <a:t>language</a:t>
            </a:r>
            <a:r>
              <a:rPr lang="mi-NZ" sz="1200" i="1" dirty="0"/>
              <a:t>. </a:t>
            </a:r>
            <a:r>
              <a:rPr lang="mi-NZ" sz="1200" i="0" dirty="0" err="1"/>
              <a:t>The</a:t>
            </a:r>
            <a:r>
              <a:rPr lang="mi-NZ" sz="1200" i="0" dirty="0"/>
              <a:t> </a:t>
            </a:r>
            <a:r>
              <a:rPr lang="mi-NZ" sz="1200" i="0" dirty="0" err="1"/>
              <a:t>authors</a:t>
            </a:r>
            <a:r>
              <a:rPr lang="mi-NZ" sz="1200" i="0" dirty="0"/>
              <a:t>, </a:t>
            </a:r>
            <a:r>
              <a:rPr lang="mi-NZ" sz="1200" i="0" dirty="0" err="1"/>
              <a:t>Kate</a:t>
            </a:r>
            <a:r>
              <a:rPr lang="mi-NZ" sz="1200" i="0" dirty="0"/>
              <a:t> </a:t>
            </a:r>
            <a:r>
              <a:rPr lang="mi-NZ" sz="1200" i="0" dirty="0" err="1"/>
              <a:t>Burridge</a:t>
            </a:r>
            <a:r>
              <a:rPr lang="mi-NZ" sz="1200" i="0" dirty="0"/>
              <a:t> and </a:t>
            </a:r>
            <a:r>
              <a:rPr lang="mi-NZ" sz="1200" i="0" dirty="0" err="1"/>
              <a:t>Tonya</a:t>
            </a:r>
            <a:r>
              <a:rPr lang="mi-NZ" sz="1200" i="0" dirty="0"/>
              <a:t> </a:t>
            </a:r>
            <a:r>
              <a:rPr lang="mi-NZ" sz="1200" i="0" dirty="0" err="1"/>
              <a:t>Stebbins</a:t>
            </a:r>
            <a:r>
              <a:rPr lang="mi-NZ" sz="1200" i="0" dirty="0"/>
              <a:t> are </a:t>
            </a:r>
            <a:r>
              <a:rPr lang="mi-NZ" sz="1200" i="0" dirty="0" err="1"/>
              <a:t>Australian</a:t>
            </a:r>
            <a:r>
              <a:rPr lang="mi-NZ" sz="1200" i="0" dirty="0"/>
              <a:t> </a:t>
            </a:r>
            <a:r>
              <a:rPr lang="mi-NZ" sz="1200" i="0" dirty="0" err="1"/>
              <a:t>linguists</a:t>
            </a:r>
            <a:r>
              <a:rPr lang="mi-NZ" sz="1200" i="0" dirty="0"/>
              <a:t>.</a:t>
            </a:r>
          </a:p>
          <a:p>
            <a:r>
              <a:rPr lang="mi-NZ" sz="1200" dirty="0"/>
              <a:t>	Te reo Māori </a:t>
            </a:r>
            <a:r>
              <a:rPr lang="mi-NZ" sz="1200" dirty="0" err="1"/>
              <a:t>is</a:t>
            </a:r>
            <a:r>
              <a:rPr lang="mi-NZ" sz="1200" dirty="0"/>
              <a:t> one </a:t>
            </a:r>
            <a:r>
              <a:rPr lang="mi-NZ" sz="1200" dirty="0" err="1"/>
              <a:t>of</a:t>
            </a:r>
            <a:r>
              <a:rPr lang="mi-NZ" sz="1200" dirty="0"/>
              <a:t> 9 </a:t>
            </a:r>
            <a:r>
              <a:rPr lang="mi-NZ" sz="1200" dirty="0" err="1"/>
              <a:t>case</a:t>
            </a:r>
            <a:r>
              <a:rPr lang="mi-NZ" sz="1200" dirty="0"/>
              <a:t> </a:t>
            </a:r>
            <a:r>
              <a:rPr lang="mi-NZ" sz="1200" dirty="0" err="1"/>
              <a:t>study</a:t>
            </a:r>
            <a:r>
              <a:rPr lang="mi-NZ" sz="1200" dirty="0"/>
              <a:t> </a:t>
            </a:r>
            <a:r>
              <a:rPr lang="mi-NZ" sz="1200" dirty="0" err="1"/>
              <a:t>languages</a:t>
            </a:r>
            <a:r>
              <a:rPr lang="mi-NZ" sz="1200" dirty="0"/>
              <a:t> </a:t>
            </a:r>
            <a:r>
              <a:rPr lang="mi-NZ" sz="1200" dirty="0" err="1"/>
              <a:t>included</a:t>
            </a:r>
            <a:r>
              <a:rPr lang="mi-NZ" sz="1200" dirty="0"/>
              <a:t> </a:t>
            </a:r>
            <a:r>
              <a:rPr lang="mi-NZ" sz="1200" dirty="0" err="1"/>
              <a:t>in</a:t>
            </a:r>
            <a:r>
              <a:rPr lang="mi-NZ" sz="1200" dirty="0"/>
              <a:t> </a:t>
            </a:r>
            <a:r>
              <a:rPr lang="mi-NZ" sz="1200" dirty="0" err="1"/>
              <a:t>the</a:t>
            </a:r>
            <a:r>
              <a:rPr lang="mi-NZ" sz="1200" dirty="0"/>
              <a:t> </a:t>
            </a:r>
            <a:r>
              <a:rPr lang="mi-NZ" sz="1200" dirty="0" err="1"/>
              <a:t>textbook</a:t>
            </a:r>
            <a:endParaRPr lang="mi-NZ" sz="1200" dirty="0"/>
          </a:p>
          <a:p>
            <a:r>
              <a:rPr lang="mi-NZ" sz="1200" dirty="0" err="1"/>
              <a:t>The</a:t>
            </a:r>
            <a:r>
              <a:rPr lang="mi-NZ" sz="1200" dirty="0"/>
              <a:t> </a:t>
            </a:r>
            <a:r>
              <a:rPr lang="mi-NZ" sz="1200" dirty="0" err="1"/>
              <a:t>language</a:t>
            </a:r>
            <a:r>
              <a:rPr lang="mi-NZ" sz="1200" dirty="0"/>
              <a:t> </a:t>
            </a:r>
            <a:r>
              <a:rPr lang="mi-NZ" sz="1200" dirty="0" err="1"/>
              <a:t>is</a:t>
            </a:r>
            <a:r>
              <a:rPr lang="mi-NZ" sz="1200" dirty="0"/>
              <a:t> </a:t>
            </a:r>
            <a:r>
              <a:rPr lang="mi-NZ" sz="1200" dirty="0" err="1"/>
              <a:t>introduced</a:t>
            </a:r>
            <a:r>
              <a:rPr lang="mi-NZ" sz="1200" dirty="0"/>
              <a:t> </a:t>
            </a:r>
            <a:r>
              <a:rPr lang="mi-NZ" sz="1200" dirty="0" err="1"/>
              <a:t>with</a:t>
            </a:r>
            <a:r>
              <a:rPr lang="mi-NZ" sz="1200" dirty="0"/>
              <a:t> </a:t>
            </a:r>
            <a:r>
              <a:rPr lang="mi-NZ" sz="1200" dirty="0" err="1"/>
              <a:t>some</a:t>
            </a:r>
            <a:r>
              <a:rPr lang="mi-NZ" sz="1200" dirty="0"/>
              <a:t> </a:t>
            </a:r>
            <a:r>
              <a:rPr lang="mi-NZ" sz="1200" dirty="0" err="1"/>
              <a:t>sociolinguistic</a:t>
            </a:r>
            <a:r>
              <a:rPr lang="mi-NZ" sz="1200" dirty="0"/>
              <a:t> </a:t>
            </a:r>
            <a:r>
              <a:rPr lang="mi-NZ" sz="1200" dirty="0" err="1"/>
              <a:t>content</a:t>
            </a:r>
            <a:r>
              <a:rPr lang="mi-NZ" sz="1200" dirty="0"/>
              <a:t> </a:t>
            </a:r>
            <a:r>
              <a:rPr lang="mi-NZ" sz="1200" dirty="0" err="1"/>
              <a:t>in</a:t>
            </a:r>
            <a:r>
              <a:rPr lang="mi-NZ" sz="1200" dirty="0"/>
              <a:t> a one-</a:t>
            </a:r>
            <a:r>
              <a:rPr lang="mi-NZ" sz="1200" dirty="0" err="1"/>
              <a:t>page</a:t>
            </a:r>
            <a:r>
              <a:rPr lang="mi-NZ" sz="1200" dirty="0"/>
              <a:t> </a:t>
            </a:r>
            <a:r>
              <a:rPr lang="mi-NZ" sz="1200" dirty="0" err="1"/>
              <a:t>introduction</a:t>
            </a:r>
            <a:r>
              <a:rPr lang="mi-NZ" sz="1200" dirty="0"/>
              <a:t>. And </a:t>
            </a:r>
            <a:r>
              <a:rPr lang="mi-NZ" sz="1200" dirty="0" err="1"/>
              <a:t>in</a:t>
            </a:r>
            <a:r>
              <a:rPr lang="mi-NZ" sz="1200" dirty="0"/>
              <a:t> </a:t>
            </a:r>
            <a:r>
              <a:rPr lang="mi-NZ" sz="1200" dirty="0" err="1"/>
              <a:t>the</a:t>
            </a:r>
            <a:r>
              <a:rPr lang="mi-NZ" sz="1200" dirty="0"/>
              <a:t> </a:t>
            </a:r>
            <a:r>
              <a:rPr lang="mi-NZ" sz="1200" dirty="0" err="1"/>
              <a:t>index</a:t>
            </a:r>
            <a:r>
              <a:rPr lang="mi-NZ" sz="1200" dirty="0"/>
              <a:t>, </a:t>
            </a:r>
            <a:r>
              <a:rPr lang="mi-NZ" sz="1200" dirty="0" err="1"/>
              <a:t>there</a:t>
            </a:r>
            <a:r>
              <a:rPr lang="mi-NZ" sz="1200" dirty="0"/>
              <a:t> are </a:t>
            </a:r>
            <a:r>
              <a:rPr lang="mi-NZ" sz="1200" dirty="0" err="1"/>
              <a:t>references</a:t>
            </a:r>
            <a:r>
              <a:rPr lang="mi-NZ" sz="1200" dirty="0"/>
              <a:t> to </a:t>
            </a:r>
            <a:r>
              <a:rPr lang="mi-NZ" sz="1200" dirty="0" err="1"/>
              <a:t>topics</a:t>
            </a:r>
            <a:r>
              <a:rPr lang="mi-NZ" sz="1200" dirty="0"/>
              <a:t> </a:t>
            </a:r>
            <a:r>
              <a:rPr lang="mi-NZ" sz="1200" dirty="0" err="1"/>
              <a:t>about</a:t>
            </a:r>
            <a:r>
              <a:rPr lang="mi-NZ" sz="1200" dirty="0"/>
              <a:t> </a:t>
            </a:r>
            <a:r>
              <a:rPr lang="mi-NZ" sz="1200" dirty="0" err="1"/>
              <a:t>the</a:t>
            </a:r>
            <a:r>
              <a:rPr lang="mi-NZ" sz="1200" dirty="0"/>
              <a:t> </a:t>
            </a:r>
            <a:r>
              <a:rPr lang="mi-NZ" sz="1200" dirty="0" err="1"/>
              <a:t>social</a:t>
            </a:r>
            <a:r>
              <a:rPr lang="mi-NZ" sz="1200" dirty="0"/>
              <a:t> </a:t>
            </a:r>
            <a:r>
              <a:rPr lang="mi-NZ" sz="1200" dirty="0" err="1"/>
              <a:t>context</a:t>
            </a:r>
            <a:r>
              <a:rPr lang="mi-NZ" sz="1200" dirty="0"/>
              <a:t> </a:t>
            </a:r>
            <a:r>
              <a:rPr lang="mi-NZ" sz="1200" dirty="0" err="1"/>
              <a:t>of</a:t>
            </a:r>
            <a:r>
              <a:rPr lang="mi-NZ" sz="1200" dirty="0"/>
              <a:t> Māori, </a:t>
            </a:r>
            <a:r>
              <a:rPr lang="mi-NZ" sz="1200" dirty="0" err="1"/>
              <a:t>its</a:t>
            </a:r>
            <a:r>
              <a:rPr lang="mi-NZ" sz="1200" dirty="0"/>
              <a:t> </a:t>
            </a:r>
            <a:r>
              <a:rPr lang="mi-NZ" sz="1200" dirty="0" err="1"/>
              <a:t>vocabulary</a:t>
            </a:r>
            <a:r>
              <a:rPr lang="mi-NZ" sz="1200" dirty="0"/>
              <a:t>, </a:t>
            </a:r>
            <a:r>
              <a:rPr lang="mi-NZ" sz="1200" dirty="0" err="1"/>
              <a:t>sound</a:t>
            </a:r>
            <a:r>
              <a:rPr lang="mi-NZ" sz="1200" dirty="0"/>
              <a:t> </a:t>
            </a:r>
            <a:r>
              <a:rPr lang="mi-NZ" sz="1200" dirty="0" err="1"/>
              <a:t>system</a:t>
            </a:r>
            <a:r>
              <a:rPr lang="mi-NZ" sz="1200" dirty="0"/>
              <a:t>, </a:t>
            </a:r>
            <a:r>
              <a:rPr lang="mi-NZ" sz="1200" dirty="0" err="1"/>
              <a:t>word</a:t>
            </a:r>
            <a:r>
              <a:rPr lang="mi-NZ" sz="1200" dirty="0"/>
              <a:t> </a:t>
            </a:r>
            <a:r>
              <a:rPr lang="mi-NZ" sz="1200" dirty="0" err="1"/>
              <a:t>structure</a:t>
            </a:r>
            <a:r>
              <a:rPr lang="mi-NZ" sz="1200" dirty="0"/>
              <a:t> and </a:t>
            </a:r>
            <a:r>
              <a:rPr lang="mi-NZ" sz="1200" dirty="0" err="1"/>
              <a:t>grammar</a:t>
            </a:r>
            <a:r>
              <a:rPr lang="mi-NZ" sz="1200" dirty="0"/>
              <a:t>. </a:t>
            </a:r>
            <a:r>
              <a:rPr lang="mi-NZ" sz="1200" dirty="0" err="1"/>
              <a:t>On</a:t>
            </a:r>
            <a:r>
              <a:rPr lang="mi-NZ" sz="1200" dirty="0"/>
              <a:t> </a:t>
            </a:r>
            <a:r>
              <a:rPr lang="mi-NZ" sz="1200" dirty="0" err="1"/>
              <a:t>the</a:t>
            </a:r>
            <a:r>
              <a:rPr lang="mi-NZ" sz="1200" dirty="0"/>
              <a:t> </a:t>
            </a:r>
            <a:r>
              <a:rPr lang="mi-NZ" sz="1200" dirty="0" err="1"/>
              <a:t>surface</a:t>
            </a:r>
            <a:r>
              <a:rPr lang="mi-NZ" sz="1200" dirty="0"/>
              <a:t>, </a:t>
            </a:r>
            <a:r>
              <a:rPr lang="mi-NZ" sz="1200" dirty="0" err="1"/>
              <a:t>it</a:t>
            </a:r>
            <a:r>
              <a:rPr lang="mi-NZ" sz="1200" dirty="0"/>
              <a:t> </a:t>
            </a:r>
            <a:r>
              <a:rPr lang="mi-NZ" sz="1200" dirty="0" err="1"/>
              <a:t>looks</a:t>
            </a:r>
            <a:r>
              <a:rPr lang="mi-NZ" sz="1200" dirty="0"/>
              <a:t> </a:t>
            </a:r>
            <a:r>
              <a:rPr lang="mi-NZ" sz="1200" dirty="0" err="1"/>
              <a:t>like</a:t>
            </a:r>
            <a:r>
              <a:rPr lang="mi-NZ" sz="1200" dirty="0"/>
              <a:t> a </a:t>
            </a:r>
            <a:r>
              <a:rPr lang="mi-NZ" sz="1200" dirty="0" err="1"/>
              <a:t>good</a:t>
            </a:r>
            <a:r>
              <a:rPr lang="mi-NZ" sz="1200" dirty="0"/>
              <a:t> </a:t>
            </a:r>
            <a:r>
              <a:rPr lang="mi-NZ" sz="1200" dirty="0" err="1"/>
              <a:t>source</a:t>
            </a:r>
            <a:r>
              <a:rPr lang="mi-NZ" sz="1200" dirty="0"/>
              <a:t> </a:t>
            </a:r>
            <a:r>
              <a:rPr lang="mi-NZ" sz="1200" dirty="0" err="1"/>
              <a:t>of</a:t>
            </a:r>
            <a:r>
              <a:rPr lang="mi-NZ" sz="1200" dirty="0"/>
              <a:t> </a:t>
            </a:r>
            <a:r>
              <a:rPr lang="mi-NZ" sz="1200" dirty="0" err="1"/>
              <a:t>teaching</a:t>
            </a:r>
            <a:r>
              <a:rPr lang="mi-NZ" sz="1200" dirty="0"/>
              <a:t> </a:t>
            </a:r>
            <a:r>
              <a:rPr lang="mi-NZ" sz="1200" dirty="0" err="1"/>
              <a:t>material</a:t>
            </a:r>
            <a:r>
              <a:rPr lang="mi-NZ" sz="1200"/>
              <a:t>. </a:t>
            </a:r>
            <a:endParaRPr lang="mi-NZ" sz="120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D4BC9C3-86E6-4D42-B4B7-69D37E14A011}"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170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Now</a:t>
            </a:r>
            <a:r>
              <a:rPr lang="mi-NZ" dirty="0"/>
              <a:t>, </a:t>
            </a:r>
            <a:r>
              <a:rPr lang="mi-NZ" dirty="0" err="1"/>
              <a:t>what</a:t>
            </a:r>
            <a:r>
              <a:rPr lang="mi-NZ" dirty="0"/>
              <a:t> </a:t>
            </a:r>
            <a:r>
              <a:rPr lang="mi-NZ" dirty="0" err="1"/>
              <a:t>do</a:t>
            </a:r>
            <a:r>
              <a:rPr lang="mi-NZ" dirty="0"/>
              <a:t> </a:t>
            </a:r>
            <a:r>
              <a:rPr lang="mi-NZ" dirty="0" err="1"/>
              <a:t>we</a:t>
            </a:r>
            <a:r>
              <a:rPr lang="mi-NZ" dirty="0"/>
              <a:t> </a:t>
            </a:r>
            <a:r>
              <a:rPr lang="mi-NZ" dirty="0" err="1"/>
              <a:t>learn</a:t>
            </a:r>
            <a:r>
              <a:rPr lang="mi-NZ" dirty="0"/>
              <a:t> </a:t>
            </a:r>
            <a:r>
              <a:rPr lang="mi-NZ" dirty="0" err="1"/>
              <a:t>about</a:t>
            </a:r>
            <a:r>
              <a:rPr lang="mi-NZ" dirty="0"/>
              <a:t> te reo Māori </a:t>
            </a:r>
            <a:r>
              <a:rPr lang="mi-NZ" dirty="0" err="1"/>
              <a:t>from</a:t>
            </a:r>
            <a:r>
              <a:rPr lang="mi-NZ" dirty="0"/>
              <a:t> </a:t>
            </a:r>
            <a:r>
              <a:rPr lang="mi-NZ" dirty="0" err="1"/>
              <a:t>Burridge</a:t>
            </a:r>
            <a:r>
              <a:rPr lang="mi-NZ" dirty="0"/>
              <a:t> &amp; </a:t>
            </a:r>
            <a:r>
              <a:rPr lang="mi-NZ" dirty="0" err="1"/>
              <a:t>Stebbins</a:t>
            </a:r>
            <a:r>
              <a:rPr lang="mi-NZ" dirty="0"/>
              <a:t> </a:t>
            </a:r>
            <a:r>
              <a:rPr lang="mi-NZ" dirty="0" err="1"/>
              <a:t>work</a:t>
            </a:r>
            <a:r>
              <a:rPr lang="mi-NZ" dirty="0"/>
              <a:t> ? </a:t>
            </a:r>
          </a:p>
          <a:p>
            <a:r>
              <a:rPr lang="mi-NZ" dirty="0"/>
              <a:t>	</a:t>
            </a:r>
            <a:r>
              <a:rPr lang="mi-NZ" dirty="0" err="1"/>
              <a:t>In</a:t>
            </a:r>
            <a:r>
              <a:rPr lang="mi-NZ" dirty="0"/>
              <a:t> </a:t>
            </a:r>
            <a:r>
              <a:rPr lang="mi-NZ" dirty="0" err="1"/>
              <a:t>their</a:t>
            </a:r>
            <a:r>
              <a:rPr lang="mi-NZ" dirty="0"/>
              <a:t> </a:t>
            </a:r>
            <a:r>
              <a:rPr lang="mi-NZ" dirty="0" err="1"/>
              <a:t>introduction</a:t>
            </a:r>
            <a:r>
              <a:rPr lang="mi-NZ" dirty="0"/>
              <a:t> to te reo Māori, </a:t>
            </a:r>
            <a:r>
              <a:rPr lang="mi-NZ" dirty="0" err="1"/>
              <a:t>the</a:t>
            </a:r>
            <a:r>
              <a:rPr lang="mi-NZ" dirty="0"/>
              <a:t> </a:t>
            </a:r>
            <a:r>
              <a:rPr lang="mi-NZ" dirty="0" err="1"/>
              <a:t>authors</a:t>
            </a:r>
            <a:r>
              <a:rPr lang="mi-NZ" dirty="0"/>
              <a:t> </a:t>
            </a:r>
            <a:r>
              <a:rPr lang="mi-NZ" dirty="0" err="1"/>
              <a:t>use</a:t>
            </a:r>
            <a:r>
              <a:rPr lang="mi-NZ" dirty="0"/>
              <a:t> a </a:t>
            </a:r>
            <a:r>
              <a:rPr lang="mi-NZ" dirty="0" err="1"/>
              <a:t>paragraph</a:t>
            </a:r>
            <a:r>
              <a:rPr lang="mi-NZ" dirty="0"/>
              <a:t> to </a:t>
            </a:r>
            <a:r>
              <a:rPr lang="mi-NZ" dirty="0" err="1"/>
              <a:t>explain</a:t>
            </a:r>
            <a:r>
              <a:rPr lang="mi-NZ" dirty="0"/>
              <a:t> </a:t>
            </a:r>
            <a:r>
              <a:rPr lang="mi-NZ" dirty="0" err="1"/>
              <a:t>how</a:t>
            </a:r>
            <a:r>
              <a:rPr lang="mi-NZ" dirty="0"/>
              <a:t> NZE </a:t>
            </a:r>
            <a:r>
              <a:rPr lang="mi-NZ" dirty="0" err="1"/>
              <a:t>uses</a:t>
            </a:r>
            <a:r>
              <a:rPr lang="mi-NZ" dirty="0"/>
              <a:t> </a:t>
            </a:r>
            <a:r>
              <a:rPr lang="mi-NZ" dirty="0" err="1"/>
              <a:t>quite</a:t>
            </a:r>
            <a:r>
              <a:rPr lang="mi-NZ" dirty="0"/>
              <a:t> a </a:t>
            </a:r>
            <a:r>
              <a:rPr lang="mi-NZ" dirty="0" err="1"/>
              <a:t>lot</a:t>
            </a:r>
            <a:r>
              <a:rPr lang="mi-NZ" dirty="0"/>
              <a:t> </a:t>
            </a:r>
            <a:r>
              <a:rPr lang="mi-NZ" dirty="0" err="1"/>
              <a:t>of</a:t>
            </a:r>
            <a:r>
              <a:rPr lang="mi-NZ" dirty="0"/>
              <a:t> Māori </a:t>
            </a:r>
            <a:r>
              <a:rPr lang="mi-NZ" dirty="0" err="1"/>
              <a:t>vocabulary</a:t>
            </a:r>
            <a:r>
              <a:rPr lang="mi-NZ" dirty="0"/>
              <a:t>, </a:t>
            </a:r>
            <a:r>
              <a:rPr lang="mi-NZ" dirty="0" err="1"/>
              <a:t>mentioning</a:t>
            </a:r>
            <a:r>
              <a:rPr lang="mi-NZ" dirty="0"/>
              <a:t> </a:t>
            </a:r>
            <a:r>
              <a:rPr lang="en-NZ" sz="1200" dirty="0">
                <a:cs typeface="Times New Roman" panose="02020603050405020304" pitchFamily="18" charset="0"/>
              </a:rPr>
              <a:t>names of places, people, organisations, words relating to sociocultural concepts and objects, names of flora and fauna</a:t>
            </a:r>
          </a:p>
          <a:p>
            <a:r>
              <a:rPr lang="en-NZ" sz="1200" dirty="0">
                <a:cs typeface="Times New Roman" panose="02020603050405020304" pitchFamily="18" charset="0"/>
              </a:rPr>
              <a:t>	But then they say that </a:t>
            </a:r>
            <a:r>
              <a:rPr lang="en-NZ" sz="1200" i="1" dirty="0">
                <a:cs typeface="Times New Roman" panose="02020603050405020304" pitchFamily="18" charset="0"/>
              </a:rPr>
              <a:t>kiwi </a:t>
            </a:r>
            <a:r>
              <a:rPr lang="en-NZ" sz="1200" i="0" dirty="0">
                <a:cs typeface="Times New Roman" panose="02020603050405020304" pitchFamily="18" charset="0"/>
              </a:rPr>
              <a:t>is not one of these words. Except it is! We don’t use a word of English origin for the bird... </a:t>
            </a:r>
          </a:p>
          <a:p>
            <a:endParaRPr lang="en-NZ" sz="1200" i="0" dirty="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i="0" dirty="0">
                <a:cs typeface="Times New Roman" panose="02020603050405020304" pitchFamily="18" charset="0"/>
              </a:rPr>
              <a:t>Later in the book, they talk about word formation processes, and they explain that in te </a:t>
            </a:r>
            <a:r>
              <a:rPr lang="en-NZ" sz="1200" i="0" dirty="0" err="1">
                <a:cs typeface="Times New Roman" panose="02020603050405020304" pitchFamily="18" charset="0"/>
              </a:rPr>
              <a:t>reo</a:t>
            </a:r>
            <a:r>
              <a:rPr lang="en-NZ" sz="1200" i="0" dirty="0">
                <a:cs typeface="Times New Roman" panose="02020603050405020304" pitchFamily="18" charset="0"/>
              </a:rPr>
              <a:t> Māori, there is a prefix </a:t>
            </a:r>
            <a:r>
              <a:rPr lang="en-NZ" sz="1200" i="1" dirty="0">
                <a:cs typeface="Times New Roman" panose="02020603050405020304" pitchFamily="18" charset="0"/>
              </a:rPr>
              <a:t>kai- </a:t>
            </a:r>
            <a:r>
              <a:rPr lang="en-NZ" sz="1200" i="0" dirty="0">
                <a:cs typeface="Times New Roman" panose="02020603050405020304" pitchFamily="18" charset="0"/>
              </a:rPr>
              <a:t>which expresses the person who performs an action: they give examples of </a:t>
            </a:r>
            <a:r>
              <a:rPr lang="en-NZ" sz="1200" i="0" dirty="0" err="1">
                <a:cs typeface="Times New Roman" panose="02020603050405020304" pitchFamily="18" charset="0"/>
              </a:rPr>
              <a:t>ako</a:t>
            </a:r>
            <a:r>
              <a:rPr lang="en-NZ" sz="1200" i="0" dirty="0">
                <a:cs typeface="Times New Roman" panose="02020603050405020304" pitchFamily="18" charset="0"/>
              </a:rPr>
              <a:t>, Kaiako; mahi, </a:t>
            </a:r>
            <a:r>
              <a:rPr lang="en-NZ" sz="1200" i="0" dirty="0" err="1">
                <a:cs typeface="Times New Roman" panose="02020603050405020304" pitchFamily="18" charset="0"/>
              </a:rPr>
              <a:t>kaimahi</a:t>
            </a:r>
            <a:r>
              <a:rPr lang="en-NZ" sz="1200" i="0" dirty="0">
                <a:cs typeface="Times New Roman" panose="02020603050405020304" pitchFamily="18" charset="0"/>
              </a:rPr>
              <a:t>, and then this word </a:t>
            </a:r>
            <a:r>
              <a:rPr lang="en-NZ" sz="1200" i="0" dirty="0" err="1">
                <a:cs typeface="Times New Roman" panose="02020603050405020304" pitchFamily="18" charset="0"/>
              </a:rPr>
              <a:t>kārero</a:t>
            </a:r>
            <a:r>
              <a:rPr lang="en-NZ" sz="1200" i="0" dirty="0">
                <a:cs typeface="Times New Roman" panose="02020603050405020304" pitchFamily="18" charset="0"/>
              </a:rPr>
              <a:t>, and its kai- form, </a:t>
            </a:r>
            <a:r>
              <a:rPr lang="en-NZ" sz="1200" i="0" dirty="0" err="1">
                <a:cs typeface="Times New Roman" panose="02020603050405020304" pitchFamily="18" charset="0"/>
              </a:rPr>
              <a:t>kaikārero</a:t>
            </a:r>
            <a:r>
              <a:rPr lang="en-NZ" sz="1200" i="0" dirty="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i="0" dirty="0">
                <a:cs typeface="Times New Roman" panose="02020603050405020304" pitchFamily="18" charset="0"/>
              </a:rPr>
              <a:t>Rather than going through the material problem by problem, we just want to indicate that there are problems, and that we are not able to use this material with Māori students.</a:t>
            </a:r>
            <a:endParaRPr lang="en-NZ" dirty="0"/>
          </a:p>
          <a:p>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5</a:t>
            </a:fld>
            <a:endParaRPr lang="en-NZ"/>
          </a:p>
        </p:txBody>
      </p:sp>
    </p:spTree>
    <p:extLst>
      <p:ext uri="{BB962C8B-B14F-4D97-AF65-F5344CB8AC3E}">
        <p14:creationId xmlns:p14="http://schemas.microsoft.com/office/powerpoint/2010/main" val="3224770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So</a:t>
            </a:r>
            <a:r>
              <a:rPr lang="mi-NZ" dirty="0"/>
              <a:t>, </a:t>
            </a:r>
            <a:r>
              <a:rPr lang="mi-NZ" dirty="0" err="1"/>
              <a:t>there</a:t>
            </a:r>
            <a:r>
              <a:rPr lang="mi-NZ" dirty="0"/>
              <a:t> </a:t>
            </a:r>
            <a:r>
              <a:rPr lang="mi-NZ" dirty="0" err="1"/>
              <a:t>is</a:t>
            </a:r>
            <a:r>
              <a:rPr lang="mi-NZ" dirty="0"/>
              <a:t> a </a:t>
            </a:r>
            <a:r>
              <a:rPr lang="mi-NZ" dirty="0" err="1"/>
              <a:t>need</a:t>
            </a:r>
            <a:r>
              <a:rPr lang="mi-NZ" dirty="0"/>
              <a:t> for </a:t>
            </a:r>
            <a:r>
              <a:rPr lang="mi-NZ" dirty="0" err="1"/>
              <a:t>us</a:t>
            </a:r>
            <a:r>
              <a:rPr lang="mi-NZ" dirty="0"/>
              <a:t> to </a:t>
            </a:r>
            <a:r>
              <a:rPr lang="mi-NZ" dirty="0" err="1"/>
              <a:t>create</a:t>
            </a:r>
            <a:r>
              <a:rPr lang="mi-NZ" dirty="0"/>
              <a:t> </a:t>
            </a:r>
            <a:r>
              <a:rPr lang="mi-NZ" dirty="0" err="1"/>
              <a:t>our</a:t>
            </a:r>
            <a:r>
              <a:rPr lang="mi-NZ" dirty="0"/>
              <a:t> </a:t>
            </a:r>
            <a:r>
              <a:rPr lang="mi-NZ" dirty="0" err="1"/>
              <a:t>own</a:t>
            </a:r>
            <a:r>
              <a:rPr lang="mi-NZ" dirty="0"/>
              <a:t> </a:t>
            </a:r>
            <a:r>
              <a:rPr lang="mi-NZ" dirty="0" err="1"/>
              <a:t>materials</a:t>
            </a:r>
            <a:r>
              <a:rPr lang="mi-NZ" dirty="0"/>
              <a:t> to </a:t>
            </a:r>
            <a:r>
              <a:rPr lang="mi-NZ" dirty="0" err="1"/>
              <a:t>illustrate</a:t>
            </a:r>
            <a:r>
              <a:rPr lang="mi-NZ" dirty="0"/>
              <a:t> </a:t>
            </a:r>
            <a:r>
              <a:rPr lang="mi-NZ" dirty="0" err="1"/>
              <a:t>linguistic</a:t>
            </a:r>
            <a:r>
              <a:rPr lang="mi-NZ" dirty="0"/>
              <a:t> </a:t>
            </a:r>
            <a:r>
              <a:rPr lang="mi-NZ" dirty="0" err="1"/>
              <a:t>concepts</a:t>
            </a:r>
            <a:r>
              <a:rPr lang="mi-NZ" dirty="0"/>
              <a:t> </a:t>
            </a:r>
            <a:r>
              <a:rPr lang="mi-NZ" dirty="0" err="1"/>
              <a:t>with</a:t>
            </a:r>
            <a:r>
              <a:rPr lang="mi-NZ" dirty="0"/>
              <a:t> Māori and </a:t>
            </a:r>
            <a:r>
              <a:rPr lang="mi-NZ" dirty="0" err="1"/>
              <a:t>Pacific</a:t>
            </a:r>
            <a:r>
              <a:rPr lang="mi-NZ" dirty="0"/>
              <a:t> </a:t>
            </a:r>
            <a:r>
              <a:rPr lang="mi-NZ" dirty="0" err="1"/>
              <a:t>language</a:t>
            </a:r>
            <a:r>
              <a:rPr lang="mi-NZ" dirty="0"/>
              <a:t> </a:t>
            </a:r>
            <a:r>
              <a:rPr lang="mi-NZ" dirty="0" err="1"/>
              <a:t>data</a:t>
            </a:r>
            <a:r>
              <a:rPr lang="mi-NZ" dirty="0"/>
              <a:t>.</a:t>
            </a:r>
          </a:p>
          <a:p>
            <a:r>
              <a:rPr lang="mi-NZ" dirty="0"/>
              <a:t>	</a:t>
            </a:r>
            <a:r>
              <a:rPr lang="mi-NZ" dirty="0" err="1"/>
              <a:t>We</a:t>
            </a:r>
            <a:r>
              <a:rPr lang="mi-NZ" dirty="0"/>
              <a:t> are </a:t>
            </a:r>
            <a:r>
              <a:rPr lang="mi-NZ" dirty="0" err="1"/>
              <a:t>going</a:t>
            </a:r>
            <a:r>
              <a:rPr lang="mi-NZ" dirty="0"/>
              <a:t> to </a:t>
            </a:r>
            <a:r>
              <a:rPr lang="mi-NZ" dirty="0" err="1"/>
              <a:t>talk</a:t>
            </a:r>
            <a:r>
              <a:rPr lang="mi-NZ" dirty="0"/>
              <a:t> </a:t>
            </a:r>
            <a:r>
              <a:rPr lang="mi-NZ" dirty="0" err="1"/>
              <a:t>you</a:t>
            </a:r>
            <a:r>
              <a:rPr lang="mi-NZ" dirty="0"/>
              <a:t> </a:t>
            </a:r>
            <a:r>
              <a:rPr lang="mi-NZ" dirty="0" err="1"/>
              <a:t>through</a:t>
            </a:r>
            <a:r>
              <a:rPr lang="mi-NZ" dirty="0"/>
              <a:t> a </a:t>
            </a:r>
            <a:r>
              <a:rPr lang="mi-NZ" dirty="0" err="1"/>
              <a:t>couple</a:t>
            </a:r>
            <a:r>
              <a:rPr lang="mi-NZ" dirty="0"/>
              <a:t> </a:t>
            </a:r>
            <a:r>
              <a:rPr lang="mi-NZ" dirty="0" err="1"/>
              <a:t>of</a:t>
            </a:r>
            <a:r>
              <a:rPr lang="mi-NZ" dirty="0"/>
              <a:t> </a:t>
            </a:r>
            <a:r>
              <a:rPr lang="mi-NZ" dirty="0" err="1"/>
              <a:t>examples</a:t>
            </a:r>
            <a:r>
              <a:rPr lang="mi-NZ" dirty="0"/>
              <a:t> </a:t>
            </a:r>
            <a:r>
              <a:rPr lang="mi-NZ" dirty="0" err="1"/>
              <a:t>of</a:t>
            </a:r>
            <a:r>
              <a:rPr lang="mi-NZ" dirty="0"/>
              <a:t> </a:t>
            </a:r>
            <a:r>
              <a:rPr lang="mi-NZ" dirty="0" err="1"/>
              <a:t>materials</a:t>
            </a:r>
            <a:r>
              <a:rPr lang="mi-NZ" dirty="0"/>
              <a:t> </a:t>
            </a:r>
            <a:r>
              <a:rPr lang="mi-NZ" dirty="0" err="1"/>
              <a:t>that</a:t>
            </a:r>
            <a:r>
              <a:rPr lang="mi-NZ" dirty="0"/>
              <a:t> </a:t>
            </a:r>
            <a:r>
              <a:rPr lang="mi-NZ" dirty="0" err="1"/>
              <a:t>we</a:t>
            </a:r>
            <a:r>
              <a:rPr lang="mi-NZ" dirty="0"/>
              <a:t> </a:t>
            </a:r>
            <a:r>
              <a:rPr lang="mi-NZ" dirty="0" err="1"/>
              <a:t>have</a:t>
            </a:r>
            <a:r>
              <a:rPr lang="mi-NZ" dirty="0"/>
              <a:t> </a:t>
            </a:r>
            <a:r>
              <a:rPr lang="mi-NZ" dirty="0" err="1"/>
              <a:t>created</a:t>
            </a:r>
            <a:r>
              <a:rPr lang="mi-NZ" dirty="0"/>
              <a:t>. </a:t>
            </a:r>
            <a:r>
              <a:rPr lang="mi-NZ" dirty="0" err="1"/>
              <a:t>We’ve</a:t>
            </a:r>
            <a:r>
              <a:rPr lang="mi-NZ" dirty="0"/>
              <a:t> </a:t>
            </a:r>
            <a:r>
              <a:rPr lang="mi-NZ" dirty="0" err="1"/>
              <a:t>used</a:t>
            </a:r>
            <a:r>
              <a:rPr lang="mi-NZ" dirty="0"/>
              <a:t> </a:t>
            </a:r>
            <a:r>
              <a:rPr lang="mi-NZ" dirty="0" err="1"/>
              <a:t>analysis</a:t>
            </a:r>
            <a:r>
              <a:rPr lang="mi-NZ" dirty="0"/>
              <a:t> and </a:t>
            </a:r>
            <a:r>
              <a:rPr lang="mi-NZ" dirty="0" err="1"/>
              <a:t>examples</a:t>
            </a:r>
            <a:r>
              <a:rPr lang="mi-NZ" dirty="0"/>
              <a:t> </a:t>
            </a:r>
            <a:r>
              <a:rPr lang="mi-NZ" dirty="0" err="1"/>
              <a:t>from</a:t>
            </a:r>
            <a:r>
              <a:rPr lang="mi-NZ" dirty="0"/>
              <a:t> </a:t>
            </a:r>
            <a:r>
              <a:rPr lang="mi-NZ" dirty="0" err="1"/>
              <a:t>grammars</a:t>
            </a:r>
            <a:r>
              <a:rPr lang="mi-NZ" dirty="0"/>
              <a:t> </a:t>
            </a:r>
            <a:r>
              <a:rPr lang="mi-NZ" dirty="0" err="1"/>
              <a:t>of</a:t>
            </a:r>
            <a:r>
              <a:rPr lang="mi-NZ" dirty="0"/>
              <a:t> Māori </a:t>
            </a:r>
            <a:r>
              <a:rPr lang="mi-NZ" dirty="0" err="1"/>
              <a:t>written</a:t>
            </a:r>
            <a:r>
              <a:rPr lang="mi-NZ" dirty="0"/>
              <a:t> </a:t>
            </a:r>
            <a:r>
              <a:rPr lang="mi-NZ" dirty="0" err="1"/>
              <a:t>by</a:t>
            </a:r>
            <a:r>
              <a:rPr lang="mi-NZ" dirty="0"/>
              <a:t> </a:t>
            </a:r>
            <a:r>
              <a:rPr lang="mi-NZ" dirty="0" err="1"/>
              <a:t>Winifred</a:t>
            </a:r>
            <a:r>
              <a:rPr lang="mi-NZ" dirty="0"/>
              <a:t> </a:t>
            </a:r>
            <a:r>
              <a:rPr lang="mi-NZ" dirty="0" err="1"/>
              <a:t>Bauer</a:t>
            </a:r>
            <a:r>
              <a:rPr lang="mi-NZ" dirty="0"/>
              <a:t> and </a:t>
            </a:r>
            <a:r>
              <a:rPr lang="mi-NZ" dirty="0" err="1"/>
              <a:t>Ray</a:t>
            </a:r>
            <a:r>
              <a:rPr lang="mi-NZ" dirty="0"/>
              <a:t> </a:t>
            </a:r>
            <a:r>
              <a:rPr lang="mi-NZ" dirty="0" err="1"/>
              <a:t>Harlow</a:t>
            </a:r>
            <a:r>
              <a:rPr lang="mi-NZ" dirty="0"/>
              <a:t>, </a:t>
            </a:r>
            <a:r>
              <a:rPr lang="mi-NZ" dirty="0" err="1"/>
              <a:t>grammatical</a:t>
            </a:r>
            <a:r>
              <a:rPr lang="mi-NZ" dirty="0"/>
              <a:t> </a:t>
            </a:r>
            <a:r>
              <a:rPr lang="mi-NZ" dirty="0" err="1"/>
              <a:t>studies</a:t>
            </a:r>
            <a:r>
              <a:rPr lang="mi-NZ" dirty="0"/>
              <a:t> </a:t>
            </a:r>
            <a:r>
              <a:rPr lang="mi-NZ" dirty="0" err="1"/>
              <a:t>by</a:t>
            </a:r>
            <a:r>
              <a:rPr lang="mi-NZ" dirty="0"/>
              <a:t> Māori </a:t>
            </a:r>
            <a:r>
              <a:rPr lang="mi-NZ" dirty="0" err="1"/>
              <a:t>scholars</a:t>
            </a:r>
            <a:r>
              <a:rPr lang="mi-NZ" dirty="0"/>
              <a:t> </a:t>
            </a:r>
            <a:r>
              <a:rPr lang="mi-NZ" dirty="0" err="1"/>
              <a:t>like</a:t>
            </a:r>
            <a:r>
              <a:rPr lang="mi-NZ" dirty="0"/>
              <a:t> </a:t>
            </a:r>
            <a:r>
              <a:rPr lang="mi-NZ" dirty="0" err="1"/>
              <a:t>Peter</a:t>
            </a:r>
            <a:r>
              <a:rPr lang="mi-NZ" dirty="0"/>
              <a:t> </a:t>
            </a:r>
            <a:r>
              <a:rPr lang="mi-NZ" dirty="0" err="1"/>
              <a:t>Keegan</a:t>
            </a:r>
            <a:r>
              <a:rPr lang="mi-NZ" dirty="0"/>
              <a:t>, and I </a:t>
            </a:r>
            <a:r>
              <a:rPr lang="mi-NZ" dirty="0" err="1"/>
              <a:t>have</a:t>
            </a:r>
            <a:r>
              <a:rPr lang="mi-NZ" dirty="0"/>
              <a:t> </a:t>
            </a:r>
            <a:r>
              <a:rPr lang="mi-NZ" dirty="0" err="1"/>
              <a:t>relied</a:t>
            </a:r>
            <a:r>
              <a:rPr lang="mi-NZ" dirty="0"/>
              <a:t> </a:t>
            </a:r>
            <a:r>
              <a:rPr lang="mi-NZ" dirty="0" err="1"/>
              <a:t>heavily</a:t>
            </a:r>
            <a:r>
              <a:rPr lang="mi-NZ" dirty="0"/>
              <a:t> </a:t>
            </a:r>
            <a:r>
              <a:rPr lang="mi-NZ" dirty="0" err="1"/>
              <a:t>on</a:t>
            </a:r>
            <a:r>
              <a:rPr lang="mi-NZ" dirty="0"/>
              <a:t> </a:t>
            </a:r>
            <a:r>
              <a:rPr lang="mi-NZ" dirty="0" err="1"/>
              <a:t>Kan’s</a:t>
            </a:r>
            <a:r>
              <a:rPr lang="mi-NZ" dirty="0"/>
              <a:t> </a:t>
            </a:r>
            <a:r>
              <a:rPr lang="mi-NZ" dirty="0" err="1"/>
              <a:t>own</a:t>
            </a:r>
            <a:r>
              <a:rPr lang="mi-NZ" dirty="0"/>
              <a:t> </a:t>
            </a:r>
            <a:r>
              <a:rPr lang="mi-NZ" dirty="0" err="1"/>
              <a:t>knowledge</a:t>
            </a:r>
            <a:r>
              <a:rPr lang="mi-NZ" dirty="0"/>
              <a:t> </a:t>
            </a:r>
            <a:r>
              <a:rPr lang="mi-NZ" dirty="0" err="1"/>
              <a:t>of</a:t>
            </a:r>
            <a:r>
              <a:rPr lang="mi-NZ" dirty="0"/>
              <a:t> te reo Māori </a:t>
            </a:r>
            <a:r>
              <a:rPr lang="mi-NZ" dirty="0" err="1"/>
              <a:t>as</a:t>
            </a:r>
            <a:r>
              <a:rPr lang="mi-NZ" dirty="0"/>
              <a:t> a </a:t>
            </a:r>
            <a:r>
              <a:rPr lang="mi-NZ" dirty="0" err="1"/>
              <a:t>native</a:t>
            </a:r>
            <a:r>
              <a:rPr lang="mi-NZ" dirty="0"/>
              <a:t> </a:t>
            </a:r>
            <a:r>
              <a:rPr lang="mi-NZ" dirty="0" err="1"/>
              <a:t>speaker</a:t>
            </a:r>
            <a:r>
              <a:rPr lang="mi-NZ" dirty="0"/>
              <a:t> and </a:t>
            </a:r>
            <a:r>
              <a:rPr lang="mi-NZ" dirty="0" err="1"/>
              <a:t>tertiary</a:t>
            </a:r>
            <a:r>
              <a:rPr lang="mi-NZ" dirty="0"/>
              <a:t> </a:t>
            </a:r>
            <a:r>
              <a:rPr lang="mi-NZ" dirty="0" err="1"/>
              <a:t>teacher</a:t>
            </a:r>
            <a:r>
              <a:rPr lang="mi-NZ" dirty="0"/>
              <a:t> </a:t>
            </a:r>
            <a:r>
              <a:rPr lang="mi-NZ" dirty="0" err="1"/>
              <a:t>of</a:t>
            </a:r>
            <a:r>
              <a:rPr lang="mi-NZ" dirty="0"/>
              <a:t> </a:t>
            </a:r>
            <a:r>
              <a:rPr lang="mi-NZ" dirty="0" err="1"/>
              <a:t>the</a:t>
            </a:r>
            <a:r>
              <a:rPr lang="mi-NZ" dirty="0"/>
              <a:t> </a:t>
            </a:r>
            <a:r>
              <a:rPr lang="mi-NZ" dirty="0" err="1"/>
              <a:t>language</a:t>
            </a:r>
            <a:r>
              <a:rPr lang="mi-NZ" dirty="0"/>
              <a:t>. </a:t>
            </a:r>
            <a:r>
              <a:rPr lang="mi-NZ" dirty="0" err="1"/>
              <a:t>Kan</a:t>
            </a:r>
            <a:r>
              <a:rPr lang="mi-NZ" dirty="0"/>
              <a:t> and I </a:t>
            </a:r>
            <a:r>
              <a:rPr lang="mi-NZ" dirty="0" err="1"/>
              <a:t>have</a:t>
            </a:r>
            <a:r>
              <a:rPr lang="mi-NZ" dirty="0"/>
              <a:t> </a:t>
            </a:r>
            <a:r>
              <a:rPr lang="mi-NZ" dirty="0" err="1"/>
              <a:t>both</a:t>
            </a:r>
            <a:r>
              <a:rPr lang="mi-NZ" dirty="0"/>
              <a:t> </a:t>
            </a:r>
            <a:r>
              <a:rPr lang="mi-NZ" dirty="0" err="1"/>
              <a:t>carried</a:t>
            </a:r>
            <a:r>
              <a:rPr lang="mi-NZ" dirty="0"/>
              <a:t> </a:t>
            </a:r>
            <a:r>
              <a:rPr lang="mi-NZ" dirty="0" err="1"/>
              <a:t>out</a:t>
            </a:r>
            <a:r>
              <a:rPr lang="mi-NZ" dirty="0"/>
              <a:t> </a:t>
            </a:r>
            <a:r>
              <a:rPr lang="mi-NZ" dirty="0" err="1"/>
              <a:t>research</a:t>
            </a:r>
            <a:r>
              <a:rPr lang="mi-NZ" dirty="0"/>
              <a:t> </a:t>
            </a:r>
            <a:r>
              <a:rPr lang="mi-NZ" dirty="0" err="1"/>
              <a:t>in</a:t>
            </a:r>
            <a:r>
              <a:rPr lang="mi-NZ" dirty="0"/>
              <a:t> </a:t>
            </a:r>
            <a:r>
              <a:rPr lang="mi-NZ" dirty="0" err="1"/>
              <a:t>Vanuatu</a:t>
            </a:r>
            <a:r>
              <a:rPr lang="mi-NZ" dirty="0"/>
              <a:t> </a:t>
            </a:r>
            <a:r>
              <a:rPr lang="mi-NZ" dirty="0" err="1"/>
              <a:t>with</a:t>
            </a:r>
            <a:r>
              <a:rPr lang="mi-NZ" dirty="0"/>
              <a:t> </a:t>
            </a:r>
            <a:r>
              <a:rPr lang="mi-NZ" dirty="0" err="1"/>
              <a:t>indigenous</a:t>
            </a:r>
            <a:r>
              <a:rPr lang="mi-NZ" dirty="0"/>
              <a:t> </a:t>
            </a:r>
            <a:r>
              <a:rPr lang="mi-NZ" dirty="0" err="1"/>
              <a:t>communities</a:t>
            </a:r>
            <a:r>
              <a:rPr lang="mi-NZ" dirty="0"/>
              <a:t>. </a:t>
            </a:r>
            <a:r>
              <a:rPr lang="mi-NZ" dirty="0" err="1"/>
              <a:t>Kan</a:t>
            </a:r>
            <a:r>
              <a:rPr lang="mi-NZ" dirty="0"/>
              <a:t> </a:t>
            </a:r>
            <a:r>
              <a:rPr lang="mi-NZ" dirty="0" err="1"/>
              <a:t>is</a:t>
            </a:r>
            <a:r>
              <a:rPr lang="mi-NZ" dirty="0"/>
              <a:t> </a:t>
            </a:r>
            <a:r>
              <a:rPr lang="mi-NZ" dirty="0" err="1"/>
              <a:t>still</a:t>
            </a:r>
            <a:r>
              <a:rPr lang="mi-NZ" dirty="0"/>
              <a:t> </a:t>
            </a:r>
            <a:r>
              <a:rPr lang="mi-NZ" dirty="0" err="1"/>
              <a:t>in</a:t>
            </a:r>
            <a:r>
              <a:rPr lang="mi-NZ" dirty="0"/>
              <a:t> </a:t>
            </a:r>
            <a:r>
              <a:rPr lang="mi-NZ" dirty="0" err="1"/>
              <a:t>the</a:t>
            </a:r>
            <a:r>
              <a:rPr lang="mi-NZ" dirty="0"/>
              <a:t> </a:t>
            </a:r>
            <a:r>
              <a:rPr lang="mi-NZ" dirty="0" err="1"/>
              <a:t>ananlysis</a:t>
            </a:r>
            <a:r>
              <a:rPr lang="mi-NZ" dirty="0"/>
              <a:t> </a:t>
            </a:r>
            <a:r>
              <a:rPr lang="mi-NZ" dirty="0" err="1"/>
              <a:t>phase</a:t>
            </a:r>
            <a:r>
              <a:rPr lang="mi-NZ" dirty="0"/>
              <a:t> </a:t>
            </a:r>
            <a:r>
              <a:rPr lang="mi-NZ" dirty="0" err="1"/>
              <a:t>of</a:t>
            </a:r>
            <a:r>
              <a:rPr lang="mi-NZ" dirty="0"/>
              <a:t> </a:t>
            </a:r>
            <a:r>
              <a:rPr lang="mi-NZ" dirty="0" err="1"/>
              <a:t>her</a:t>
            </a:r>
            <a:r>
              <a:rPr lang="mi-NZ" dirty="0"/>
              <a:t> </a:t>
            </a:r>
            <a:r>
              <a:rPr lang="mi-NZ" dirty="0" err="1"/>
              <a:t>latest</a:t>
            </a:r>
            <a:r>
              <a:rPr lang="mi-NZ" dirty="0"/>
              <a:t> Project, </a:t>
            </a:r>
            <a:r>
              <a:rPr lang="mi-NZ" dirty="0" err="1"/>
              <a:t>so</a:t>
            </a:r>
            <a:r>
              <a:rPr lang="mi-NZ" dirty="0"/>
              <a:t> </a:t>
            </a:r>
            <a:r>
              <a:rPr lang="mi-NZ" dirty="0" err="1"/>
              <a:t>I’ll</a:t>
            </a:r>
            <a:r>
              <a:rPr lang="mi-NZ" dirty="0"/>
              <a:t> </a:t>
            </a:r>
            <a:r>
              <a:rPr lang="mi-NZ" dirty="0" err="1"/>
              <a:t>illustrate</a:t>
            </a:r>
            <a:r>
              <a:rPr lang="mi-NZ" dirty="0"/>
              <a:t> a </a:t>
            </a:r>
            <a:r>
              <a:rPr lang="mi-NZ" dirty="0" err="1"/>
              <a:t>bit</a:t>
            </a:r>
            <a:r>
              <a:rPr lang="mi-NZ" dirty="0"/>
              <a:t> </a:t>
            </a:r>
            <a:r>
              <a:rPr lang="mi-NZ" dirty="0" err="1"/>
              <a:t>of</a:t>
            </a:r>
            <a:r>
              <a:rPr lang="mi-NZ" dirty="0"/>
              <a:t> </a:t>
            </a:r>
            <a:r>
              <a:rPr lang="mi-NZ" dirty="0" err="1"/>
              <a:t>my</a:t>
            </a:r>
            <a:r>
              <a:rPr lang="mi-NZ" dirty="0"/>
              <a:t> </a:t>
            </a:r>
            <a:r>
              <a:rPr lang="mi-NZ" dirty="0" err="1"/>
              <a:t>field</a:t>
            </a:r>
            <a:r>
              <a:rPr lang="mi-NZ" dirty="0"/>
              <a:t> </a:t>
            </a:r>
            <a:r>
              <a:rPr lang="mi-NZ" dirty="0" err="1"/>
              <a:t>data</a:t>
            </a:r>
            <a:r>
              <a:rPr lang="mi-NZ" dirty="0"/>
              <a:t> and </a:t>
            </a:r>
            <a:r>
              <a:rPr lang="mi-NZ" dirty="0" err="1"/>
              <a:t>analysis</a:t>
            </a:r>
            <a:r>
              <a:rPr lang="mi-NZ" dirty="0"/>
              <a:t>.</a:t>
            </a:r>
          </a:p>
          <a:p>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6</a:t>
            </a:fld>
            <a:endParaRPr lang="en-NZ"/>
          </a:p>
        </p:txBody>
      </p:sp>
    </p:spTree>
    <p:extLst>
      <p:ext uri="{BB962C8B-B14F-4D97-AF65-F5344CB8AC3E}">
        <p14:creationId xmlns:p14="http://schemas.microsoft.com/office/powerpoint/2010/main" val="1321761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On</a:t>
            </a:r>
            <a:r>
              <a:rPr lang="mi-NZ" dirty="0"/>
              <a:t> </a:t>
            </a:r>
            <a:r>
              <a:rPr lang="mi-NZ" dirty="0" err="1"/>
              <a:t>this</a:t>
            </a:r>
            <a:r>
              <a:rPr lang="mi-NZ" dirty="0"/>
              <a:t> </a:t>
            </a:r>
            <a:r>
              <a:rPr lang="mi-NZ" dirty="0" err="1"/>
              <a:t>slide</a:t>
            </a:r>
            <a:r>
              <a:rPr lang="mi-NZ" dirty="0"/>
              <a:t>, </a:t>
            </a:r>
            <a:r>
              <a:rPr lang="mi-NZ" dirty="0" err="1"/>
              <a:t>we</a:t>
            </a:r>
            <a:r>
              <a:rPr lang="mi-NZ" dirty="0"/>
              <a:t> are </a:t>
            </a:r>
            <a:r>
              <a:rPr lang="mi-NZ" dirty="0" err="1"/>
              <a:t>illustrating</a:t>
            </a:r>
            <a:r>
              <a:rPr lang="mi-NZ" dirty="0"/>
              <a:t> </a:t>
            </a:r>
            <a:r>
              <a:rPr lang="mi-NZ" dirty="0" err="1"/>
              <a:t>the</a:t>
            </a:r>
            <a:r>
              <a:rPr lang="mi-NZ" dirty="0"/>
              <a:t> </a:t>
            </a:r>
            <a:r>
              <a:rPr lang="mi-NZ" dirty="0" err="1"/>
              <a:t>grammatical</a:t>
            </a:r>
            <a:r>
              <a:rPr lang="mi-NZ" dirty="0"/>
              <a:t> </a:t>
            </a:r>
            <a:r>
              <a:rPr lang="mi-NZ" dirty="0" err="1"/>
              <a:t>category</a:t>
            </a:r>
            <a:r>
              <a:rPr lang="mi-NZ" dirty="0"/>
              <a:t> </a:t>
            </a:r>
            <a:r>
              <a:rPr lang="mi-NZ" dirty="0" err="1"/>
              <a:t>of</a:t>
            </a:r>
            <a:r>
              <a:rPr lang="mi-NZ" dirty="0"/>
              <a:t> </a:t>
            </a:r>
            <a:r>
              <a:rPr lang="mi-NZ" dirty="0" err="1"/>
              <a:t>number</a:t>
            </a:r>
            <a:r>
              <a:rPr lang="mi-NZ" dirty="0"/>
              <a:t>. </a:t>
            </a:r>
            <a:r>
              <a:rPr lang="mi-NZ" dirty="0" err="1"/>
              <a:t>Most</a:t>
            </a:r>
            <a:r>
              <a:rPr lang="mi-NZ" dirty="0"/>
              <a:t> </a:t>
            </a:r>
            <a:r>
              <a:rPr lang="mi-NZ" dirty="0" err="1"/>
              <a:t>languages</a:t>
            </a:r>
            <a:r>
              <a:rPr lang="mi-NZ" dirty="0"/>
              <a:t> </a:t>
            </a:r>
            <a:r>
              <a:rPr lang="mi-NZ" dirty="0" err="1"/>
              <a:t>have</a:t>
            </a:r>
            <a:r>
              <a:rPr lang="mi-NZ" dirty="0"/>
              <a:t> a </a:t>
            </a:r>
            <a:r>
              <a:rPr lang="mi-NZ" dirty="0" err="1"/>
              <a:t>grammatical</a:t>
            </a:r>
            <a:r>
              <a:rPr lang="mi-NZ" dirty="0"/>
              <a:t> </a:t>
            </a:r>
            <a:r>
              <a:rPr lang="mi-NZ" dirty="0" err="1"/>
              <a:t>system</a:t>
            </a:r>
            <a:r>
              <a:rPr lang="mi-NZ" dirty="0"/>
              <a:t> to </a:t>
            </a:r>
            <a:r>
              <a:rPr lang="mi-NZ" dirty="0" err="1"/>
              <a:t>distinguish</a:t>
            </a:r>
            <a:r>
              <a:rPr lang="mi-NZ" dirty="0"/>
              <a:t> </a:t>
            </a:r>
            <a:r>
              <a:rPr lang="mi-NZ" dirty="0" err="1"/>
              <a:t>between</a:t>
            </a:r>
            <a:r>
              <a:rPr lang="mi-NZ" dirty="0"/>
              <a:t> </a:t>
            </a:r>
            <a:r>
              <a:rPr lang="mi-NZ" dirty="0" err="1"/>
              <a:t>singular</a:t>
            </a:r>
            <a:r>
              <a:rPr lang="mi-NZ" dirty="0"/>
              <a:t> and </a:t>
            </a:r>
            <a:r>
              <a:rPr lang="mi-NZ" dirty="0" err="1"/>
              <a:t>plural</a:t>
            </a:r>
            <a:r>
              <a:rPr lang="mi-NZ" dirty="0"/>
              <a:t> for a </a:t>
            </a:r>
            <a:r>
              <a:rPr lang="mi-NZ" dirty="0" err="1"/>
              <a:t>whole</a:t>
            </a:r>
            <a:r>
              <a:rPr lang="mi-NZ" dirty="0"/>
              <a:t> </a:t>
            </a:r>
            <a:r>
              <a:rPr lang="mi-NZ" dirty="0" err="1"/>
              <a:t>variety</a:t>
            </a:r>
            <a:r>
              <a:rPr lang="mi-NZ" dirty="0"/>
              <a:t> </a:t>
            </a:r>
            <a:r>
              <a:rPr lang="mi-NZ" dirty="0" err="1"/>
              <a:t>of</a:t>
            </a:r>
            <a:r>
              <a:rPr lang="mi-NZ" dirty="0"/>
              <a:t> </a:t>
            </a:r>
            <a:r>
              <a:rPr lang="mi-NZ" dirty="0" err="1"/>
              <a:t>objects</a:t>
            </a:r>
            <a:r>
              <a:rPr lang="mi-NZ" dirty="0"/>
              <a:t> and </a:t>
            </a:r>
            <a:r>
              <a:rPr lang="mi-NZ" dirty="0" err="1"/>
              <a:t>entities</a:t>
            </a:r>
            <a:r>
              <a:rPr lang="mi-NZ" dirty="0"/>
              <a:t> </a:t>
            </a:r>
            <a:r>
              <a:rPr lang="mi-NZ" dirty="0" err="1"/>
              <a:t>that</a:t>
            </a:r>
            <a:r>
              <a:rPr lang="mi-NZ" dirty="0"/>
              <a:t> </a:t>
            </a:r>
            <a:r>
              <a:rPr lang="mi-NZ" dirty="0" err="1"/>
              <a:t>can</a:t>
            </a:r>
            <a:r>
              <a:rPr lang="mi-NZ" dirty="0"/>
              <a:t> </a:t>
            </a:r>
            <a:r>
              <a:rPr lang="mi-NZ" dirty="0" err="1"/>
              <a:t>be</a:t>
            </a:r>
            <a:r>
              <a:rPr lang="mi-NZ" dirty="0"/>
              <a:t> </a:t>
            </a:r>
            <a:r>
              <a:rPr lang="mi-NZ" dirty="0" err="1"/>
              <a:t>counted</a:t>
            </a:r>
            <a:r>
              <a:rPr lang="mi-NZ" dirty="0"/>
              <a:t>. </a:t>
            </a:r>
          </a:p>
          <a:p>
            <a:r>
              <a:rPr lang="mi-NZ" dirty="0"/>
              <a:t>	</a:t>
            </a:r>
          </a:p>
          <a:p>
            <a:r>
              <a:rPr lang="mi-NZ" dirty="0" err="1"/>
              <a:t>In</a:t>
            </a:r>
            <a:r>
              <a:rPr lang="mi-NZ" dirty="0"/>
              <a:t> Māori: </a:t>
            </a:r>
            <a:r>
              <a:rPr lang="mi-NZ" dirty="0" err="1"/>
              <a:t>we</a:t>
            </a:r>
            <a:r>
              <a:rPr lang="mi-NZ" dirty="0"/>
              <a:t> </a:t>
            </a:r>
            <a:r>
              <a:rPr lang="mi-NZ" dirty="0" err="1"/>
              <a:t>can</a:t>
            </a:r>
            <a:r>
              <a:rPr lang="mi-NZ" dirty="0"/>
              <a:t> </a:t>
            </a:r>
            <a:r>
              <a:rPr lang="mi-NZ" dirty="0" err="1"/>
              <a:t>see</a:t>
            </a:r>
            <a:r>
              <a:rPr lang="mi-NZ" dirty="0"/>
              <a:t> t- </a:t>
            </a:r>
            <a:r>
              <a:rPr lang="mi-NZ" dirty="0" err="1"/>
              <a:t>affixed</a:t>
            </a:r>
            <a:r>
              <a:rPr lang="mi-NZ" dirty="0"/>
              <a:t> to </a:t>
            </a:r>
            <a:r>
              <a:rPr lang="mi-NZ" dirty="0" err="1"/>
              <a:t>possessives</a:t>
            </a:r>
            <a:r>
              <a:rPr lang="mi-NZ" dirty="0"/>
              <a:t> (10, 12) and </a:t>
            </a:r>
            <a:r>
              <a:rPr lang="mi-NZ" dirty="0" err="1"/>
              <a:t>demonstratives</a:t>
            </a:r>
            <a:r>
              <a:rPr lang="mi-NZ" dirty="0"/>
              <a:t> (7 and 18) for </a:t>
            </a:r>
            <a:r>
              <a:rPr lang="mi-NZ" b="1" dirty="0" err="1"/>
              <a:t>singular</a:t>
            </a:r>
            <a:r>
              <a:rPr lang="mi-NZ" dirty="0"/>
              <a:t>, </a:t>
            </a:r>
            <a:r>
              <a:rPr lang="mi-NZ" dirty="0" err="1"/>
              <a:t>compared</a:t>
            </a:r>
            <a:r>
              <a:rPr lang="mi-NZ" dirty="0"/>
              <a:t> </a:t>
            </a:r>
            <a:r>
              <a:rPr lang="mi-NZ" dirty="0" err="1"/>
              <a:t>with</a:t>
            </a:r>
            <a:r>
              <a:rPr lang="mi-NZ" dirty="0"/>
              <a:t> </a:t>
            </a:r>
            <a:r>
              <a:rPr lang="mi-NZ" dirty="0" err="1"/>
              <a:t>the</a:t>
            </a:r>
            <a:r>
              <a:rPr lang="mi-NZ" dirty="0"/>
              <a:t> </a:t>
            </a:r>
            <a:r>
              <a:rPr lang="mi-NZ" dirty="0" err="1"/>
              <a:t>absence</a:t>
            </a:r>
            <a:r>
              <a:rPr lang="mi-NZ" dirty="0"/>
              <a:t> </a:t>
            </a:r>
            <a:r>
              <a:rPr lang="mi-NZ" dirty="0" err="1"/>
              <a:t>of</a:t>
            </a:r>
            <a:r>
              <a:rPr lang="mi-NZ" dirty="0"/>
              <a:t> t- for </a:t>
            </a:r>
            <a:r>
              <a:rPr lang="mi-NZ" b="1" dirty="0" err="1"/>
              <a:t>plural</a:t>
            </a:r>
            <a:r>
              <a:rPr lang="mi-NZ" dirty="0"/>
              <a:t> </a:t>
            </a:r>
          </a:p>
          <a:p>
            <a:pPr marL="0" indent="0">
              <a:buFont typeface="Arial" panose="020B0604020202020204" pitchFamily="34" charset="0"/>
              <a:buNone/>
            </a:pPr>
            <a:r>
              <a:rPr lang="mi-NZ" dirty="0" err="1"/>
              <a:t>In</a:t>
            </a:r>
            <a:r>
              <a:rPr lang="mi-NZ" dirty="0"/>
              <a:t> </a:t>
            </a:r>
            <a:r>
              <a:rPr lang="mi-NZ" dirty="0" err="1"/>
              <a:t>English</a:t>
            </a:r>
            <a:r>
              <a:rPr lang="mi-NZ" dirty="0"/>
              <a:t>: </a:t>
            </a:r>
            <a:r>
              <a:rPr lang="mi-NZ" b="1" dirty="0" err="1"/>
              <a:t>singular</a:t>
            </a:r>
            <a:r>
              <a:rPr lang="mi-NZ" dirty="0"/>
              <a:t> </a:t>
            </a:r>
            <a:r>
              <a:rPr lang="mi-NZ" dirty="0" err="1"/>
              <a:t>has</a:t>
            </a:r>
            <a:r>
              <a:rPr lang="mi-NZ" dirty="0"/>
              <a:t> </a:t>
            </a:r>
            <a:r>
              <a:rPr lang="mi-NZ" dirty="0" err="1"/>
              <a:t>no</a:t>
            </a:r>
            <a:r>
              <a:rPr lang="mi-NZ" dirty="0"/>
              <a:t> </a:t>
            </a:r>
            <a:r>
              <a:rPr lang="mi-NZ" dirty="0" err="1"/>
              <a:t>extra</a:t>
            </a:r>
            <a:r>
              <a:rPr lang="mi-NZ" dirty="0"/>
              <a:t> </a:t>
            </a:r>
            <a:r>
              <a:rPr lang="mi-NZ" dirty="0" err="1"/>
              <a:t>marking</a:t>
            </a:r>
            <a:r>
              <a:rPr lang="mi-NZ" dirty="0"/>
              <a:t> </a:t>
            </a:r>
            <a:r>
              <a:rPr lang="mi-NZ" dirty="0" err="1"/>
              <a:t>on</a:t>
            </a:r>
            <a:r>
              <a:rPr lang="mi-NZ" dirty="0"/>
              <a:t> </a:t>
            </a:r>
            <a:r>
              <a:rPr lang="mi-NZ" dirty="0" err="1"/>
              <a:t>nouns</a:t>
            </a:r>
            <a:r>
              <a:rPr lang="mi-NZ" dirty="0"/>
              <a:t> – a </a:t>
            </a:r>
            <a:r>
              <a:rPr lang="mi-NZ" dirty="0" err="1"/>
              <a:t>noun</a:t>
            </a:r>
            <a:r>
              <a:rPr lang="mi-NZ" dirty="0"/>
              <a:t> </a:t>
            </a:r>
            <a:r>
              <a:rPr lang="mi-NZ" dirty="0" err="1"/>
              <a:t>by</a:t>
            </a:r>
            <a:r>
              <a:rPr lang="mi-NZ" dirty="0"/>
              <a:t> </a:t>
            </a:r>
            <a:r>
              <a:rPr lang="mi-NZ" dirty="0" err="1"/>
              <a:t>itself</a:t>
            </a:r>
            <a:r>
              <a:rPr lang="mi-NZ" dirty="0"/>
              <a:t> </a:t>
            </a:r>
            <a:r>
              <a:rPr lang="mi-NZ" dirty="0" err="1"/>
              <a:t>is</a:t>
            </a:r>
            <a:r>
              <a:rPr lang="mi-NZ" dirty="0"/>
              <a:t> </a:t>
            </a:r>
            <a:r>
              <a:rPr lang="mi-NZ" dirty="0" err="1"/>
              <a:t>singular</a:t>
            </a:r>
            <a:r>
              <a:rPr lang="mi-NZ" dirty="0"/>
              <a:t>, </a:t>
            </a:r>
            <a:r>
              <a:rPr lang="mi-NZ" dirty="0" err="1"/>
              <a:t>but</a:t>
            </a:r>
            <a:r>
              <a:rPr lang="mi-NZ" dirty="0"/>
              <a:t> </a:t>
            </a:r>
            <a:r>
              <a:rPr lang="mi-NZ" b="1" dirty="0" err="1"/>
              <a:t>plural</a:t>
            </a:r>
            <a:r>
              <a:rPr lang="mi-NZ" dirty="0"/>
              <a:t> </a:t>
            </a:r>
            <a:r>
              <a:rPr lang="mi-NZ" dirty="0" err="1"/>
              <a:t>nouns</a:t>
            </a:r>
            <a:r>
              <a:rPr lang="mi-NZ" dirty="0"/>
              <a:t> </a:t>
            </a:r>
            <a:r>
              <a:rPr lang="mi-NZ" dirty="0" err="1"/>
              <a:t>have</a:t>
            </a:r>
            <a:r>
              <a:rPr lang="mi-NZ" dirty="0"/>
              <a:t> </a:t>
            </a:r>
            <a:r>
              <a:rPr lang="mi-NZ" dirty="0" err="1"/>
              <a:t>an</a:t>
            </a:r>
            <a:r>
              <a:rPr lang="mi-NZ" dirty="0"/>
              <a:t> –s </a:t>
            </a:r>
            <a:r>
              <a:rPr lang="mi-NZ" dirty="0" err="1"/>
              <a:t>suffix</a:t>
            </a:r>
            <a:r>
              <a:rPr lang="mi-NZ"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mi-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We</a:t>
            </a:r>
            <a:r>
              <a:rPr lang="mi-NZ" dirty="0"/>
              <a:t> </a:t>
            </a:r>
            <a:r>
              <a:rPr lang="mi-NZ" dirty="0" err="1"/>
              <a:t>can</a:t>
            </a:r>
            <a:r>
              <a:rPr lang="mi-NZ" dirty="0"/>
              <a:t> </a:t>
            </a:r>
            <a:r>
              <a:rPr lang="mi-NZ" dirty="0" err="1"/>
              <a:t>see</a:t>
            </a:r>
            <a:r>
              <a:rPr lang="mi-NZ" dirty="0"/>
              <a:t> </a:t>
            </a:r>
            <a:r>
              <a:rPr lang="mi-NZ" dirty="0" err="1"/>
              <a:t>how</a:t>
            </a:r>
            <a:r>
              <a:rPr lang="mi-NZ" dirty="0"/>
              <a:t> </a:t>
            </a:r>
            <a:r>
              <a:rPr lang="mi-NZ" dirty="0" err="1"/>
              <a:t>the</a:t>
            </a:r>
            <a:r>
              <a:rPr lang="mi-NZ" dirty="0"/>
              <a:t> </a:t>
            </a:r>
            <a:r>
              <a:rPr lang="mi-NZ" dirty="0" err="1"/>
              <a:t>presence</a:t>
            </a:r>
            <a:r>
              <a:rPr lang="mi-NZ" dirty="0"/>
              <a:t> and </a:t>
            </a:r>
            <a:r>
              <a:rPr lang="mi-NZ" dirty="0" err="1"/>
              <a:t>absence</a:t>
            </a:r>
            <a:r>
              <a:rPr lang="mi-NZ" dirty="0"/>
              <a:t> </a:t>
            </a:r>
            <a:r>
              <a:rPr lang="mi-NZ" dirty="0" err="1"/>
              <a:t>of</a:t>
            </a:r>
            <a:r>
              <a:rPr lang="mi-NZ" dirty="0"/>
              <a:t> t- or -s </a:t>
            </a:r>
            <a:r>
              <a:rPr lang="mi-NZ" dirty="0" err="1"/>
              <a:t>creates</a:t>
            </a:r>
            <a:r>
              <a:rPr lang="mi-NZ" dirty="0"/>
              <a:t> </a:t>
            </a:r>
            <a:r>
              <a:rPr lang="mi-NZ" dirty="0" err="1"/>
              <a:t>the</a:t>
            </a:r>
            <a:r>
              <a:rPr lang="mi-NZ" dirty="0"/>
              <a:t> </a:t>
            </a:r>
            <a:r>
              <a:rPr lang="mi-NZ" dirty="0" err="1"/>
              <a:t>same</a:t>
            </a:r>
            <a:r>
              <a:rPr lang="mi-NZ" dirty="0"/>
              <a:t> </a:t>
            </a:r>
            <a:r>
              <a:rPr lang="mi-NZ" dirty="0" err="1"/>
              <a:t>meaningful</a:t>
            </a:r>
            <a:r>
              <a:rPr lang="mi-NZ" dirty="0"/>
              <a:t> </a:t>
            </a:r>
            <a:r>
              <a:rPr lang="mi-NZ" dirty="0" err="1"/>
              <a:t>contrast</a:t>
            </a:r>
            <a:r>
              <a:rPr lang="mi-NZ" dirty="0"/>
              <a:t>. </a:t>
            </a:r>
            <a:r>
              <a:rPr lang="mi-NZ" dirty="0" err="1"/>
              <a:t>But</a:t>
            </a:r>
            <a:r>
              <a:rPr lang="mi-NZ" dirty="0"/>
              <a:t> </a:t>
            </a:r>
            <a:r>
              <a:rPr lang="mi-NZ" dirty="0" err="1"/>
              <a:t>the</a:t>
            </a:r>
            <a:r>
              <a:rPr lang="mi-NZ" dirty="0"/>
              <a:t> </a:t>
            </a:r>
            <a:r>
              <a:rPr lang="mi-NZ" dirty="0" err="1"/>
              <a:t>contrast</a:t>
            </a:r>
            <a:r>
              <a:rPr lang="mi-NZ" dirty="0"/>
              <a:t> </a:t>
            </a:r>
            <a:r>
              <a:rPr lang="mi-NZ" dirty="0" err="1"/>
              <a:t>is</a:t>
            </a:r>
            <a:r>
              <a:rPr lang="mi-NZ" dirty="0"/>
              <a:t> </a:t>
            </a:r>
            <a:r>
              <a:rPr lang="mi-NZ" dirty="0" err="1"/>
              <a:t>made</a:t>
            </a:r>
            <a:r>
              <a:rPr lang="mi-NZ" dirty="0"/>
              <a:t> </a:t>
            </a:r>
            <a:r>
              <a:rPr lang="mi-NZ" dirty="0" err="1"/>
              <a:t>in</a:t>
            </a:r>
            <a:r>
              <a:rPr lang="mi-NZ" dirty="0"/>
              <a:t> </a:t>
            </a:r>
            <a:r>
              <a:rPr lang="mi-NZ" dirty="0" err="1"/>
              <a:t>different</a:t>
            </a:r>
            <a:r>
              <a:rPr lang="mi-NZ" dirty="0"/>
              <a:t> </a:t>
            </a:r>
            <a:r>
              <a:rPr lang="mi-NZ" dirty="0" err="1"/>
              <a:t>places</a:t>
            </a:r>
            <a:r>
              <a:rPr lang="mi-NZ" dirty="0"/>
              <a:t>. Māori </a:t>
            </a:r>
            <a:r>
              <a:rPr lang="mi-NZ" dirty="0" err="1"/>
              <a:t>codes</a:t>
            </a:r>
            <a:r>
              <a:rPr lang="mi-NZ" dirty="0"/>
              <a:t> </a:t>
            </a:r>
            <a:r>
              <a:rPr lang="mi-NZ" dirty="0" err="1"/>
              <a:t>explicitly</a:t>
            </a:r>
            <a:r>
              <a:rPr lang="mi-NZ" dirty="0"/>
              <a:t> for </a:t>
            </a:r>
            <a:r>
              <a:rPr lang="mi-NZ" dirty="0" err="1"/>
              <a:t>singular</a:t>
            </a:r>
            <a:r>
              <a:rPr lang="mi-NZ" dirty="0"/>
              <a:t>, </a:t>
            </a:r>
            <a:r>
              <a:rPr lang="mi-NZ" dirty="0" err="1"/>
              <a:t>while</a:t>
            </a:r>
            <a:r>
              <a:rPr lang="mi-NZ" dirty="0"/>
              <a:t> </a:t>
            </a:r>
            <a:r>
              <a:rPr lang="mi-NZ" dirty="0" err="1"/>
              <a:t>English</a:t>
            </a:r>
            <a:r>
              <a:rPr lang="mi-NZ" dirty="0"/>
              <a:t> </a:t>
            </a:r>
            <a:r>
              <a:rPr lang="mi-NZ" dirty="0" err="1"/>
              <a:t>codes</a:t>
            </a:r>
            <a:r>
              <a:rPr lang="mi-NZ" dirty="0"/>
              <a:t> </a:t>
            </a:r>
            <a:r>
              <a:rPr lang="mi-NZ" dirty="0" err="1"/>
              <a:t>explicitly</a:t>
            </a:r>
            <a:r>
              <a:rPr lang="mi-NZ" dirty="0"/>
              <a:t> for </a:t>
            </a:r>
            <a:r>
              <a:rPr lang="mi-NZ" dirty="0" err="1"/>
              <a:t>plural</a:t>
            </a:r>
            <a:r>
              <a:rPr lang="mi-NZ"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mi-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The</a:t>
            </a:r>
            <a:r>
              <a:rPr lang="mi-NZ" dirty="0"/>
              <a:t> </a:t>
            </a:r>
            <a:r>
              <a:rPr lang="mi-NZ" dirty="0" err="1"/>
              <a:t>understanding</a:t>
            </a:r>
            <a:r>
              <a:rPr lang="mi-NZ" dirty="0"/>
              <a:t> </a:t>
            </a:r>
            <a:r>
              <a:rPr lang="mi-NZ" dirty="0" err="1"/>
              <a:t>that</a:t>
            </a:r>
            <a:r>
              <a:rPr lang="mi-NZ" dirty="0"/>
              <a:t> </a:t>
            </a:r>
            <a:r>
              <a:rPr lang="mi-NZ" dirty="0" err="1"/>
              <a:t>languages</a:t>
            </a:r>
            <a:r>
              <a:rPr lang="mi-NZ" dirty="0"/>
              <a:t> </a:t>
            </a:r>
            <a:r>
              <a:rPr lang="mi-NZ" dirty="0" err="1"/>
              <a:t>can</a:t>
            </a:r>
            <a:r>
              <a:rPr lang="mi-NZ" dirty="0"/>
              <a:t> </a:t>
            </a:r>
            <a:r>
              <a:rPr lang="mi-NZ" dirty="0" err="1"/>
              <a:t>express</a:t>
            </a:r>
            <a:r>
              <a:rPr lang="mi-NZ" dirty="0"/>
              <a:t> </a:t>
            </a:r>
            <a:r>
              <a:rPr lang="mi-NZ" dirty="0" err="1"/>
              <a:t>the</a:t>
            </a:r>
            <a:r>
              <a:rPr lang="mi-NZ" dirty="0"/>
              <a:t> </a:t>
            </a:r>
            <a:r>
              <a:rPr lang="mi-NZ" dirty="0" err="1"/>
              <a:t>same</a:t>
            </a:r>
            <a:r>
              <a:rPr lang="mi-NZ" dirty="0"/>
              <a:t> </a:t>
            </a:r>
            <a:r>
              <a:rPr lang="mi-NZ" dirty="0" err="1"/>
              <a:t>contrast</a:t>
            </a:r>
            <a:r>
              <a:rPr lang="mi-NZ" dirty="0"/>
              <a:t>, or </a:t>
            </a:r>
            <a:r>
              <a:rPr lang="mi-NZ" dirty="0" err="1"/>
              <a:t>the</a:t>
            </a:r>
            <a:r>
              <a:rPr lang="mi-NZ" dirty="0"/>
              <a:t> </a:t>
            </a:r>
            <a:r>
              <a:rPr lang="mi-NZ" dirty="0" err="1"/>
              <a:t>same</a:t>
            </a:r>
            <a:r>
              <a:rPr lang="mi-NZ" dirty="0"/>
              <a:t> </a:t>
            </a:r>
            <a:r>
              <a:rPr lang="mi-NZ" dirty="0" err="1"/>
              <a:t>types</a:t>
            </a:r>
            <a:r>
              <a:rPr lang="mi-NZ" dirty="0"/>
              <a:t> </a:t>
            </a:r>
            <a:r>
              <a:rPr lang="mi-NZ" dirty="0" err="1"/>
              <a:t>of</a:t>
            </a:r>
            <a:r>
              <a:rPr lang="mi-NZ" dirty="0"/>
              <a:t> </a:t>
            </a:r>
            <a:r>
              <a:rPr lang="mi-NZ" dirty="0" err="1"/>
              <a:t>information</a:t>
            </a:r>
            <a:r>
              <a:rPr lang="mi-NZ" dirty="0"/>
              <a:t> </a:t>
            </a:r>
            <a:r>
              <a:rPr lang="mi-NZ" dirty="0" err="1"/>
              <a:t>about</a:t>
            </a:r>
            <a:r>
              <a:rPr lang="mi-NZ" dirty="0"/>
              <a:t> </a:t>
            </a:r>
            <a:r>
              <a:rPr lang="mi-NZ" dirty="0" err="1"/>
              <a:t>the</a:t>
            </a:r>
            <a:r>
              <a:rPr lang="mi-NZ" dirty="0"/>
              <a:t> </a:t>
            </a:r>
            <a:r>
              <a:rPr lang="mi-NZ" dirty="0" err="1"/>
              <a:t>world</a:t>
            </a:r>
            <a:r>
              <a:rPr lang="mi-NZ" dirty="0"/>
              <a:t>, </a:t>
            </a:r>
            <a:r>
              <a:rPr lang="mi-NZ" dirty="0" err="1"/>
              <a:t>using</a:t>
            </a:r>
            <a:r>
              <a:rPr lang="mi-NZ" dirty="0"/>
              <a:t> </a:t>
            </a:r>
            <a:r>
              <a:rPr lang="mi-NZ" dirty="0" err="1"/>
              <a:t>different</a:t>
            </a:r>
            <a:r>
              <a:rPr lang="mi-NZ" dirty="0"/>
              <a:t> </a:t>
            </a:r>
            <a:r>
              <a:rPr lang="mi-NZ" dirty="0" err="1"/>
              <a:t>strategies</a:t>
            </a:r>
            <a:r>
              <a:rPr lang="mi-NZ" dirty="0"/>
              <a:t> </a:t>
            </a:r>
            <a:r>
              <a:rPr lang="mi-NZ" dirty="0" err="1"/>
              <a:t>is</a:t>
            </a:r>
            <a:r>
              <a:rPr lang="mi-NZ" dirty="0"/>
              <a:t> a </a:t>
            </a:r>
            <a:r>
              <a:rPr lang="mi-NZ" dirty="0" err="1"/>
              <a:t>fundamental</a:t>
            </a:r>
            <a:r>
              <a:rPr lang="mi-NZ" dirty="0"/>
              <a:t> </a:t>
            </a:r>
            <a:r>
              <a:rPr lang="mi-NZ" dirty="0" err="1"/>
              <a:t>understanding</a:t>
            </a:r>
            <a:r>
              <a:rPr lang="mi-NZ" dirty="0"/>
              <a:t> </a:t>
            </a:r>
            <a:r>
              <a:rPr lang="mi-NZ" dirty="0" err="1"/>
              <a:t>in</a:t>
            </a:r>
            <a:r>
              <a:rPr lang="mi-NZ" dirty="0"/>
              <a:t> </a:t>
            </a:r>
            <a:r>
              <a:rPr lang="mi-NZ" dirty="0" err="1"/>
              <a:t>linguistics</a:t>
            </a:r>
            <a:r>
              <a:rPr lang="mi-NZ" dirty="0"/>
              <a:t>. </a:t>
            </a:r>
            <a:r>
              <a:rPr lang="mi-NZ" dirty="0" err="1"/>
              <a:t>Beyond</a:t>
            </a:r>
            <a:r>
              <a:rPr lang="mi-NZ" dirty="0"/>
              <a:t> </a:t>
            </a:r>
            <a:r>
              <a:rPr lang="mi-NZ" dirty="0" err="1"/>
              <a:t>that</a:t>
            </a:r>
            <a:r>
              <a:rPr lang="mi-NZ" dirty="0"/>
              <a:t>, </a:t>
            </a:r>
            <a:r>
              <a:rPr lang="mi-NZ" dirty="0" err="1"/>
              <a:t>understanding</a:t>
            </a:r>
            <a:r>
              <a:rPr lang="mi-NZ" dirty="0"/>
              <a:t> </a:t>
            </a:r>
            <a:r>
              <a:rPr lang="mi-NZ" dirty="0" err="1"/>
              <a:t>the</a:t>
            </a:r>
            <a:r>
              <a:rPr lang="mi-NZ" dirty="0"/>
              <a:t> ‘</a:t>
            </a:r>
            <a:r>
              <a:rPr lang="mi-NZ" dirty="0" err="1"/>
              <a:t>nothing</a:t>
            </a:r>
            <a:r>
              <a:rPr lang="mi-NZ" dirty="0"/>
              <a:t>’ </a:t>
            </a:r>
            <a:r>
              <a:rPr lang="mi-NZ" dirty="0" err="1"/>
              <a:t>can</a:t>
            </a:r>
            <a:r>
              <a:rPr lang="mi-NZ" dirty="0"/>
              <a:t> </a:t>
            </a:r>
            <a:r>
              <a:rPr lang="mi-NZ" dirty="0" err="1"/>
              <a:t>be</a:t>
            </a:r>
            <a:r>
              <a:rPr lang="mi-NZ" dirty="0"/>
              <a:t> a </a:t>
            </a:r>
            <a:r>
              <a:rPr lang="mi-NZ" dirty="0" err="1"/>
              <a:t>meaningful</a:t>
            </a:r>
            <a:r>
              <a:rPr lang="mi-NZ" dirty="0"/>
              <a:t> </a:t>
            </a:r>
            <a:r>
              <a:rPr lang="mi-NZ" dirty="0" err="1"/>
              <a:t>part</a:t>
            </a:r>
            <a:r>
              <a:rPr lang="mi-NZ" dirty="0"/>
              <a:t> </a:t>
            </a:r>
            <a:r>
              <a:rPr lang="mi-NZ" dirty="0" err="1"/>
              <a:t>of</a:t>
            </a:r>
            <a:r>
              <a:rPr lang="mi-NZ" dirty="0"/>
              <a:t> a </a:t>
            </a:r>
            <a:r>
              <a:rPr lang="mi-NZ" dirty="0" err="1"/>
              <a:t>system</a:t>
            </a:r>
            <a:r>
              <a:rPr lang="mi-NZ" dirty="0"/>
              <a:t> </a:t>
            </a:r>
            <a:r>
              <a:rPr lang="mi-NZ" dirty="0" err="1"/>
              <a:t>is</a:t>
            </a:r>
            <a:r>
              <a:rPr lang="mi-NZ" dirty="0"/>
              <a:t> </a:t>
            </a:r>
            <a:r>
              <a:rPr lang="mi-NZ" dirty="0" err="1"/>
              <a:t>important</a:t>
            </a:r>
            <a:r>
              <a:rPr lang="mi-NZ" dirty="0"/>
              <a:t>. </a:t>
            </a:r>
          </a:p>
        </p:txBody>
      </p:sp>
      <p:sp>
        <p:nvSpPr>
          <p:cNvPr id="4" name="Slide Number Placeholder 3"/>
          <p:cNvSpPr>
            <a:spLocks noGrp="1"/>
          </p:cNvSpPr>
          <p:nvPr>
            <p:ph type="sldNum" sz="quarter" idx="5"/>
          </p:nvPr>
        </p:nvSpPr>
        <p:spPr/>
        <p:txBody>
          <a:bodyPr/>
          <a:lstStyle/>
          <a:p>
            <a:fld id="{AD4BC9C3-86E6-4D42-B4B7-69D37E14A011}" type="slidenum">
              <a:rPr lang="en-NZ" smtClean="0"/>
              <a:t>7</a:t>
            </a:fld>
            <a:endParaRPr lang="en-NZ"/>
          </a:p>
        </p:txBody>
      </p:sp>
    </p:spTree>
    <p:extLst>
      <p:ext uri="{BB962C8B-B14F-4D97-AF65-F5344CB8AC3E}">
        <p14:creationId xmlns:p14="http://schemas.microsoft.com/office/powerpoint/2010/main" val="3885196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Another</a:t>
            </a:r>
            <a:r>
              <a:rPr lang="mi-NZ" dirty="0"/>
              <a:t> </a:t>
            </a:r>
            <a:r>
              <a:rPr lang="mi-NZ" dirty="0" err="1"/>
              <a:t>teaching</a:t>
            </a:r>
            <a:r>
              <a:rPr lang="mi-NZ" dirty="0"/>
              <a:t> </a:t>
            </a:r>
            <a:r>
              <a:rPr lang="mi-NZ" dirty="0" err="1"/>
              <a:t>example</a:t>
            </a:r>
            <a:r>
              <a:rPr lang="mi-NZ" dirty="0"/>
              <a:t> </a:t>
            </a:r>
            <a:r>
              <a:rPr lang="mi-NZ" dirty="0" err="1"/>
              <a:t>we</a:t>
            </a:r>
            <a:r>
              <a:rPr lang="mi-NZ" dirty="0"/>
              <a:t> </a:t>
            </a:r>
            <a:r>
              <a:rPr lang="mi-NZ" dirty="0" err="1"/>
              <a:t>use</a:t>
            </a:r>
            <a:r>
              <a:rPr lang="mi-NZ" dirty="0"/>
              <a:t> </a:t>
            </a:r>
            <a:r>
              <a:rPr lang="mi-NZ" dirty="0" err="1"/>
              <a:t>relates</a:t>
            </a:r>
            <a:r>
              <a:rPr lang="mi-NZ" dirty="0"/>
              <a:t> to </a:t>
            </a:r>
            <a:r>
              <a:rPr lang="mi-NZ" dirty="0" err="1"/>
              <a:t>reduplication</a:t>
            </a:r>
            <a:r>
              <a:rPr lang="mi-NZ" dirty="0"/>
              <a:t>. </a:t>
            </a:r>
          </a:p>
          <a:p>
            <a:endParaRPr lang="mi-NZ" dirty="0"/>
          </a:p>
          <a:p>
            <a:r>
              <a:rPr lang="mi-NZ" dirty="0" err="1"/>
              <a:t>Reduplication</a:t>
            </a:r>
            <a:r>
              <a:rPr lang="mi-NZ" dirty="0"/>
              <a:t> </a:t>
            </a:r>
            <a:r>
              <a:rPr lang="mi-NZ" dirty="0" err="1"/>
              <a:t>is</a:t>
            </a:r>
            <a:r>
              <a:rPr lang="mi-NZ" dirty="0"/>
              <a:t> </a:t>
            </a:r>
            <a:r>
              <a:rPr lang="mi-NZ" dirty="0" err="1"/>
              <a:t>not</a:t>
            </a:r>
            <a:r>
              <a:rPr lang="mi-NZ" dirty="0"/>
              <a:t> a </a:t>
            </a:r>
            <a:r>
              <a:rPr lang="mi-NZ" dirty="0" err="1"/>
              <a:t>process</a:t>
            </a:r>
            <a:r>
              <a:rPr lang="mi-NZ" dirty="0"/>
              <a:t> </a:t>
            </a:r>
            <a:r>
              <a:rPr lang="mi-NZ" dirty="0" err="1"/>
              <a:t>that</a:t>
            </a:r>
            <a:r>
              <a:rPr lang="mi-NZ" dirty="0"/>
              <a:t> </a:t>
            </a:r>
            <a:r>
              <a:rPr lang="mi-NZ" dirty="0" err="1"/>
              <a:t>is</a:t>
            </a:r>
            <a:r>
              <a:rPr lang="mi-NZ" dirty="0"/>
              <a:t> </a:t>
            </a:r>
            <a:r>
              <a:rPr lang="mi-NZ" dirty="0" err="1"/>
              <a:t>found</a:t>
            </a:r>
            <a:r>
              <a:rPr lang="mi-NZ" dirty="0"/>
              <a:t> </a:t>
            </a:r>
            <a:r>
              <a:rPr lang="mi-NZ" dirty="0" err="1"/>
              <a:t>in</a:t>
            </a:r>
            <a:r>
              <a:rPr lang="mi-NZ" dirty="0"/>
              <a:t> </a:t>
            </a:r>
            <a:r>
              <a:rPr lang="mi-NZ" dirty="0" err="1"/>
              <a:t>English</a:t>
            </a:r>
            <a:r>
              <a:rPr lang="mi-NZ" dirty="0"/>
              <a:t>, </a:t>
            </a:r>
            <a:r>
              <a:rPr lang="mi-NZ" dirty="0" err="1"/>
              <a:t>but</a:t>
            </a:r>
            <a:r>
              <a:rPr lang="mi-NZ" dirty="0"/>
              <a:t> </a:t>
            </a:r>
            <a:r>
              <a:rPr lang="mi-NZ" dirty="0" err="1"/>
              <a:t>it</a:t>
            </a:r>
            <a:r>
              <a:rPr lang="mi-NZ" dirty="0"/>
              <a:t> </a:t>
            </a:r>
            <a:r>
              <a:rPr lang="mi-NZ" dirty="0" err="1"/>
              <a:t>is</a:t>
            </a:r>
            <a:r>
              <a:rPr lang="mi-NZ" dirty="0"/>
              <a:t> </a:t>
            </a:r>
            <a:r>
              <a:rPr lang="mi-NZ" dirty="0" err="1"/>
              <a:t>widespread</a:t>
            </a:r>
            <a:r>
              <a:rPr lang="mi-NZ" dirty="0"/>
              <a:t> </a:t>
            </a:r>
            <a:r>
              <a:rPr lang="mi-NZ" dirty="0" err="1"/>
              <a:t>in</a:t>
            </a:r>
            <a:r>
              <a:rPr lang="mi-NZ" dirty="0"/>
              <a:t> </a:t>
            </a:r>
            <a:r>
              <a:rPr lang="mi-NZ" dirty="0" err="1"/>
              <a:t>languages</a:t>
            </a:r>
            <a:r>
              <a:rPr lang="mi-NZ" dirty="0"/>
              <a:t> </a:t>
            </a:r>
            <a:r>
              <a:rPr lang="mi-NZ" dirty="0" err="1"/>
              <a:t>of</a:t>
            </a:r>
            <a:r>
              <a:rPr lang="mi-NZ" dirty="0"/>
              <a:t> </a:t>
            </a:r>
            <a:r>
              <a:rPr lang="mi-NZ" dirty="0" err="1"/>
              <a:t>the</a:t>
            </a:r>
            <a:r>
              <a:rPr lang="mi-NZ" dirty="0"/>
              <a:t> </a:t>
            </a:r>
            <a:r>
              <a:rPr lang="mi-NZ" dirty="0" err="1"/>
              <a:t>Pacific</a:t>
            </a:r>
            <a:r>
              <a:rPr lang="mi-NZ" dirty="0"/>
              <a:t> </a:t>
            </a:r>
            <a:r>
              <a:rPr lang="mi-NZ" dirty="0" err="1"/>
              <a:t>region</a:t>
            </a:r>
            <a:r>
              <a:rPr lang="mi-NZ" dirty="0"/>
              <a:t>, </a:t>
            </a:r>
            <a:r>
              <a:rPr lang="mi-NZ" dirty="0" err="1"/>
              <a:t>as</a:t>
            </a:r>
            <a:r>
              <a:rPr lang="mi-NZ" dirty="0"/>
              <a:t> </a:t>
            </a:r>
            <a:r>
              <a:rPr lang="mi-NZ" dirty="0" err="1"/>
              <a:t>well</a:t>
            </a:r>
            <a:r>
              <a:rPr lang="mi-NZ" dirty="0"/>
              <a:t> </a:t>
            </a:r>
            <a:r>
              <a:rPr lang="mi-NZ" dirty="0" err="1"/>
              <a:t>as</a:t>
            </a:r>
            <a:r>
              <a:rPr lang="mi-NZ" dirty="0"/>
              <a:t> </a:t>
            </a:r>
            <a:r>
              <a:rPr lang="mi-NZ" dirty="0" err="1"/>
              <a:t>in</a:t>
            </a:r>
            <a:r>
              <a:rPr lang="mi-NZ" dirty="0"/>
              <a:t> </a:t>
            </a:r>
            <a:r>
              <a:rPr lang="mi-NZ" dirty="0" err="1"/>
              <a:t>Australia</a:t>
            </a:r>
            <a:r>
              <a:rPr lang="mi-NZ" dirty="0"/>
              <a:t>.</a:t>
            </a:r>
          </a:p>
          <a:p>
            <a:endParaRPr lang="mi-NZ" dirty="0"/>
          </a:p>
          <a:p>
            <a:r>
              <a:rPr lang="mi-NZ" dirty="0"/>
              <a:t>Here </a:t>
            </a:r>
            <a:r>
              <a:rPr lang="mi-NZ" dirty="0" err="1"/>
              <a:t>is</a:t>
            </a:r>
            <a:r>
              <a:rPr lang="mi-NZ" dirty="0"/>
              <a:t> a </a:t>
            </a:r>
            <a:r>
              <a:rPr lang="mi-NZ" dirty="0" err="1"/>
              <a:t>small</a:t>
            </a:r>
            <a:r>
              <a:rPr lang="mi-NZ" dirty="0"/>
              <a:t> </a:t>
            </a:r>
            <a:r>
              <a:rPr lang="mi-NZ" dirty="0" err="1"/>
              <a:t>set</a:t>
            </a:r>
            <a:r>
              <a:rPr lang="mi-NZ" dirty="0"/>
              <a:t> </a:t>
            </a:r>
            <a:r>
              <a:rPr lang="mi-NZ" dirty="0" err="1"/>
              <a:t>items</a:t>
            </a:r>
            <a:r>
              <a:rPr lang="mi-NZ" dirty="0"/>
              <a:t> </a:t>
            </a:r>
            <a:r>
              <a:rPr lang="mi-NZ" dirty="0" err="1"/>
              <a:t>from</a:t>
            </a:r>
            <a:r>
              <a:rPr lang="mi-NZ" dirty="0"/>
              <a:t> </a:t>
            </a:r>
            <a:r>
              <a:rPr lang="mi-NZ" dirty="0" err="1"/>
              <a:t>Peter</a:t>
            </a:r>
            <a:r>
              <a:rPr lang="mi-NZ" dirty="0"/>
              <a:t> </a:t>
            </a:r>
            <a:r>
              <a:rPr lang="mi-NZ" dirty="0" err="1"/>
              <a:t>Keegan’s</a:t>
            </a:r>
            <a:r>
              <a:rPr lang="mi-NZ" dirty="0"/>
              <a:t> </a:t>
            </a:r>
            <a:r>
              <a:rPr lang="mi-NZ" dirty="0" err="1"/>
              <a:t>thesis</a:t>
            </a:r>
            <a:r>
              <a:rPr lang="mi-NZ" dirty="0"/>
              <a:t> </a:t>
            </a:r>
            <a:r>
              <a:rPr lang="mi-NZ" dirty="0" err="1"/>
              <a:t>on</a:t>
            </a:r>
            <a:r>
              <a:rPr lang="mi-NZ" dirty="0"/>
              <a:t> </a:t>
            </a:r>
            <a:r>
              <a:rPr lang="mi-NZ" dirty="0" err="1"/>
              <a:t>Reduplication</a:t>
            </a:r>
            <a:r>
              <a:rPr lang="mi-NZ" dirty="0"/>
              <a:t> </a:t>
            </a:r>
            <a:r>
              <a:rPr lang="mi-NZ" dirty="0" err="1"/>
              <a:t>in</a:t>
            </a:r>
            <a:r>
              <a:rPr lang="mi-NZ" dirty="0"/>
              <a:t> Māori. </a:t>
            </a:r>
            <a:r>
              <a:rPr lang="mi-NZ" dirty="0" err="1"/>
              <a:t>These</a:t>
            </a:r>
            <a:r>
              <a:rPr lang="mi-NZ" dirty="0"/>
              <a:t> </a:t>
            </a:r>
            <a:r>
              <a:rPr lang="mi-NZ" dirty="0" err="1"/>
              <a:t>items</a:t>
            </a:r>
            <a:r>
              <a:rPr lang="mi-NZ" dirty="0"/>
              <a:t> </a:t>
            </a:r>
            <a:r>
              <a:rPr lang="mi-NZ" dirty="0" err="1"/>
              <a:t>show</a:t>
            </a:r>
            <a:r>
              <a:rPr lang="mi-NZ" dirty="0"/>
              <a:t> </a:t>
            </a:r>
            <a:r>
              <a:rPr lang="mi-NZ" dirty="0" err="1"/>
              <a:t>the</a:t>
            </a:r>
            <a:r>
              <a:rPr lang="mi-NZ" dirty="0"/>
              <a:t> </a:t>
            </a:r>
            <a:r>
              <a:rPr lang="mi-NZ" dirty="0" err="1"/>
              <a:t>use</a:t>
            </a:r>
            <a:r>
              <a:rPr lang="mi-NZ" dirty="0"/>
              <a:t> </a:t>
            </a:r>
            <a:r>
              <a:rPr lang="mi-NZ" dirty="0" err="1"/>
              <a:t>of</a:t>
            </a:r>
            <a:r>
              <a:rPr lang="mi-NZ" dirty="0"/>
              <a:t> </a:t>
            </a:r>
            <a:r>
              <a:rPr lang="mi-NZ" dirty="0" err="1"/>
              <a:t>reduplication</a:t>
            </a:r>
            <a:r>
              <a:rPr lang="mi-NZ" dirty="0"/>
              <a:t> for </a:t>
            </a:r>
            <a:r>
              <a:rPr lang="mi-NZ" dirty="0" err="1"/>
              <a:t>repetition</a:t>
            </a:r>
            <a:r>
              <a:rPr lang="mi-NZ" dirty="0"/>
              <a:t>. </a:t>
            </a:r>
            <a:r>
              <a:rPr lang="mi-NZ" dirty="0" err="1"/>
              <a:t>This</a:t>
            </a:r>
            <a:r>
              <a:rPr lang="mi-NZ" dirty="0"/>
              <a:t> </a:t>
            </a:r>
            <a:r>
              <a:rPr lang="mi-NZ" dirty="0" err="1"/>
              <a:t>is</a:t>
            </a:r>
            <a:r>
              <a:rPr lang="mi-NZ" dirty="0"/>
              <a:t> </a:t>
            </a:r>
            <a:r>
              <a:rPr lang="mi-NZ" dirty="0" err="1"/>
              <a:t>an</a:t>
            </a:r>
            <a:r>
              <a:rPr lang="mi-NZ" dirty="0"/>
              <a:t> </a:t>
            </a:r>
            <a:r>
              <a:rPr lang="mi-NZ" dirty="0" err="1"/>
              <a:t>iconic</a:t>
            </a:r>
            <a:r>
              <a:rPr lang="mi-NZ" dirty="0"/>
              <a:t> </a:t>
            </a:r>
            <a:r>
              <a:rPr lang="mi-NZ" dirty="0" err="1"/>
              <a:t>use</a:t>
            </a:r>
            <a:r>
              <a:rPr lang="mi-NZ" dirty="0"/>
              <a:t> </a:t>
            </a:r>
            <a:r>
              <a:rPr lang="mi-NZ" dirty="0" err="1"/>
              <a:t>of</a:t>
            </a:r>
            <a:r>
              <a:rPr lang="mi-NZ" dirty="0"/>
              <a:t> </a:t>
            </a:r>
            <a:r>
              <a:rPr lang="mi-NZ" dirty="0" err="1"/>
              <a:t>reduplication</a:t>
            </a:r>
            <a:r>
              <a:rPr lang="mi-NZ" dirty="0"/>
              <a:t>, where </a:t>
            </a:r>
            <a:r>
              <a:rPr lang="mi-NZ" dirty="0" err="1"/>
              <a:t>in</a:t>
            </a:r>
            <a:r>
              <a:rPr lang="mi-NZ" dirty="0"/>
              <a:t> </a:t>
            </a:r>
            <a:r>
              <a:rPr lang="mi-NZ" dirty="0" err="1"/>
              <a:t>the</a:t>
            </a:r>
            <a:r>
              <a:rPr lang="mi-NZ" dirty="0"/>
              <a:t> </a:t>
            </a:r>
            <a:r>
              <a:rPr lang="mi-NZ" dirty="0" err="1"/>
              <a:t>words</a:t>
            </a:r>
            <a:r>
              <a:rPr lang="mi-NZ" dirty="0"/>
              <a:t> </a:t>
            </a:r>
            <a:r>
              <a:rPr lang="mi-NZ" dirty="0" err="1"/>
              <a:t>of</a:t>
            </a:r>
            <a:r>
              <a:rPr lang="mi-NZ" dirty="0"/>
              <a:t> </a:t>
            </a:r>
            <a:r>
              <a:rPr lang="mi-NZ" dirty="0" err="1"/>
              <a:t>Lakoff</a:t>
            </a:r>
            <a:r>
              <a:rPr lang="mi-NZ" dirty="0"/>
              <a:t> and </a:t>
            </a:r>
            <a:r>
              <a:rPr lang="mi-NZ" dirty="0" err="1"/>
              <a:t>Johnson</a:t>
            </a:r>
            <a:r>
              <a:rPr lang="mi-NZ" dirty="0"/>
              <a:t>, </a:t>
            </a:r>
            <a:r>
              <a:rPr lang="en-US" sz="1800" dirty="0">
                <a:effectLst/>
                <a:latin typeface="Times New Roman" panose="02020603050405020304" pitchFamily="18" charset="0"/>
                <a:ea typeface="Arial Unicode MS"/>
              </a:rPr>
              <a:t>‘MORE OF FORM stands for MORE OF CONTENT’ (1980:128)</a:t>
            </a:r>
            <a:endParaRPr lang="mi-NZ" dirty="0"/>
          </a:p>
          <a:p>
            <a:endParaRPr lang="mi-NZ" dirty="0"/>
          </a:p>
          <a:p>
            <a:r>
              <a:rPr lang="mi-NZ" dirty="0" err="1"/>
              <a:t>These</a:t>
            </a:r>
            <a:r>
              <a:rPr lang="mi-NZ" dirty="0"/>
              <a:t> </a:t>
            </a:r>
            <a:r>
              <a:rPr lang="mi-NZ" dirty="0" err="1"/>
              <a:t>data</a:t>
            </a:r>
            <a:r>
              <a:rPr lang="mi-NZ" dirty="0"/>
              <a:t> </a:t>
            </a:r>
            <a:r>
              <a:rPr lang="mi-NZ" dirty="0" err="1"/>
              <a:t>illustrate</a:t>
            </a:r>
            <a:r>
              <a:rPr lang="mi-NZ" dirty="0"/>
              <a:t> </a:t>
            </a:r>
            <a:r>
              <a:rPr lang="mi-NZ" dirty="0" err="1"/>
              <a:t>both</a:t>
            </a:r>
            <a:r>
              <a:rPr lang="mi-NZ" dirty="0"/>
              <a:t> </a:t>
            </a:r>
            <a:r>
              <a:rPr lang="mi-NZ" dirty="0" err="1"/>
              <a:t>complete</a:t>
            </a:r>
            <a:r>
              <a:rPr lang="mi-NZ" dirty="0"/>
              <a:t> or </a:t>
            </a:r>
            <a:r>
              <a:rPr lang="mi-NZ" dirty="0" err="1"/>
              <a:t>full</a:t>
            </a:r>
            <a:r>
              <a:rPr lang="mi-NZ" dirty="0"/>
              <a:t> </a:t>
            </a:r>
            <a:r>
              <a:rPr lang="mi-NZ" dirty="0" err="1"/>
              <a:t>reduplication</a:t>
            </a:r>
            <a:r>
              <a:rPr lang="mi-NZ" dirty="0"/>
              <a:t> </a:t>
            </a:r>
            <a:r>
              <a:rPr lang="mi-NZ" dirty="0" err="1"/>
              <a:t>of</a:t>
            </a:r>
            <a:r>
              <a:rPr lang="mi-NZ" dirty="0"/>
              <a:t> a </a:t>
            </a:r>
            <a:r>
              <a:rPr lang="mi-NZ" dirty="0" err="1"/>
              <a:t>word</a:t>
            </a:r>
            <a:r>
              <a:rPr lang="mi-NZ" dirty="0"/>
              <a:t>, and </a:t>
            </a:r>
            <a:r>
              <a:rPr lang="mi-NZ" dirty="0" err="1"/>
              <a:t>partial</a:t>
            </a:r>
            <a:r>
              <a:rPr lang="mi-NZ" dirty="0"/>
              <a:t> </a:t>
            </a:r>
            <a:r>
              <a:rPr lang="mi-NZ" dirty="0" err="1"/>
              <a:t>reduplication</a:t>
            </a:r>
            <a:r>
              <a:rPr lang="mi-NZ" dirty="0"/>
              <a:t> </a:t>
            </a:r>
            <a:r>
              <a:rPr lang="mi-NZ" dirty="0" err="1"/>
              <a:t>of</a:t>
            </a:r>
            <a:r>
              <a:rPr lang="mi-NZ" dirty="0"/>
              <a:t> a </a:t>
            </a:r>
            <a:r>
              <a:rPr lang="mi-NZ" dirty="0" err="1"/>
              <a:t>word</a:t>
            </a:r>
            <a:r>
              <a:rPr lang="mi-NZ" dirty="0"/>
              <a:t> – </a:t>
            </a:r>
            <a:r>
              <a:rPr lang="mi-NZ" dirty="0" err="1"/>
              <a:t>these</a:t>
            </a:r>
            <a:r>
              <a:rPr lang="mi-NZ" dirty="0"/>
              <a:t> are </a:t>
            </a:r>
            <a:r>
              <a:rPr lang="mi-NZ" dirty="0" err="1"/>
              <a:t>the</a:t>
            </a:r>
            <a:r>
              <a:rPr lang="mi-NZ" dirty="0"/>
              <a:t> </a:t>
            </a:r>
            <a:r>
              <a:rPr lang="mi-NZ" dirty="0" err="1"/>
              <a:t>two</a:t>
            </a:r>
            <a:r>
              <a:rPr lang="mi-NZ" dirty="0"/>
              <a:t> </a:t>
            </a:r>
            <a:r>
              <a:rPr lang="mi-NZ" dirty="0" err="1"/>
              <a:t>major</a:t>
            </a:r>
            <a:r>
              <a:rPr lang="mi-NZ" dirty="0"/>
              <a:t> </a:t>
            </a:r>
            <a:r>
              <a:rPr lang="mi-NZ" dirty="0" err="1"/>
              <a:t>forms</a:t>
            </a:r>
            <a:r>
              <a:rPr lang="mi-NZ" dirty="0"/>
              <a:t> </a:t>
            </a:r>
            <a:r>
              <a:rPr lang="mi-NZ" dirty="0" err="1"/>
              <a:t>of</a:t>
            </a:r>
            <a:r>
              <a:rPr lang="mi-NZ" dirty="0"/>
              <a:t> </a:t>
            </a:r>
            <a:r>
              <a:rPr lang="mi-NZ" dirty="0" err="1"/>
              <a:t>reduplication</a:t>
            </a:r>
            <a:r>
              <a:rPr lang="mi-NZ" dirty="0"/>
              <a:t> </a:t>
            </a:r>
            <a:r>
              <a:rPr lang="mi-NZ" dirty="0" err="1"/>
              <a:t>that</a:t>
            </a:r>
            <a:r>
              <a:rPr lang="mi-NZ" dirty="0"/>
              <a:t> </a:t>
            </a:r>
            <a:r>
              <a:rPr lang="mi-NZ" dirty="0" err="1"/>
              <a:t>we</a:t>
            </a:r>
            <a:r>
              <a:rPr lang="mi-NZ" dirty="0"/>
              <a:t> </a:t>
            </a:r>
            <a:r>
              <a:rPr lang="mi-NZ" dirty="0" err="1"/>
              <a:t>find</a:t>
            </a:r>
            <a:r>
              <a:rPr lang="mi-NZ" dirty="0"/>
              <a:t> </a:t>
            </a:r>
            <a:r>
              <a:rPr lang="mi-NZ" dirty="0" err="1"/>
              <a:t>in</a:t>
            </a:r>
            <a:r>
              <a:rPr lang="mi-NZ" dirty="0"/>
              <a:t> </a:t>
            </a:r>
            <a:r>
              <a:rPr lang="mi-NZ" dirty="0" err="1"/>
              <a:t>the</a:t>
            </a:r>
            <a:r>
              <a:rPr lang="mi-NZ" dirty="0"/>
              <a:t> </a:t>
            </a:r>
            <a:r>
              <a:rPr lang="mi-NZ" dirty="0" err="1"/>
              <a:t>world’s</a:t>
            </a:r>
            <a:r>
              <a:rPr lang="mi-NZ" dirty="0"/>
              <a:t> </a:t>
            </a:r>
            <a:r>
              <a:rPr lang="mi-NZ" dirty="0" err="1"/>
              <a:t>languages</a:t>
            </a:r>
            <a:r>
              <a:rPr lang="mi-NZ" dirty="0"/>
              <a:t>.</a:t>
            </a:r>
          </a:p>
          <a:p>
            <a:endParaRPr lang="mi-NZ" dirty="0"/>
          </a:p>
        </p:txBody>
      </p:sp>
      <p:sp>
        <p:nvSpPr>
          <p:cNvPr id="4" name="Slide Number Placeholder 3"/>
          <p:cNvSpPr>
            <a:spLocks noGrp="1"/>
          </p:cNvSpPr>
          <p:nvPr>
            <p:ph type="sldNum" sz="quarter" idx="5"/>
          </p:nvPr>
        </p:nvSpPr>
        <p:spPr/>
        <p:txBody>
          <a:bodyPr/>
          <a:lstStyle/>
          <a:p>
            <a:fld id="{AD4BC9C3-86E6-4D42-B4B7-69D37E14A011}" type="slidenum">
              <a:rPr lang="en-NZ" smtClean="0"/>
              <a:t>8</a:t>
            </a:fld>
            <a:endParaRPr lang="en-NZ"/>
          </a:p>
        </p:txBody>
      </p:sp>
    </p:spTree>
    <p:extLst>
      <p:ext uri="{BB962C8B-B14F-4D97-AF65-F5344CB8AC3E}">
        <p14:creationId xmlns:p14="http://schemas.microsoft.com/office/powerpoint/2010/main" val="1149848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From</a:t>
            </a:r>
            <a:r>
              <a:rPr lang="mi-NZ" dirty="0"/>
              <a:t> </a:t>
            </a:r>
            <a:r>
              <a:rPr lang="mi-NZ" dirty="0" err="1"/>
              <a:t>those</a:t>
            </a:r>
            <a:r>
              <a:rPr lang="mi-NZ" dirty="0"/>
              <a:t> </a:t>
            </a:r>
            <a:r>
              <a:rPr lang="mi-NZ" dirty="0" err="1"/>
              <a:t>simple</a:t>
            </a:r>
            <a:r>
              <a:rPr lang="mi-NZ" dirty="0"/>
              <a:t> </a:t>
            </a:r>
            <a:r>
              <a:rPr lang="mi-NZ" dirty="0" err="1"/>
              <a:t>observations</a:t>
            </a:r>
            <a:r>
              <a:rPr lang="mi-NZ" dirty="0"/>
              <a:t>, </a:t>
            </a:r>
            <a:r>
              <a:rPr lang="mi-NZ" dirty="0" err="1"/>
              <a:t>we</a:t>
            </a:r>
            <a:r>
              <a:rPr lang="mi-NZ" dirty="0"/>
              <a:t> </a:t>
            </a:r>
            <a:r>
              <a:rPr lang="mi-NZ" dirty="0" err="1"/>
              <a:t>can</a:t>
            </a:r>
            <a:r>
              <a:rPr lang="mi-NZ" dirty="0"/>
              <a:t> </a:t>
            </a:r>
            <a:r>
              <a:rPr lang="mi-NZ" dirty="0" err="1"/>
              <a:t>create</a:t>
            </a:r>
            <a:r>
              <a:rPr lang="mi-NZ" dirty="0"/>
              <a:t> CV </a:t>
            </a:r>
            <a:r>
              <a:rPr lang="mi-NZ" dirty="0" err="1"/>
              <a:t>templates</a:t>
            </a:r>
            <a:r>
              <a:rPr lang="mi-NZ" dirty="0"/>
              <a:t>, </a:t>
            </a:r>
            <a:r>
              <a:rPr lang="mi-NZ" dirty="0" err="1"/>
              <a:t>templates</a:t>
            </a:r>
            <a:r>
              <a:rPr lang="mi-NZ" dirty="0"/>
              <a:t> </a:t>
            </a:r>
            <a:r>
              <a:rPr lang="mi-NZ" dirty="0" err="1"/>
              <a:t>that</a:t>
            </a:r>
            <a:r>
              <a:rPr lang="mi-NZ" dirty="0"/>
              <a:t> </a:t>
            </a:r>
            <a:r>
              <a:rPr lang="mi-NZ" dirty="0" err="1"/>
              <a:t>represent</a:t>
            </a:r>
            <a:r>
              <a:rPr lang="mi-NZ" dirty="0"/>
              <a:t> </a:t>
            </a:r>
            <a:r>
              <a:rPr lang="mi-NZ" dirty="0" err="1"/>
              <a:t>the</a:t>
            </a:r>
            <a:r>
              <a:rPr lang="mi-NZ" dirty="0"/>
              <a:t> </a:t>
            </a:r>
            <a:r>
              <a:rPr lang="mi-NZ" dirty="0" err="1"/>
              <a:t>sequence</a:t>
            </a:r>
            <a:r>
              <a:rPr lang="mi-NZ" dirty="0"/>
              <a:t> </a:t>
            </a:r>
            <a:r>
              <a:rPr lang="mi-NZ" dirty="0" err="1"/>
              <a:t>of</a:t>
            </a:r>
            <a:r>
              <a:rPr lang="mi-NZ" dirty="0"/>
              <a:t> </a:t>
            </a:r>
            <a:r>
              <a:rPr lang="mi-NZ" dirty="0" err="1"/>
              <a:t>consonants</a:t>
            </a:r>
            <a:r>
              <a:rPr lang="mi-NZ" dirty="0"/>
              <a:t> and </a:t>
            </a:r>
            <a:r>
              <a:rPr lang="mi-NZ" dirty="0" err="1"/>
              <a:t>vowels</a:t>
            </a:r>
            <a:r>
              <a:rPr lang="mi-NZ" dirty="0"/>
              <a:t> </a:t>
            </a:r>
            <a:r>
              <a:rPr lang="mi-NZ" dirty="0" err="1"/>
              <a:t>that</a:t>
            </a:r>
            <a:r>
              <a:rPr lang="mi-NZ" dirty="0"/>
              <a:t> are ‘</a:t>
            </a:r>
            <a:r>
              <a:rPr lang="mi-NZ" dirty="0" err="1"/>
              <a:t>copied</a:t>
            </a:r>
            <a:r>
              <a:rPr lang="mi-NZ" dirty="0"/>
              <a:t>’ or </a:t>
            </a:r>
            <a:r>
              <a:rPr lang="mi-NZ" dirty="0" err="1"/>
              <a:t>reduplicated</a:t>
            </a:r>
            <a:r>
              <a:rPr lang="mi-NZ" dirty="0"/>
              <a:t> </a:t>
            </a:r>
            <a:r>
              <a:rPr lang="mi-NZ" dirty="0" err="1"/>
              <a:t>in</a:t>
            </a:r>
            <a:r>
              <a:rPr lang="mi-NZ" dirty="0"/>
              <a:t> </a:t>
            </a:r>
            <a:r>
              <a:rPr lang="mi-NZ" dirty="0" err="1"/>
              <a:t>each</a:t>
            </a:r>
            <a:r>
              <a:rPr lang="mi-NZ" dirty="0"/>
              <a:t> </a:t>
            </a:r>
            <a:r>
              <a:rPr lang="mi-NZ" dirty="0" err="1"/>
              <a:t>word</a:t>
            </a:r>
            <a:r>
              <a:rPr lang="mi-NZ" dirty="0"/>
              <a:t> </a:t>
            </a:r>
          </a:p>
          <a:p>
            <a:endParaRPr lang="mi-NZ" dirty="0"/>
          </a:p>
          <a:p>
            <a:r>
              <a:rPr lang="mi-NZ" dirty="0" err="1"/>
              <a:t>Students</a:t>
            </a:r>
            <a:r>
              <a:rPr lang="mi-NZ" dirty="0"/>
              <a:t> </a:t>
            </a:r>
            <a:r>
              <a:rPr lang="mi-NZ" dirty="0" err="1"/>
              <a:t>find</a:t>
            </a:r>
            <a:r>
              <a:rPr lang="mi-NZ" dirty="0"/>
              <a:t> </a:t>
            </a:r>
            <a:r>
              <a:rPr lang="mi-NZ" dirty="0" err="1"/>
              <a:t>it</a:t>
            </a:r>
            <a:r>
              <a:rPr lang="mi-NZ" dirty="0"/>
              <a:t> </a:t>
            </a:r>
            <a:r>
              <a:rPr lang="mi-NZ" dirty="0" err="1"/>
              <a:t>easy</a:t>
            </a:r>
            <a:r>
              <a:rPr lang="mi-NZ" dirty="0"/>
              <a:t> to </a:t>
            </a:r>
            <a:r>
              <a:rPr lang="mi-NZ" dirty="0" err="1"/>
              <a:t>create</a:t>
            </a:r>
            <a:r>
              <a:rPr lang="mi-NZ" dirty="0"/>
              <a:t> CV </a:t>
            </a:r>
            <a:r>
              <a:rPr lang="mi-NZ" dirty="0" err="1"/>
              <a:t>templates</a:t>
            </a:r>
            <a:r>
              <a:rPr lang="mi-NZ" dirty="0"/>
              <a:t> for </a:t>
            </a:r>
            <a:r>
              <a:rPr lang="mi-NZ" dirty="0" err="1"/>
              <a:t>individual</a:t>
            </a:r>
            <a:r>
              <a:rPr lang="mi-NZ" dirty="0"/>
              <a:t> </a:t>
            </a:r>
            <a:r>
              <a:rPr lang="mi-NZ" dirty="0" err="1"/>
              <a:t>words</a:t>
            </a:r>
            <a:r>
              <a:rPr lang="mi-NZ" dirty="0"/>
              <a:t>. </a:t>
            </a:r>
          </a:p>
          <a:p>
            <a:r>
              <a:rPr lang="mi-NZ" dirty="0" err="1"/>
              <a:t>But</a:t>
            </a:r>
            <a:r>
              <a:rPr lang="mi-NZ" dirty="0"/>
              <a:t> </a:t>
            </a:r>
            <a:r>
              <a:rPr lang="mi-NZ" dirty="0" err="1"/>
              <a:t>they</a:t>
            </a:r>
            <a:r>
              <a:rPr lang="mi-NZ" dirty="0"/>
              <a:t> </a:t>
            </a:r>
            <a:r>
              <a:rPr lang="mi-NZ" dirty="0" err="1"/>
              <a:t>then</a:t>
            </a:r>
            <a:r>
              <a:rPr lang="mi-NZ" dirty="0"/>
              <a:t> </a:t>
            </a:r>
            <a:r>
              <a:rPr lang="mi-NZ" dirty="0" err="1"/>
              <a:t>need</a:t>
            </a:r>
            <a:r>
              <a:rPr lang="mi-NZ" dirty="0"/>
              <a:t> to </a:t>
            </a:r>
            <a:r>
              <a:rPr lang="mi-NZ" dirty="0" err="1"/>
              <a:t>figure</a:t>
            </a:r>
            <a:r>
              <a:rPr lang="mi-NZ" dirty="0"/>
              <a:t> </a:t>
            </a:r>
            <a:r>
              <a:rPr lang="mi-NZ" dirty="0" err="1"/>
              <a:t>how</a:t>
            </a:r>
            <a:r>
              <a:rPr lang="mi-NZ" dirty="0"/>
              <a:t> </a:t>
            </a:r>
            <a:r>
              <a:rPr lang="mi-NZ" dirty="0" err="1"/>
              <a:t>how</a:t>
            </a:r>
            <a:r>
              <a:rPr lang="mi-NZ" dirty="0"/>
              <a:t> to </a:t>
            </a:r>
            <a:r>
              <a:rPr lang="mi-NZ" dirty="0" err="1"/>
              <a:t>represent</a:t>
            </a:r>
            <a:r>
              <a:rPr lang="mi-NZ" dirty="0"/>
              <a:t> </a:t>
            </a:r>
            <a:r>
              <a:rPr lang="mi-NZ" dirty="0" err="1"/>
              <a:t>the</a:t>
            </a:r>
            <a:r>
              <a:rPr lang="mi-NZ" dirty="0"/>
              <a:t> </a:t>
            </a:r>
            <a:r>
              <a:rPr lang="mi-NZ" dirty="0" err="1"/>
              <a:t>different</a:t>
            </a:r>
            <a:r>
              <a:rPr lang="mi-NZ" dirty="0"/>
              <a:t> </a:t>
            </a:r>
            <a:r>
              <a:rPr lang="mi-NZ" dirty="0" err="1"/>
              <a:t>looking</a:t>
            </a:r>
            <a:r>
              <a:rPr lang="mi-NZ" dirty="0"/>
              <a:t> CV </a:t>
            </a:r>
            <a:r>
              <a:rPr lang="mi-NZ" dirty="0" err="1"/>
              <a:t>templates</a:t>
            </a:r>
            <a:r>
              <a:rPr lang="mi-NZ" dirty="0"/>
              <a:t> </a:t>
            </a:r>
            <a:r>
              <a:rPr lang="mi-NZ" dirty="0" err="1"/>
              <a:t>as</a:t>
            </a:r>
            <a:r>
              <a:rPr lang="mi-NZ" dirty="0"/>
              <a:t> a </a:t>
            </a:r>
            <a:r>
              <a:rPr lang="mi-NZ" dirty="0" err="1"/>
              <a:t>single</a:t>
            </a:r>
            <a:r>
              <a:rPr lang="mi-NZ" dirty="0"/>
              <a:t> CV </a:t>
            </a:r>
            <a:r>
              <a:rPr lang="mi-NZ" dirty="0" err="1"/>
              <a:t>structure</a:t>
            </a:r>
            <a:r>
              <a:rPr lang="mi-NZ" dirty="0"/>
              <a:t> to </a:t>
            </a:r>
            <a:r>
              <a:rPr lang="mi-NZ" dirty="0" err="1"/>
              <a:t>express</a:t>
            </a:r>
            <a:r>
              <a:rPr lang="mi-NZ" dirty="0"/>
              <a:t> </a:t>
            </a:r>
            <a:r>
              <a:rPr lang="mi-NZ" dirty="0" err="1"/>
              <a:t>in</a:t>
            </a:r>
            <a:r>
              <a:rPr lang="mi-NZ" dirty="0"/>
              <a:t> </a:t>
            </a:r>
            <a:r>
              <a:rPr lang="mi-NZ" dirty="0" err="1"/>
              <a:t>this</a:t>
            </a:r>
            <a:r>
              <a:rPr lang="mi-NZ" dirty="0"/>
              <a:t> </a:t>
            </a:r>
            <a:r>
              <a:rPr lang="mi-NZ" dirty="0" err="1"/>
              <a:t>case</a:t>
            </a:r>
            <a:r>
              <a:rPr lang="mi-NZ" dirty="0"/>
              <a:t>, </a:t>
            </a:r>
            <a:r>
              <a:rPr lang="mi-NZ" b="1" dirty="0" err="1"/>
              <a:t>repetition</a:t>
            </a:r>
            <a:r>
              <a:rPr lang="mi-NZ" dirty="0"/>
              <a:t> </a:t>
            </a:r>
            <a:r>
              <a:rPr lang="mi-NZ" dirty="0" err="1"/>
              <a:t>of</a:t>
            </a:r>
            <a:r>
              <a:rPr lang="mi-NZ" dirty="0"/>
              <a:t> </a:t>
            </a:r>
            <a:r>
              <a:rPr lang="mi-NZ" dirty="0" err="1"/>
              <a:t>an</a:t>
            </a:r>
            <a:r>
              <a:rPr lang="mi-NZ" dirty="0"/>
              <a:t> </a:t>
            </a:r>
            <a:r>
              <a:rPr lang="mi-NZ" dirty="0" err="1"/>
              <a:t>action</a:t>
            </a:r>
            <a:r>
              <a:rPr lang="mi-NZ" dirty="0"/>
              <a:t>. </a:t>
            </a:r>
            <a:r>
              <a:rPr lang="mi-NZ" dirty="0" err="1"/>
              <a:t>This</a:t>
            </a:r>
            <a:r>
              <a:rPr lang="mi-NZ" dirty="0"/>
              <a:t> </a:t>
            </a:r>
            <a:r>
              <a:rPr lang="mi-NZ" dirty="0" err="1"/>
              <a:t>involves</a:t>
            </a:r>
            <a:r>
              <a:rPr lang="mi-NZ" dirty="0"/>
              <a:t> more </a:t>
            </a:r>
            <a:r>
              <a:rPr lang="mi-NZ" dirty="0" err="1"/>
              <a:t>abstract</a:t>
            </a:r>
            <a:r>
              <a:rPr lang="mi-NZ" dirty="0"/>
              <a:t> </a:t>
            </a:r>
            <a:r>
              <a:rPr lang="mi-NZ" dirty="0" err="1"/>
              <a:t>thinking</a:t>
            </a:r>
            <a:r>
              <a:rPr lang="mi-NZ" dirty="0"/>
              <a:t> - </a:t>
            </a:r>
            <a:r>
              <a:rPr lang="mi-NZ" dirty="0" err="1"/>
              <a:t>the</a:t>
            </a:r>
            <a:r>
              <a:rPr lang="mi-NZ" dirty="0"/>
              <a:t> </a:t>
            </a:r>
            <a:r>
              <a:rPr lang="mi-NZ" dirty="0" err="1"/>
              <a:t>ability</a:t>
            </a:r>
            <a:r>
              <a:rPr lang="mi-NZ" dirty="0"/>
              <a:t> </a:t>
            </a:r>
            <a:r>
              <a:rPr lang="mi-NZ" dirty="0" err="1"/>
              <a:t>find</a:t>
            </a:r>
            <a:r>
              <a:rPr lang="mi-NZ" dirty="0"/>
              <a:t> a </a:t>
            </a:r>
            <a:r>
              <a:rPr lang="mi-NZ" dirty="0" err="1"/>
              <a:t>pattern</a:t>
            </a:r>
            <a:r>
              <a:rPr lang="mi-NZ" dirty="0"/>
              <a:t> </a:t>
            </a:r>
            <a:r>
              <a:rPr lang="mi-NZ" dirty="0" err="1"/>
              <a:t>from</a:t>
            </a:r>
            <a:r>
              <a:rPr lang="mi-NZ" dirty="0"/>
              <a:t> </a:t>
            </a:r>
            <a:r>
              <a:rPr lang="mi-NZ" dirty="0" err="1"/>
              <a:t>seemingly</a:t>
            </a:r>
            <a:r>
              <a:rPr lang="mi-NZ" dirty="0"/>
              <a:t> </a:t>
            </a:r>
            <a:r>
              <a:rPr lang="mi-NZ" dirty="0" err="1"/>
              <a:t>different</a:t>
            </a:r>
            <a:r>
              <a:rPr lang="mi-NZ" dirty="0"/>
              <a:t> </a:t>
            </a:r>
            <a:r>
              <a:rPr lang="mi-NZ" dirty="0" err="1"/>
              <a:t>forms</a:t>
            </a:r>
            <a:r>
              <a:rPr lang="mi-NZ" dirty="0"/>
              <a:t> </a:t>
            </a:r>
            <a:r>
              <a:rPr lang="mi-NZ" dirty="0" err="1"/>
              <a:t>of</a:t>
            </a:r>
            <a:r>
              <a:rPr lang="mi-NZ" dirty="0"/>
              <a:t> </a:t>
            </a:r>
            <a:r>
              <a:rPr lang="mi-NZ" dirty="0" err="1"/>
              <a:t>reduplication</a:t>
            </a:r>
            <a:r>
              <a:rPr lang="mi-NZ" dirty="0"/>
              <a:t>. </a:t>
            </a:r>
          </a:p>
          <a:p>
            <a:r>
              <a:rPr lang="mi-NZ" dirty="0" err="1"/>
              <a:t>The</a:t>
            </a:r>
            <a:r>
              <a:rPr lang="mi-NZ" dirty="0"/>
              <a:t> </a:t>
            </a:r>
            <a:r>
              <a:rPr lang="mi-NZ" dirty="0" err="1"/>
              <a:t>template</a:t>
            </a:r>
            <a:r>
              <a:rPr lang="mi-NZ" dirty="0"/>
              <a:t> </a:t>
            </a:r>
            <a:r>
              <a:rPr lang="mi-NZ" dirty="0" err="1"/>
              <a:t>says</a:t>
            </a:r>
            <a:r>
              <a:rPr lang="mi-NZ" dirty="0"/>
              <a:t>, </a:t>
            </a:r>
            <a:r>
              <a:rPr lang="mi-NZ" dirty="0" err="1"/>
              <a:t>reduplicate</a:t>
            </a:r>
            <a:r>
              <a:rPr lang="mi-NZ" dirty="0"/>
              <a:t> </a:t>
            </a:r>
            <a:r>
              <a:rPr lang="mi-NZ" dirty="0" err="1"/>
              <a:t>the</a:t>
            </a:r>
            <a:r>
              <a:rPr lang="mi-NZ" dirty="0"/>
              <a:t> </a:t>
            </a:r>
            <a:r>
              <a:rPr lang="mi-NZ" dirty="0" err="1"/>
              <a:t>final</a:t>
            </a:r>
            <a:r>
              <a:rPr lang="mi-NZ" dirty="0"/>
              <a:t> </a:t>
            </a:r>
            <a:r>
              <a:rPr lang="mi-NZ" dirty="0" err="1"/>
              <a:t>two</a:t>
            </a:r>
            <a:r>
              <a:rPr lang="mi-NZ" dirty="0"/>
              <a:t> </a:t>
            </a:r>
            <a:r>
              <a:rPr lang="mi-NZ" dirty="0" err="1"/>
              <a:t>vowels</a:t>
            </a:r>
            <a:r>
              <a:rPr lang="mi-NZ" dirty="0"/>
              <a:t> </a:t>
            </a:r>
            <a:r>
              <a:rPr lang="mi-NZ" dirty="0" err="1"/>
              <a:t>of</a:t>
            </a:r>
            <a:r>
              <a:rPr lang="mi-NZ" dirty="0"/>
              <a:t> a </a:t>
            </a:r>
            <a:r>
              <a:rPr lang="mi-NZ" dirty="0" err="1"/>
              <a:t>word</a:t>
            </a:r>
            <a:r>
              <a:rPr lang="mi-NZ" dirty="0"/>
              <a:t>, and </a:t>
            </a:r>
            <a:r>
              <a:rPr lang="mi-NZ" dirty="0" err="1"/>
              <a:t>their</a:t>
            </a:r>
            <a:r>
              <a:rPr lang="mi-NZ" dirty="0"/>
              <a:t> </a:t>
            </a:r>
            <a:r>
              <a:rPr lang="mi-NZ" dirty="0" err="1"/>
              <a:t>preceding</a:t>
            </a:r>
            <a:r>
              <a:rPr lang="mi-NZ" dirty="0"/>
              <a:t> </a:t>
            </a:r>
            <a:r>
              <a:rPr lang="mi-NZ" dirty="0" err="1"/>
              <a:t>consonants</a:t>
            </a:r>
            <a:r>
              <a:rPr lang="mi-NZ" dirty="0"/>
              <a:t>, </a:t>
            </a:r>
            <a:r>
              <a:rPr lang="mi-NZ" dirty="0" err="1"/>
              <a:t>if</a:t>
            </a:r>
            <a:r>
              <a:rPr lang="mi-NZ" dirty="0"/>
              <a:t> </a:t>
            </a:r>
            <a:r>
              <a:rPr lang="mi-NZ" dirty="0" err="1"/>
              <a:t>there</a:t>
            </a:r>
            <a:r>
              <a:rPr lang="mi-NZ" dirty="0"/>
              <a:t> are </a:t>
            </a:r>
            <a:r>
              <a:rPr lang="mi-NZ" dirty="0" err="1"/>
              <a:t>any</a:t>
            </a:r>
            <a:r>
              <a:rPr lang="mi-NZ" dirty="0"/>
              <a:t>. </a:t>
            </a:r>
          </a:p>
        </p:txBody>
      </p:sp>
      <p:sp>
        <p:nvSpPr>
          <p:cNvPr id="4" name="Slide Number Placeholder 3"/>
          <p:cNvSpPr>
            <a:spLocks noGrp="1"/>
          </p:cNvSpPr>
          <p:nvPr>
            <p:ph type="sldNum" sz="quarter" idx="5"/>
          </p:nvPr>
        </p:nvSpPr>
        <p:spPr/>
        <p:txBody>
          <a:bodyPr/>
          <a:lstStyle/>
          <a:p>
            <a:fld id="{AD4BC9C3-86E6-4D42-B4B7-69D37E14A011}" type="slidenum">
              <a:rPr lang="en-NZ" smtClean="0"/>
              <a:t>9</a:t>
            </a:fld>
            <a:endParaRPr lang="en-NZ"/>
          </a:p>
        </p:txBody>
      </p:sp>
    </p:spTree>
    <p:extLst>
      <p:ext uri="{BB962C8B-B14F-4D97-AF65-F5344CB8AC3E}">
        <p14:creationId xmlns:p14="http://schemas.microsoft.com/office/powerpoint/2010/main" val="3729242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81E7A008-9414-4B69-B6F7-84D25DF8B682}" type="datetimeFigureOut">
              <a:rPr lang="en-NZ" smtClean="0"/>
              <a:t>27/11/2023</a:t>
            </a:fld>
            <a:endParaRPr lang="en-NZ"/>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NZ"/>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07FEDB1F-E293-4F51-B077-4C173BBECD1A}" type="slidenum">
              <a:rPr lang="en-NZ" smtClean="0"/>
              <a:t>‹#›</a:t>
            </a:fld>
            <a:endParaRPr lang="en-NZ"/>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0563743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27/11/2023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3251757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27/11/2023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919311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27/11/2023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012858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E7A008-9414-4B69-B6F7-84D25DF8B682}" type="datetimeFigureOut">
              <a:rPr lang="en-NZ" smtClean="0"/>
              <a:t>27/11/2023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95653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E7A008-9414-4B69-B6F7-84D25DF8B682}" type="datetimeFigureOut">
              <a:rPr lang="en-NZ" smtClean="0"/>
              <a:t>27/11/2023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184389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E7A008-9414-4B69-B6F7-84D25DF8B682}" type="datetimeFigureOut">
              <a:rPr lang="en-NZ" smtClean="0"/>
              <a:t>27/11/2023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4289922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E7A008-9414-4B69-B6F7-84D25DF8B682}" type="datetimeFigureOut">
              <a:rPr lang="en-NZ" smtClean="0"/>
              <a:t>27/11/2023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67817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7A008-9414-4B69-B6F7-84D25DF8B682}" type="datetimeFigureOut">
              <a:rPr lang="en-NZ" smtClean="0"/>
              <a:t>27/11/2023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627291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E7A008-9414-4B69-B6F7-84D25DF8B682}" type="datetimeFigureOut">
              <a:rPr lang="en-NZ" smtClean="0"/>
              <a:t>27/11/2023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392198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E7A008-9414-4B69-B6F7-84D25DF8B682}" type="datetimeFigureOut">
              <a:rPr lang="en-NZ" smtClean="0"/>
              <a:t>27/11/2023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236395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81E7A008-9414-4B69-B6F7-84D25DF8B682}" type="datetimeFigureOut">
              <a:rPr lang="en-NZ" smtClean="0"/>
              <a:t>27/11/2023</a:t>
            </a:fld>
            <a:endParaRPr lang="en-NZ"/>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NZ"/>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07FEDB1F-E293-4F51-B077-4C173BBECD1A}" type="slidenum">
              <a:rPr lang="en-NZ" smtClean="0"/>
              <a:t>‹#›</a:t>
            </a:fld>
            <a:endParaRPr lang="en-NZ"/>
          </a:p>
        </p:txBody>
      </p:sp>
    </p:spTree>
    <p:extLst>
      <p:ext uri="{BB962C8B-B14F-4D97-AF65-F5344CB8AC3E}">
        <p14:creationId xmlns:p14="http://schemas.microsoft.com/office/powerpoint/2010/main" val="409132870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eara.govt.nz/en/map/1762/the-pacific-ocean-showing-remote-oceani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A7ED5-6EB8-972F-91E3-DA13E5273FC4}"/>
              </a:ext>
            </a:extLst>
          </p:cNvPr>
          <p:cNvSpPr>
            <a:spLocks noGrp="1"/>
          </p:cNvSpPr>
          <p:nvPr>
            <p:ph type="ctrTitle"/>
          </p:nvPr>
        </p:nvSpPr>
        <p:spPr>
          <a:xfrm>
            <a:off x="1261872" y="758952"/>
            <a:ext cx="9418320" cy="3369703"/>
          </a:xfrm>
        </p:spPr>
        <p:txBody>
          <a:bodyPr>
            <a:noAutofit/>
          </a:bodyPr>
          <a:lstStyle/>
          <a:p>
            <a:pPr algn="ctr"/>
            <a:r>
              <a:rPr lang="en-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Te Puna Aurei </a:t>
            </a:r>
            <a:r>
              <a:rPr lang="en-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LearnFest</a:t>
            </a:r>
            <a:r>
              <a:rPr lang="en-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2023</a:t>
            </a:r>
            <a:br>
              <a:rPr lang="en-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br>
            <a:br>
              <a:rPr lang="en-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br>
            <a:r>
              <a:rPr lang="en-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M</a:t>
            </a: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āori</a:t>
            </a:r>
            <a: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and </a:t>
            </a: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Pacific</a:t>
            </a:r>
            <a: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a:t>
            </a: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language</a:t>
            </a:r>
            <a: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a:t>
            </a:r>
            <a:b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b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data</a:t>
            </a:r>
            <a: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a:t>
            </a: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in</a:t>
            </a:r>
            <a:r>
              <a:rPr lang="mi-NZ" sz="4400" kern="0" dirty="0">
                <a:solidFill>
                  <a:schemeClr val="accent2">
                    <a:lumMod val="60000"/>
                    <a:lumOff val="40000"/>
                  </a:schemeClr>
                </a:solidFill>
                <a:effectLst/>
                <a:latin typeface="Calibri" panose="020F0502020204030204" pitchFamily="34" charset="0"/>
                <a:ea typeface="Times New Roman" panose="02020603050405020304" pitchFamily="18" charset="0"/>
              </a:rPr>
              <a:t> </a:t>
            </a:r>
            <a:r>
              <a:rPr lang="mi-NZ" sz="4400" kern="0" dirty="0" err="1">
                <a:solidFill>
                  <a:schemeClr val="accent2">
                    <a:lumMod val="60000"/>
                    <a:lumOff val="40000"/>
                  </a:schemeClr>
                </a:solidFill>
                <a:effectLst/>
                <a:latin typeface="Calibri" panose="020F0502020204030204" pitchFamily="34" charset="0"/>
                <a:ea typeface="Times New Roman" panose="02020603050405020304" pitchFamily="18" charset="0"/>
              </a:rPr>
              <a:t>linguistic</a:t>
            </a:r>
            <a:r>
              <a:rPr lang="mi-NZ" sz="4400" kern="0" dirty="0" err="1">
                <a:solidFill>
                  <a:schemeClr val="accent2">
                    <a:lumMod val="60000"/>
                    <a:lumOff val="40000"/>
                  </a:schemeClr>
                </a:solidFill>
                <a:latin typeface="Calibri" panose="020F0502020204030204" pitchFamily="34" charset="0"/>
                <a:ea typeface="Times New Roman" panose="02020603050405020304" pitchFamily="18" charset="0"/>
              </a:rPr>
              <a:t>s</a:t>
            </a:r>
            <a:r>
              <a:rPr lang="mi-NZ" sz="4400" kern="0" dirty="0">
                <a:solidFill>
                  <a:schemeClr val="accent2">
                    <a:lumMod val="60000"/>
                    <a:lumOff val="40000"/>
                  </a:schemeClr>
                </a:solidFill>
                <a:latin typeface="Calibri" panose="020F0502020204030204" pitchFamily="34" charset="0"/>
                <a:ea typeface="Times New Roman" panose="02020603050405020304" pitchFamily="18" charset="0"/>
              </a:rPr>
              <a:t> </a:t>
            </a:r>
            <a:r>
              <a:rPr lang="mi-NZ" sz="4400" kern="0" dirty="0" err="1">
                <a:solidFill>
                  <a:schemeClr val="accent2">
                    <a:lumMod val="60000"/>
                    <a:lumOff val="40000"/>
                  </a:schemeClr>
                </a:solidFill>
                <a:latin typeface="Calibri" panose="020F0502020204030204" pitchFamily="34" charset="0"/>
                <a:ea typeface="Times New Roman" panose="02020603050405020304" pitchFamily="18" charset="0"/>
              </a:rPr>
              <a:t>classes</a:t>
            </a:r>
            <a:endParaRPr lang="en-NZ" sz="4400" dirty="0">
              <a:solidFill>
                <a:schemeClr val="accent2">
                  <a:lumMod val="60000"/>
                  <a:lumOff val="40000"/>
                </a:schemeClr>
              </a:solidFill>
            </a:endParaRPr>
          </a:p>
        </p:txBody>
      </p:sp>
      <p:sp>
        <p:nvSpPr>
          <p:cNvPr id="7" name="Subtitle 2">
            <a:extLst>
              <a:ext uri="{FF2B5EF4-FFF2-40B4-BE49-F238E27FC236}">
                <a16:creationId xmlns:a16="http://schemas.microsoft.com/office/drawing/2014/main" id="{514EDCD5-6CA3-BB1C-1FEB-4F8EEE05653D}"/>
              </a:ext>
            </a:extLst>
          </p:cNvPr>
          <p:cNvSpPr txBox="1">
            <a:spLocks/>
          </p:cNvSpPr>
          <p:nvPr/>
        </p:nvSpPr>
        <p:spPr>
          <a:xfrm>
            <a:off x="5971032" y="4686300"/>
            <a:ext cx="4572006" cy="1655762"/>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00000"/>
              <a:buFont typeface="Arial"/>
              <a:buNone/>
              <a:defRPr sz="21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00000"/>
              <a:buFont typeface="Arial"/>
              <a:buNone/>
              <a:defRPr sz="18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00000"/>
              <a:buFont typeface="Arial"/>
              <a:buNone/>
              <a:defRPr sz="16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algn="l"/>
            <a:r>
              <a:rPr lang="en-NZ" cap="none" dirty="0" err="1">
                <a:effectLst>
                  <a:glow rad="38100">
                    <a:schemeClr val="bg1">
                      <a:lumMod val="50000"/>
                      <a:lumOff val="50000"/>
                      <a:alpha val="20000"/>
                    </a:schemeClr>
                  </a:glow>
                </a:effectLst>
              </a:rPr>
              <a:t>Kanauhea</a:t>
            </a:r>
            <a:r>
              <a:rPr lang="en-NZ" cap="none" dirty="0">
                <a:effectLst>
                  <a:glow rad="38100">
                    <a:schemeClr val="bg1">
                      <a:lumMod val="50000"/>
                      <a:lumOff val="50000"/>
                      <a:alpha val="20000"/>
                    </a:schemeClr>
                  </a:glow>
                </a:effectLst>
              </a:rPr>
              <a:t> Wessels</a:t>
            </a:r>
          </a:p>
          <a:p>
            <a:pPr algn="l"/>
            <a:r>
              <a:rPr lang="en-NZ" cap="none" dirty="0">
                <a:effectLst>
                  <a:glow rad="38100">
                    <a:schemeClr val="bg1">
                      <a:lumMod val="50000"/>
                      <a:lumOff val="50000"/>
                      <a:alpha val="20000"/>
                    </a:schemeClr>
                  </a:glow>
                </a:effectLst>
              </a:rPr>
              <a:t>Te Herenga Waka</a:t>
            </a:r>
          </a:p>
          <a:p>
            <a:pPr algn="l"/>
            <a:r>
              <a:rPr lang="en-NZ" cap="none" dirty="0">
                <a:effectLst>
                  <a:glow rad="38100">
                    <a:schemeClr val="bg1">
                      <a:lumMod val="50000"/>
                      <a:lumOff val="50000"/>
                      <a:alpha val="20000"/>
                    </a:schemeClr>
                  </a:glow>
                </a:effectLst>
              </a:rPr>
              <a:t>Victoria University of Wellington</a:t>
            </a:r>
          </a:p>
        </p:txBody>
      </p:sp>
      <p:sp>
        <p:nvSpPr>
          <p:cNvPr id="8" name="Subtitle 2">
            <a:extLst>
              <a:ext uri="{FF2B5EF4-FFF2-40B4-BE49-F238E27FC236}">
                <a16:creationId xmlns:a16="http://schemas.microsoft.com/office/drawing/2014/main" id="{3BE8CA06-27F8-A8A1-81FB-AE7BEDA28E2C}"/>
              </a:ext>
            </a:extLst>
          </p:cNvPr>
          <p:cNvSpPr txBox="1">
            <a:spLocks/>
          </p:cNvSpPr>
          <p:nvPr/>
        </p:nvSpPr>
        <p:spPr>
          <a:xfrm>
            <a:off x="1261872" y="4686300"/>
            <a:ext cx="4260351" cy="1655762"/>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00000"/>
              <a:buFont typeface="Arial"/>
              <a:buNone/>
              <a:defRPr sz="21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00000"/>
              <a:buFont typeface="Arial"/>
              <a:buNone/>
              <a:defRPr sz="18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00000"/>
              <a:buFont typeface="Arial"/>
              <a:buNone/>
              <a:defRPr sz="16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algn="r"/>
            <a:r>
              <a:rPr lang="en-NZ" cap="none" dirty="0">
                <a:effectLst>
                  <a:glow rad="38100">
                    <a:schemeClr val="bg1">
                      <a:lumMod val="50000"/>
                      <a:lumOff val="50000"/>
                      <a:alpha val="20000"/>
                    </a:schemeClr>
                  </a:glow>
                </a:effectLst>
              </a:rPr>
              <a:t>Julie Barbour</a:t>
            </a:r>
          </a:p>
          <a:p>
            <a:pPr algn="r"/>
            <a:r>
              <a:rPr lang="en-NZ" cap="none" dirty="0">
                <a:effectLst>
                  <a:glow rad="38100">
                    <a:schemeClr val="bg1">
                      <a:lumMod val="50000"/>
                      <a:lumOff val="50000"/>
                      <a:alpha val="20000"/>
                    </a:schemeClr>
                  </a:glow>
                </a:effectLst>
              </a:rPr>
              <a:t>Te Whare Wānanga o Waikato</a:t>
            </a:r>
          </a:p>
          <a:p>
            <a:pPr algn="r"/>
            <a:r>
              <a:rPr lang="en-NZ" cap="none" dirty="0">
                <a:effectLst>
                  <a:glow rad="38100">
                    <a:schemeClr val="bg1">
                      <a:lumMod val="50000"/>
                      <a:lumOff val="50000"/>
                      <a:alpha val="20000"/>
                    </a:schemeClr>
                  </a:glow>
                </a:effectLst>
              </a:rPr>
              <a:t>University of Waikato</a:t>
            </a:r>
          </a:p>
        </p:txBody>
      </p:sp>
    </p:spTree>
    <p:extLst>
      <p:ext uri="{BB962C8B-B14F-4D97-AF65-F5344CB8AC3E}">
        <p14:creationId xmlns:p14="http://schemas.microsoft.com/office/powerpoint/2010/main" val="2529800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68C397E-C9BC-4DE8-986D-204E427AD9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2" name="Title 1"/>
          <p:cNvSpPr>
            <a:spLocks noGrp="1"/>
          </p:cNvSpPr>
          <p:nvPr>
            <p:ph type="title"/>
          </p:nvPr>
        </p:nvSpPr>
        <p:spPr>
          <a:xfrm>
            <a:off x="288575" y="365760"/>
            <a:ext cx="10665938" cy="1224501"/>
          </a:xfrm>
        </p:spPr>
        <p:txBody>
          <a:bodyPr vert="horz" lIns="91440" tIns="45720" rIns="91440" bIns="45720" rtlCol="0" anchor="b">
            <a:normAutofit/>
          </a:bodyPr>
          <a:lstStyle/>
          <a:p>
            <a:r>
              <a:rPr lang="en-US" dirty="0" err="1"/>
              <a:t>Neverver</a:t>
            </a:r>
            <a:r>
              <a:rPr lang="en-US" dirty="0"/>
              <a:t> (</a:t>
            </a:r>
            <a:r>
              <a:rPr lang="en-US" dirty="0" err="1"/>
              <a:t>Malekula</a:t>
            </a:r>
            <a:r>
              <a:rPr lang="en-US" dirty="0"/>
              <a:t> Island, Vanuatu)</a:t>
            </a:r>
          </a:p>
        </p:txBody>
      </p:sp>
      <p:graphicFrame>
        <p:nvGraphicFramePr>
          <p:cNvPr id="6" name="Content Placeholder 5"/>
          <p:cNvGraphicFramePr>
            <a:graphicFrameLocks/>
          </p:cNvGraphicFramePr>
          <p:nvPr>
            <p:extLst>
              <p:ext uri="{D42A27DB-BD31-4B8C-83A1-F6EECF244321}">
                <p14:modId xmlns:p14="http://schemas.microsoft.com/office/powerpoint/2010/main" val="4255317650"/>
              </p:ext>
            </p:extLst>
          </p:nvPr>
        </p:nvGraphicFramePr>
        <p:xfrm>
          <a:off x="288574" y="1889527"/>
          <a:ext cx="1959013" cy="370840"/>
        </p:xfrm>
        <a:graphic>
          <a:graphicData uri="http://schemas.openxmlformats.org/drawingml/2006/table">
            <a:tbl>
              <a:tblPr firstRow="1" bandRow="1">
                <a:tableStyleId>{C083E6E3-FA7D-4D7B-A595-EF9225AFEA82}</a:tableStyleId>
              </a:tblPr>
              <a:tblGrid>
                <a:gridCol w="1959013">
                  <a:extLst>
                    <a:ext uri="{9D8B030D-6E8A-4147-A177-3AD203B41FA5}">
                      <a16:colId xmlns:a16="http://schemas.microsoft.com/office/drawing/2014/main" val="4040851374"/>
                    </a:ext>
                  </a:extLst>
                </a:gridCol>
              </a:tblGrid>
              <a:tr h="370840">
                <a:tc>
                  <a:txBody>
                    <a:bodyPr/>
                    <a:lstStyle/>
                    <a:p>
                      <a:r>
                        <a:rPr lang="en-NZ" dirty="0" err="1"/>
                        <a:t>Emlina</a:t>
                      </a:r>
                      <a:r>
                        <a:rPr lang="en-NZ" dirty="0"/>
                        <a:t> Simo</a:t>
                      </a:r>
                    </a:p>
                  </a:txBody>
                  <a:tcPr/>
                </a:tc>
                <a:extLst>
                  <a:ext uri="{0D108BD9-81ED-4DB2-BD59-A6C34878D82A}">
                    <a16:rowId xmlns:a16="http://schemas.microsoft.com/office/drawing/2014/main" val="3828457375"/>
                  </a:ext>
                </a:extLst>
              </a:tr>
            </a:tbl>
          </a:graphicData>
        </a:graphic>
      </p:graphicFrame>
      <p:pic>
        <p:nvPicPr>
          <p:cNvPr id="5" name="Content Placeholder 4"/>
          <p:cNvPicPr>
            <a:picLocks noChangeAspect="1"/>
          </p:cNvPicPr>
          <p:nvPr/>
        </p:nvPicPr>
        <p:blipFill rotWithShape="1">
          <a:blip r:embed="rId3">
            <a:extLst>
              <a:ext uri="{28A0092B-C50C-407E-A947-70E740481C1C}">
                <a14:useLocalDpi xmlns:a14="http://schemas.microsoft.com/office/drawing/2010/main" val="0"/>
              </a:ext>
            </a:extLst>
          </a:blip>
          <a:srcRect l="45090" r="12439"/>
          <a:stretch/>
        </p:blipFill>
        <p:spPr>
          <a:xfrm>
            <a:off x="288574" y="2327245"/>
            <a:ext cx="2467652" cy="4357775"/>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24646" r="8519"/>
          <a:stretch/>
        </p:blipFill>
        <p:spPr>
          <a:xfrm>
            <a:off x="5660994" y="2260367"/>
            <a:ext cx="2218439" cy="4425674"/>
          </a:xfrm>
          <a:prstGeom prst="rect">
            <a:avLst/>
          </a:prstGeom>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l="14294" r="15720"/>
          <a:stretch/>
        </p:blipFill>
        <p:spPr>
          <a:xfrm>
            <a:off x="3069847" y="2346002"/>
            <a:ext cx="2277526" cy="4339018"/>
          </a:xfrm>
          <a:prstGeom prst="rect">
            <a:avLst/>
          </a:prstGeom>
        </p:spPr>
      </p:pic>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l="60966"/>
          <a:stretch/>
        </p:blipFill>
        <p:spPr>
          <a:xfrm>
            <a:off x="8163295" y="2346002"/>
            <a:ext cx="2258232" cy="4339017"/>
          </a:xfrm>
          <a:prstGeom prst="rect">
            <a:avLst/>
          </a:prstGeom>
        </p:spPr>
      </p:pic>
      <p:graphicFrame>
        <p:nvGraphicFramePr>
          <p:cNvPr id="8" name="Content Placeholder 5"/>
          <p:cNvGraphicFramePr>
            <a:graphicFrameLocks/>
          </p:cNvGraphicFramePr>
          <p:nvPr>
            <p:extLst>
              <p:ext uri="{D42A27DB-BD31-4B8C-83A1-F6EECF244321}">
                <p14:modId xmlns:p14="http://schemas.microsoft.com/office/powerpoint/2010/main" val="3026784653"/>
              </p:ext>
            </p:extLst>
          </p:nvPr>
        </p:nvGraphicFramePr>
        <p:xfrm>
          <a:off x="8163295" y="1877662"/>
          <a:ext cx="2218439" cy="370840"/>
        </p:xfrm>
        <a:graphic>
          <a:graphicData uri="http://schemas.openxmlformats.org/drawingml/2006/table">
            <a:tbl>
              <a:tblPr firstRow="1" bandRow="1">
                <a:tableStyleId>{C083E6E3-FA7D-4D7B-A595-EF9225AFEA82}</a:tableStyleId>
              </a:tblPr>
              <a:tblGrid>
                <a:gridCol w="2218439">
                  <a:extLst>
                    <a:ext uri="{9D8B030D-6E8A-4147-A177-3AD203B41FA5}">
                      <a16:colId xmlns:a16="http://schemas.microsoft.com/office/drawing/2014/main" val="4040851374"/>
                    </a:ext>
                  </a:extLst>
                </a:gridCol>
              </a:tblGrid>
              <a:tr h="370840">
                <a:tc>
                  <a:txBody>
                    <a:bodyPr/>
                    <a:lstStyle/>
                    <a:p>
                      <a:pPr algn="r"/>
                      <a:r>
                        <a:rPr lang="en-NZ" dirty="0" err="1"/>
                        <a:t>Limap</a:t>
                      </a:r>
                      <a:r>
                        <a:rPr lang="en-NZ" dirty="0"/>
                        <a:t> village</a:t>
                      </a:r>
                    </a:p>
                  </a:txBody>
                  <a:tcPr/>
                </a:tc>
                <a:extLst>
                  <a:ext uri="{0D108BD9-81ED-4DB2-BD59-A6C34878D82A}">
                    <a16:rowId xmlns:a16="http://schemas.microsoft.com/office/drawing/2014/main" val="3828457375"/>
                  </a:ext>
                </a:extLst>
              </a:tr>
            </a:tbl>
          </a:graphicData>
        </a:graphic>
      </p:graphicFrame>
    </p:spTree>
    <p:extLst>
      <p:ext uri="{BB962C8B-B14F-4D97-AF65-F5344CB8AC3E}">
        <p14:creationId xmlns:p14="http://schemas.microsoft.com/office/powerpoint/2010/main" val="2608078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A926-912F-8FF6-CB15-1084C03066AB}"/>
              </a:ext>
            </a:extLst>
          </p:cNvPr>
          <p:cNvSpPr>
            <a:spLocks noGrp="1"/>
          </p:cNvSpPr>
          <p:nvPr>
            <p:ph type="title"/>
          </p:nvPr>
        </p:nvSpPr>
        <p:spPr/>
        <p:txBody>
          <a:bodyPr/>
          <a:lstStyle/>
          <a:p>
            <a:pPr algn="ctr"/>
            <a:r>
              <a:rPr lang="mi-NZ" dirty="0" err="1"/>
              <a:t>Reduplication</a:t>
            </a:r>
            <a:r>
              <a:rPr lang="mi-NZ" dirty="0"/>
              <a:t> </a:t>
            </a:r>
            <a:r>
              <a:rPr lang="mi-NZ" dirty="0" err="1"/>
              <a:t>in</a:t>
            </a:r>
            <a:r>
              <a:rPr lang="mi-NZ" dirty="0"/>
              <a:t> </a:t>
            </a:r>
            <a:r>
              <a:rPr lang="mi-NZ" dirty="0" err="1"/>
              <a:t>Neverver</a:t>
            </a:r>
            <a:br>
              <a:rPr lang="mi-NZ" dirty="0"/>
            </a:br>
            <a:r>
              <a:rPr lang="mi-NZ" dirty="0"/>
              <a:t>(</a:t>
            </a:r>
            <a:r>
              <a:rPr lang="mi-NZ" dirty="0" err="1"/>
              <a:t>after</a:t>
            </a:r>
            <a:r>
              <a:rPr lang="mi-NZ" dirty="0"/>
              <a:t> Barbour 2012)</a:t>
            </a:r>
            <a:endParaRPr lang="en-NZ" dirty="0"/>
          </a:p>
        </p:txBody>
      </p:sp>
      <p:graphicFrame>
        <p:nvGraphicFramePr>
          <p:cNvPr id="5" name="Content Placeholder 4">
            <a:extLst>
              <a:ext uri="{FF2B5EF4-FFF2-40B4-BE49-F238E27FC236}">
                <a16:creationId xmlns:a16="http://schemas.microsoft.com/office/drawing/2014/main" id="{C2E2AF9B-10AD-37AC-542E-7072966D816D}"/>
              </a:ext>
            </a:extLst>
          </p:cNvPr>
          <p:cNvGraphicFramePr>
            <a:graphicFrameLocks noGrp="1"/>
          </p:cNvGraphicFramePr>
          <p:nvPr>
            <p:ph sz="half" idx="1"/>
            <p:extLst>
              <p:ext uri="{D42A27DB-BD31-4B8C-83A1-F6EECF244321}">
                <p14:modId xmlns:p14="http://schemas.microsoft.com/office/powerpoint/2010/main" val="182342494"/>
              </p:ext>
            </p:extLst>
          </p:nvPr>
        </p:nvGraphicFramePr>
        <p:xfrm>
          <a:off x="599928" y="2298472"/>
          <a:ext cx="6243948" cy="822960"/>
        </p:xfrm>
        <a:graphic>
          <a:graphicData uri="http://schemas.openxmlformats.org/drawingml/2006/table">
            <a:tbl>
              <a:tblPr firstRow="1" firstCol="1" bandRow="1">
                <a:tableStyleId>{69CF1AB2-1976-4502-BF36-3FF5EA218861}</a:tableStyleId>
              </a:tblPr>
              <a:tblGrid>
                <a:gridCol w="573723">
                  <a:extLst>
                    <a:ext uri="{9D8B030D-6E8A-4147-A177-3AD203B41FA5}">
                      <a16:colId xmlns:a16="http://schemas.microsoft.com/office/drawing/2014/main" val="43880460"/>
                    </a:ext>
                  </a:extLst>
                </a:gridCol>
                <a:gridCol w="2021612">
                  <a:extLst>
                    <a:ext uri="{9D8B030D-6E8A-4147-A177-3AD203B41FA5}">
                      <a16:colId xmlns:a16="http://schemas.microsoft.com/office/drawing/2014/main" val="3030137747"/>
                    </a:ext>
                  </a:extLst>
                </a:gridCol>
                <a:gridCol w="1613043">
                  <a:extLst>
                    <a:ext uri="{9D8B030D-6E8A-4147-A177-3AD203B41FA5}">
                      <a16:colId xmlns:a16="http://schemas.microsoft.com/office/drawing/2014/main" val="43468048"/>
                    </a:ext>
                  </a:extLst>
                </a:gridCol>
                <a:gridCol w="2035570">
                  <a:extLst>
                    <a:ext uri="{9D8B030D-6E8A-4147-A177-3AD203B41FA5}">
                      <a16:colId xmlns:a16="http://schemas.microsoft.com/office/drawing/2014/main" val="1603718066"/>
                    </a:ext>
                  </a:extLst>
                </a:gridCol>
              </a:tblGrid>
              <a:tr h="0">
                <a:tc>
                  <a:txBody>
                    <a:bodyPr/>
                    <a:lstStyle/>
                    <a:p>
                      <a:pPr>
                        <a:tabLst>
                          <a:tab pos="215900" algn="l"/>
                        </a:tabLst>
                      </a:pPr>
                      <a:r>
                        <a:rPr lang="en-US" sz="1800" b="0" dirty="0" err="1">
                          <a:effectLst/>
                          <a:latin typeface="+mn-lt"/>
                          <a:ea typeface="Times New Roman" panose="02020603050405020304" pitchFamily="18" charset="0"/>
                          <a:cs typeface="Times New Roman" panose="02020603050405020304" pitchFamily="18" charset="0"/>
                        </a:rPr>
                        <a:t>xit</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‘see something’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err="1">
                          <a:effectLst/>
                        </a:rPr>
                        <a:t>xit-</a:t>
                      </a:r>
                      <a:r>
                        <a:rPr lang="en-US" sz="1800" b="0" dirty="0" err="1">
                          <a:effectLst/>
                        </a:rPr>
                        <a:t>xit</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‘look’</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69553704"/>
                  </a:ext>
                </a:extLst>
              </a:tr>
              <a:tr h="0">
                <a:tc>
                  <a:txBody>
                    <a:bodyPr/>
                    <a:lstStyle/>
                    <a:p>
                      <a:pPr>
                        <a:tabLst>
                          <a:tab pos="215900" algn="l"/>
                        </a:tabLst>
                      </a:pPr>
                      <a:r>
                        <a:rPr lang="en-US" sz="1800" b="0">
                          <a:effectLst/>
                        </a:rPr>
                        <a:t>gav</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‘rake something’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err="1">
                          <a:effectLst/>
                        </a:rPr>
                        <a:t>gav-</a:t>
                      </a:r>
                      <a:r>
                        <a:rPr lang="en-US" sz="1800" b="0" dirty="0" err="1">
                          <a:effectLst/>
                        </a:rPr>
                        <a:t>gav</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‘do raking’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97021611"/>
                  </a:ext>
                </a:extLst>
              </a:tr>
              <a:tr h="0">
                <a:tc>
                  <a:txBody>
                    <a:bodyPr/>
                    <a:lstStyle/>
                    <a:p>
                      <a:pPr>
                        <a:tabLst>
                          <a:tab pos="215900" algn="l"/>
                        </a:tabLst>
                      </a:pPr>
                      <a:r>
                        <a:rPr lang="en-US" sz="1800" b="0" dirty="0" err="1">
                          <a:effectLst/>
                        </a:rPr>
                        <a:t>vul</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‘buy something’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err="1">
                          <a:effectLst/>
                        </a:rPr>
                        <a:t>vul-</a:t>
                      </a:r>
                      <a:r>
                        <a:rPr lang="en-US" sz="1800" b="0" dirty="0" err="1">
                          <a:effectLst/>
                        </a:rPr>
                        <a:t>vul</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‘go shopping’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16527900"/>
                  </a:ext>
                </a:extLst>
              </a:tr>
            </a:tbl>
          </a:graphicData>
        </a:graphic>
      </p:graphicFrame>
      <p:sp>
        <p:nvSpPr>
          <p:cNvPr id="4" name="Content Placeholder 3">
            <a:extLst>
              <a:ext uri="{FF2B5EF4-FFF2-40B4-BE49-F238E27FC236}">
                <a16:creationId xmlns:a16="http://schemas.microsoft.com/office/drawing/2014/main" id="{A52567D4-F10E-CF03-E11D-90EAD6A81D6D}"/>
              </a:ext>
            </a:extLst>
          </p:cNvPr>
          <p:cNvSpPr>
            <a:spLocks noGrp="1"/>
          </p:cNvSpPr>
          <p:nvPr>
            <p:ph sz="half" idx="2"/>
          </p:nvPr>
        </p:nvSpPr>
        <p:spPr>
          <a:xfrm>
            <a:off x="7009223" y="2245276"/>
            <a:ext cx="3550954" cy="4091940"/>
          </a:xfrm>
        </p:spPr>
        <p:txBody>
          <a:bodyPr/>
          <a:lstStyle/>
          <a:p>
            <a:r>
              <a:rPr lang="mi-NZ" dirty="0" err="1"/>
              <a:t>Reduplication</a:t>
            </a:r>
            <a:r>
              <a:rPr lang="mi-NZ" dirty="0"/>
              <a:t> </a:t>
            </a:r>
            <a:r>
              <a:rPr lang="mi-NZ" dirty="0" err="1"/>
              <a:t>changes</a:t>
            </a:r>
            <a:r>
              <a:rPr lang="mi-NZ" dirty="0"/>
              <a:t> a </a:t>
            </a:r>
            <a:r>
              <a:rPr lang="mi-NZ" dirty="0" err="1"/>
              <a:t>transitive</a:t>
            </a:r>
            <a:r>
              <a:rPr lang="mi-NZ" dirty="0"/>
              <a:t> </a:t>
            </a:r>
            <a:r>
              <a:rPr lang="mi-NZ" dirty="0" err="1"/>
              <a:t>verb</a:t>
            </a:r>
            <a:r>
              <a:rPr lang="mi-NZ" dirty="0"/>
              <a:t> </a:t>
            </a:r>
            <a:r>
              <a:rPr lang="mi-NZ" dirty="0" err="1"/>
              <a:t>into</a:t>
            </a:r>
            <a:r>
              <a:rPr lang="mi-NZ" dirty="0"/>
              <a:t> </a:t>
            </a:r>
            <a:r>
              <a:rPr lang="mi-NZ" dirty="0" err="1"/>
              <a:t>an</a:t>
            </a:r>
            <a:r>
              <a:rPr lang="mi-NZ" dirty="0"/>
              <a:t> </a:t>
            </a:r>
            <a:r>
              <a:rPr lang="mi-NZ" dirty="0" err="1"/>
              <a:t>intransitive</a:t>
            </a:r>
            <a:r>
              <a:rPr lang="mi-NZ" dirty="0"/>
              <a:t> </a:t>
            </a:r>
            <a:r>
              <a:rPr lang="mi-NZ" dirty="0" err="1"/>
              <a:t>verb</a:t>
            </a:r>
            <a:endParaRPr lang="mi-NZ" dirty="0"/>
          </a:p>
          <a:p>
            <a:endParaRPr lang="en-NZ" dirty="0"/>
          </a:p>
          <a:p>
            <a:r>
              <a:rPr lang="en-NZ" dirty="0"/>
              <a:t>Reduplication changes an active verb involving movement, into a stative verb, with no movement</a:t>
            </a:r>
          </a:p>
          <a:p>
            <a:endParaRPr lang="en-NZ" dirty="0"/>
          </a:p>
          <a:p>
            <a:r>
              <a:rPr lang="en-NZ" dirty="0"/>
              <a:t>Reduplication changes a verb into a noun, along with a prefix </a:t>
            </a:r>
            <a:r>
              <a:rPr lang="en-NZ" dirty="0" err="1"/>
              <a:t>ni</a:t>
            </a:r>
            <a:r>
              <a:rPr lang="en-NZ" dirty="0"/>
              <a:t>- and suffix -</a:t>
            </a:r>
            <a:r>
              <a:rPr lang="en-NZ" dirty="0" err="1"/>
              <a:t>ian</a:t>
            </a:r>
            <a:endParaRPr lang="en-NZ" dirty="0"/>
          </a:p>
          <a:p>
            <a:endParaRPr lang="en-NZ" dirty="0"/>
          </a:p>
        </p:txBody>
      </p:sp>
      <p:graphicFrame>
        <p:nvGraphicFramePr>
          <p:cNvPr id="8" name="Table 7">
            <a:extLst>
              <a:ext uri="{FF2B5EF4-FFF2-40B4-BE49-F238E27FC236}">
                <a16:creationId xmlns:a16="http://schemas.microsoft.com/office/drawing/2014/main" id="{E358C373-57E7-E869-81D9-DB829D95E6F8}"/>
              </a:ext>
            </a:extLst>
          </p:cNvPr>
          <p:cNvGraphicFramePr>
            <a:graphicFrameLocks noGrp="1"/>
          </p:cNvGraphicFramePr>
          <p:nvPr>
            <p:extLst>
              <p:ext uri="{D42A27DB-BD31-4B8C-83A1-F6EECF244321}">
                <p14:modId xmlns:p14="http://schemas.microsoft.com/office/powerpoint/2010/main" val="1683381523"/>
              </p:ext>
            </p:extLst>
          </p:nvPr>
        </p:nvGraphicFramePr>
        <p:xfrm>
          <a:off x="599285" y="5374784"/>
          <a:ext cx="6244591" cy="822960"/>
        </p:xfrm>
        <a:graphic>
          <a:graphicData uri="http://schemas.openxmlformats.org/drawingml/2006/table">
            <a:tbl>
              <a:tblPr firstRow="1" firstCol="1" bandRow="1">
                <a:tableStyleId>{69CF1AB2-1976-4502-BF36-3FF5EA218861}</a:tableStyleId>
              </a:tblPr>
              <a:tblGrid>
                <a:gridCol w="592517">
                  <a:extLst>
                    <a:ext uri="{9D8B030D-6E8A-4147-A177-3AD203B41FA5}">
                      <a16:colId xmlns:a16="http://schemas.microsoft.com/office/drawing/2014/main" val="1982739531"/>
                    </a:ext>
                  </a:extLst>
                </a:gridCol>
                <a:gridCol w="1966216">
                  <a:extLst>
                    <a:ext uri="{9D8B030D-6E8A-4147-A177-3AD203B41FA5}">
                      <a16:colId xmlns:a16="http://schemas.microsoft.com/office/drawing/2014/main" val="2315706860"/>
                    </a:ext>
                  </a:extLst>
                </a:gridCol>
                <a:gridCol w="1609835">
                  <a:extLst>
                    <a:ext uri="{9D8B030D-6E8A-4147-A177-3AD203B41FA5}">
                      <a16:colId xmlns:a16="http://schemas.microsoft.com/office/drawing/2014/main" val="598051138"/>
                    </a:ext>
                  </a:extLst>
                </a:gridCol>
                <a:gridCol w="2076023">
                  <a:extLst>
                    <a:ext uri="{9D8B030D-6E8A-4147-A177-3AD203B41FA5}">
                      <a16:colId xmlns:a16="http://schemas.microsoft.com/office/drawing/2014/main" val="959991792"/>
                    </a:ext>
                  </a:extLst>
                </a:gridCol>
              </a:tblGrid>
              <a:tr h="0">
                <a:tc>
                  <a:txBody>
                    <a:bodyPr/>
                    <a:lstStyle/>
                    <a:p>
                      <a:pPr>
                        <a:tabLst>
                          <a:tab pos="215900" algn="l"/>
                        </a:tabLst>
                      </a:pPr>
                      <a:r>
                        <a:rPr lang="en-US" sz="1800" b="0">
                          <a:effectLst/>
                        </a:rPr>
                        <a:t>bit</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‘err’</a:t>
                      </a:r>
                      <a:endParaRPr lang="en-NZ" sz="18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err="1">
                          <a:effectLst/>
                        </a:rPr>
                        <a:t>ni</a:t>
                      </a:r>
                      <a:r>
                        <a:rPr lang="en-US" sz="1800" b="0" dirty="0">
                          <a:effectLst/>
                        </a:rPr>
                        <a:t>-</a:t>
                      </a:r>
                      <a:r>
                        <a:rPr lang="en-US" sz="1800" b="1" dirty="0">
                          <a:effectLst/>
                        </a:rPr>
                        <a:t>bit-</a:t>
                      </a:r>
                      <a:r>
                        <a:rPr lang="en-US" sz="1800" b="0" dirty="0">
                          <a:effectLst/>
                        </a:rPr>
                        <a:t>bit-</a:t>
                      </a:r>
                      <a:r>
                        <a:rPr lang="en-US" sz="1800" b="0" dirty="0" err="1">
                          <a:effectLst/>
                        </a:rPr>
                        <a:t>ian</a:t>
                      </a:r>
                      <a:endParaRPr lang="en-NZ" sz="18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‘wrong-doing, evil’</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08007204"/>
                  </a:ext>
                </a:extLst>
              </a:tr>
              <a:tr h="0">
                <a:tc>
                  <a:txBody>
                    <a:bodyPr/>
                    <a:lstStyle/>
                    <a:p>
                      <a:pPr>
                        <a:tabLst>
                          <a:tab pos="215900" algn="l"/>
                        </a:tabLst>
                      </a:pPr>
                      <a:r>
                        <a:rPr lang="en-US" sz="1800" b="0">
                          <a:effectLst/>
                        </a:rPr>
                        <a:t>jal</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 ‘be ill’</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err="1">
                          <a:effectLst/>
                        </a:rPr>
                        <a:t>ni-</a:t>
                      </a:r>
                      <a:r>
                        <a:rPr lang="en-US" sz="1800" b="1" dirty="0" err="1">
                          <a:effectLst/>
                        </a:rPr>
                        <a:t>jal-</a:t>
                      </a:r>
                      <a:r>
                        <a:rPr lang="en-US" sz="1800" b="0" dirty="0" err="1">
                          <a:effectLst/>
                        </a:rPr>
                        <a:t>jal-ian</a:t>
                      </a:r>
                      <a:endParaRPr lang="en-NZ" sz="18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‘epidemic’</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7170348"/>
                  </a:ext>
                </a:extLst>
              </a:tr>
              <a:tr h="0">
                <a:tc>
                  <a:txBody>
                    <a:bodyPr/>
                    <a:lstStyle/>
                    <a:p>
                      <a:pPr>
                        <a:tabLst>
                          <a:tab pos="215900" algn="l"/>
                        </a:tabLst>
                      </a:pPr>
                      <a:r>
                        <a:rPr lang="en-US" sz="1800" b="0">
                          <a:effectLst/>
                        </a:rPr>
                        <a:t>sien </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‘think, consider’</a:t>
                      </a:r>
                      <a:endParaRPr lang="en-NZ" sz="1800" b="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err="1">
                          <a:effectLst/>
                        </a:rPr>
                        <a:t>ni-</a:t>
                      </a:r>
                      <a:r>
                        <a:rPr lang="en-US" sz="1800" b="1" dirty="0" err="1">
                          <a:effectLst/>
                        </a:rPr>
                        <a:t>si</a:t>
                      </a:r>
                      <a:r>
                        <a:rPr lang="en-US" sz="1800" b="0" dirty="0" err="1">
                          <a:effectLst/>
                        </a:rPr>
                        <a:t>-sien-ian</a:t>
                      </a:r>
                      <a:endParaRPr lang="en-NZ" sz="18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‘thought, decision’</a:t>
                      </a:r>
                      <a:endParaRPr lang="en-NZ" sz="18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6696625"/>
                  </a:ext>
                </a:extLst>
              </a:tr>
            </a:tbl>
          </a:graphicData>
        </a:graphic>
      </p:graphicFrame>
      <p:graphicFrame>
        <p:nvGraphicFramePr>
          <p:cNvPr id="9" name="Table 8">
            <a:extLst>
              <a:ext uri="{FF2B5EF4-FFF2-40B4-BE49-F238E27FC236}">
                <a16:creationId xmlns:a16="http://schemas.microsoft.com/office/drawing/2014/main" id="{06A17C71-EAC9-F4A4-BF6C-482B992F99B9}"/>
              </a:ext>
            </a:extLst>
          </p:cNvPr>
          <p:cNvGraphicFramePr>
            <a:graphicFrameLocks noGrp="1"/>
          </p:cNvGraphicFramePr>
          <p:nvPr>
            <p:extLst>
              <p:ext uri="{D42A27DB-BD31-4B8C-83A1-F6EECF244321}">
                <p14:modId xmlns:p14="http://schemas.microsoft.com/office/powerpoint/2010/main" val="984874507"/>
              </p:ext>
            </p:extLst>
          </p:nvPr>
        </p:nvGraphicFramePr>
        <p:xfrm>
          <a:off x="599285" y="3810030"/>
          <a:ext cx="6233673" cy="822960"/>
        </p:xfrm>
        <a:graphic>
          <a:graphicData uri="http://schemas.openxmlformats.org/drawingml/2006/table">
            <a:tbl>
              <a:tblPr firstRow="1" firstCol="1" bandRow="1">
                <a:tableStyleId>{69CF1AB2-1976-4502-BF36-3FF5EA218861}</a:tableStyleId>
              </a:tblPr>
              <a:tblGrid>
                <a:gridCol w="602791">
                  <a:extLst>
                    <a:ext uri="{9D8B030D-6E8A-4147-A177-3AD203B41FA5}">
                      <a16:colId xmlns:a16="http://schemas.microsoft.com/office/drawing/2014/main" val="2186762862"/>
                    </a:ext>
                  </a:extLst>
                </a:gridCol>
                <a:gridCol w="1962364">
                  <a:extLst>
                    <a:ext uri="{9D8B030D-6E8A-4147-A177-3AD203B41FA5}">
                      <a16:colId xmlns:a16="http://schemas.microsoft.com/office/drawing/2014/main" val="1949592439"/>
                    </a:ext>
                  </a:extLst>
                </a:gridCol>
                <a:gridCol w="1593139">
                  <a:extLst>
                    <a:ext uri="{9D8B030D-6E8A-4147-A177-3AD203B41FA5}">
                      <a16:colId xmlns:a16="http://schemas.microsoft.com/office/drawing/2014/main" val="3275599687"/>
                    </a:ext>
                  </a:extLst>
                </a:gridCol>
                <a:gridCol w="2075379">
                  <a:extLst>
                    <a:ext uri="{9D8B030D-6E8A-4147-A177-3AD203B41FA5}">
                      <a16:colId xmlns:a16="http://schemas.microsoft.com/office/drawing/2014/main" val="1650951432"/>
                    </a:ext>
                  </a:extLst>
                </a:gridCol>
              </a:tblGrid>
              <a:tr h="248053">
                <a:tc>
                  <a:txBody>
                    <a:bodyPr/>
                    <a:lstStyle/>
                    <a:p>
                      <a:pPr>
                        <a:tabLst>
                          <a:tab pos="215900" algn="l"/>
                        </a:tabLst>
                      </a:pPr>
                      <a:r>
                        <a:rPr lang="en-US" sz="1800" b="0">
                          <a:effectLst/>
                        </a:rPr>
                        <a:t>tur</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‘stand up’</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a:effectLst/>
                        </a:rPr>
                        <a:t>tur-</a:t>
                      </a:r>
                      <a:r>
                        <a:rPr lang="en-US" sz="1800" b="0" dirty="0">
                          <a:effectLst/>
                        </a:rPr>
                        <a:t>tur</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‘stand’</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30818579"/>
                  </a:ext>
                </a:extLst>
              </a:tr>
              <a:tr h="248053">
                <a:tc>
                  <a:txBody>
                    <a:bodyPr/>
                    <a:lstStyle/>
                    <a:p>
                      <a:pPr>
                        <a:tabLst>
                          <a:tab pos="215900" algn="l"/>
                        </a:tabLst>
                      </a:pPr>
                      <a:r>
                        <a:rPr lang="en-US" sz="1800" b="0">
                          <a:effectLst/>
                        </a:rPr>
                        <a:t>vor</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a:effectLst/>
                        </a:rPr>
                        <a:t>‘sit down’</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err="1">
                          <a:effectLst/>
                        </a:rPr>
                        <a:t>vor-</a:t>
                      </a:r>
                      <a:r>
                        <a:rPr lang="en-US" sz="1800" b="0" dirty="0" err="1">
                          <a:effectLst/>
                        </a:rPr>
                        <a:t>vor</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‘sit’</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17430053"/>
                  </a:ext>
                </a:extLst>
              </a:tr>
              <a:tr h="248053">
                <a:tc>
                  <a:txBody>
                    <a:bodyPr/>
                    <a:lstStyle/>
                    <a:p>
                      <a:pPr>
                        <a:tabLst>
                          <a:tab pos="215900" algn="l"/>
                        </a:tabLst>
                      </a:pPr>
                      <a:r>
                        <a:rPr lang="en-US" sz="1800" b="0">
                          <a:effectLst/>
                        </a:rPr>
                        <a:t>jing</a:t>
                      </a:r>
                      <a:endParaRPr lang="en-NZ" sz="1800" b="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‘lie down’</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1" dirty="0" err="1">
                          <a:effectLst/>
                        </a:rPr>
                        <a:t>jing-</a:t>
                      </a:r>
                      <a:r>
                        <a:rPr lang="en-US" sz="1800" b="0" dirty="0" err="1">
                          <a:effectLst/>
                        </a:rPr>
                        <a:t>jing</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tabLst>
                          <a:tab pos="215900" algn="l"/>
                        </a:tabLst>
                      </a:pPr>
                      <a:r>
                        <a:rPr lang="en-US" sz="1800" b="0" dirty="0">
                          <a:effectLst/>
                        </a:rPr>
                        <a:t>‘be lying down’</a:t>
                      </a:r>
                      <a:endParaRPr lang="en-NZ" sz="1800" b="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71087967"/>
                  </a:ext>
                </a:extLst>
              </a:tr>
            </a:tbl>
          </a:graphicData>
        </a:graphic>
      </p:graphicFrame>
    </p:spTree>
    <p:extLst>
      <p:ext uri="{BB962C8B-B14F-4D97-AF65-F5344CB8AC3E}">
        <p14:creationId xmlns:p14="http://schemas.microsoft.com/office/powerpoint/2010/main" val="65663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45FFE-6AB0-C4DE-0634-A9104FCDCA08}"/>
              </a:ext>
            </a:extLst>
          </p:cNvPr>
          <p:cNvSpPr>
            <a:spLocks noGrp="1"/>
          </p:cNvSpPr>
          <p:nvPr>
            <p:ph type="title"/>
          </p:nvPr>
        </p:nvSpPr>
        <p:spPr>
          <a:xfrm>
            <a:off x="672289" y="3284943"/>
            <a:ext cx="6526571" cy="1325562"/>
          </a:xfrm>
        </p:spPr>
        <p:txBody>
          <a:bodyPr>
            <a:normAutofit/>
          </a:bodyPr>
          <a:lstStyle/>
          <a:p>
            <a:r>
              <a:rPr lang="mi-NZ" sz="4000" dirty="0" err="1"/>
              <a:t>Asymmetrical</a:t>
            </a:r>
            <a:r>
              <a:rPr lang="mi-NZ" sz="4000" dirty="0"/>
              <a:t> Standard </a:t>
            </a:r>
            <a:r>
              <a:rPr lang="mi-NZ" sz="4000" dirty="0" err="1"/>
              <a:t>Negation</a:t>
            </a:r>
            <a:r>
              <a:rPr lang="mi-NZ" sz="4000" dirty="0"/>
              <a:t> </a:t>
            </a:r>
            <a:r>
              <a:rPr lang="mi-NZ" sz="4000" dirty="0" err="1"/>
              <a:t>in</a:t>
            </a:r>
            <a:r>
              <a:rPr lang="mi-NZ" sz="4000" dirty="0"/>
              <a:t> Māori</a:t>
            </a:r>
            <a:endParaRPr lang="en-NZ" sz="4000" dirty="0"/>
          </a:p>
        </p:txBody>
      </p:sp>
      <p:pic>
        <p:nvPicPr>
          <p:cNvPr id="8" name="Picture 7">
            <a:extLst>
              <a:ext uri="{FF2B5EF4-FFF2-40B4-BE49-F238E27FC236}">
                <a16:creationId xmlns:a16="http://schemas.microsoft.com/office/drawing/2014/main" id="{C82D51F3-6111-7246-F3BE-E9039AF7AB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2780" y="719948"/>
            <a:ext cx="3830090" cy="5418104"/>
          </a:xfrm>
          <a:prstGeom prst="rect">
            <a:avLst/>
          </a:prstGeom>
        </p:spPr>
      </p:pic>
      <p:sp>
        <p:nvSpPr>
          <p:cNvPr id="9" name="Oval 8">
            <a:extLst>
              <a:ext uri="{FF2B5EF4-FFF2-40B4-BE49-F238E27FC236}">
                <a16:creationId xmlns:a16="http://schemas.microsoft.com/office/drawing/2014/main" id="{C9E87EFB-6A0D-CFEE-BE0D-FC0EC90B970F}"/>
              </a:ext>
            </a:extLst>
          </p:cNvPr>
          <p:cNvSpPr/>
          <p:nvPr/>
        </p:nvSpPr>
        <p:spPr>
          <a:xfrm>
            <a:off x="8947643" y="3210485"/>
            <a:ext cx="539484" cy="31476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0" name="Title 1">
            <a:extLst>
              <a:ext uri="{FF2B5EF4-FFF2-40B4-BE49-F238E27FC236}">
                <a16:creationId xmlns:a16="http://schemas.microsoft.com/office/drawing/2014/main" id="{024E0DDD-7C7D-563F-88C4-F5DDA5346CEE}"/>
              </a:ext>
            </a:extLst>
          </p:cNvPr>
          <p:cNvSpPr txBox="1">
            <a:spLocks/>
          </p:cNvSpPr>
          <p:nvPr/>
        </p:nvSpPr>
        <p:spPr>
          <a:xfrm>
            <a:off x="672289" y="468915"/>
            <a:ext cx="6526571" cy="154699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mi-NZ" sz="4000" dirty="0" err="1"/>
              <a:t>Symmetrical</a:t>
            </a:r>
            <a:r>
              <a:rPr lang="mi-NZ" sz="4000" dirty="0"/>
              <a:t> Standard </a:t>
            </a:r>
            <a:r>
              <a:rPr lang="mi-NZ" sz="4000" dirty="0" err="1"/>
              <a:t>Negation</a:t>
            </a:r>
            <a:r>
              <a:rPr lang="mi-NZ" sz="4000" dirty="0"/>
              <a:t> </a:t>
            </a:r>
            <a:r>
              <a:rPr lang="mi-NZ" sz="4000" dirty="0" err="1"/>
              <a:t>in</a:t>
            </a:r>
            <a:r>
              <a:rPr lang="mi-NZ" sz="4000" dirty="0"/>
              <a:t> </a:t>
            </a:r>
            <a:r>
              <a:rPr lang="mi-NZ" sz="4000" dirty="0" err="1"/>
              <a:t>Neverver</a:t>
            </a:r>
            <a:r>
              <a:rPr lang="mi-NZ" sz="4000" dirty="0"/>
              <a:t> (</a:t>
            </a:r>
            <a:r>
              <a:rPr lang="mi-NZ" sz="4000" dirty="0" err="1"/>
              <a:t>Vanuatu</a:t>
            </a:r>
            <a:r>
              <a:rPr lang="mi-NZ" sz="4000" dirty="0"/>
              <a:t> </a:t>
            </a:r>
            <a:r>
              <a:rPr lang="mi-NZ" sz="4000" dirty="0" err="1"/>
              <a:t>Field</a:t>
            </a:r>
            <a:r>
              <a:rPr lang="mi-NZ" sz="4000" dirty="0"/>
              <a:t> </a:t>
            </a:r>
            <a:r>
              <a:rPr lang="mi-NZ" sz="4000" dirty="0" err="1"/>
              <a:t>Research</a:t>
            </a:r>
            <a:r>
              <a:rPr lang="mi-NZ" sz="4000" dirty="0"/>
              <a:t>)</a:t>
            </a:r>
            <a:endParaRPr lang="en-NZ" sz="4000" dirty="0"/>
          </a:p>
        </p:txBody>
      </p:sp>
      <p:sp>
        <p:nvSpPr>
          <p:cNvPr id="12" name="TextBox 11">
            <a:extLst>
              <a:ext uri="{FF2B5EF4-FFF2-40B4-BE49-F238E27FC236}">
                <a16:creationId xmlns:a16="http://schemas.microsoft.com/office/drawing/2014/main" id="{2E81F65A-DB8B-DC91-6D2E-3FDDB3B7DCAE}"/>
              </a:ext>
            </a:extLst>
          </p:cNvPr>
          <p:cNvSpPr txBox="1"/>
          <p:nvPr/>
        </p:nvSpPr>
        <p:spPr>
          <a:xfrm>
            <a:off x="708420" y="4930059"/>
            <a:ext cx="5295338" cy="1631216"/>
          </a:xfrm>
          <a:prstGeom prst="rect">
            <a:avLst/>
          </a:prstGeom>
          <a:noFill/>
        </p:spPr>
        <p:txBody>
          <a:bodyPr wrap="square">
            <a:spAutoFit/>
          </a:bodyPr>
          <a:lstStyle/>
          <a:p>
            <a:r>
              <a:rPr lang="mi-NZ" sz="2000" b="1" i="1" dirty="0">
                <a:solidFill>
                  <a:srgbClr val="7030A0"/>
                </a:solidFill>
              </a:rPr>
              <a:t>I haere </a:t>
            </a:r>
            <a:r>
              <a:rPr lang="mi-NZ" sz="2000" b="1" i="1" u="sng" dirty="0">
                <a:solidFill>
                  <a:schemeClr val="accent3">
                    <a:lumMod val="75000"/>
                  </a:schemeClr>
                </a:solidFill>
              </a:rPr>
              <a:t>a Hōne</a:t>
            </a:r>
            <a:r>
              <a:rPr lang="mi-NZ" sz="2000" b="1" i="1" dirty="0"/>
              <a:t>. 			</a:t>
            </a:r>
            <a:r>
              <a:rPr lang="mi-NZ" sz="2000" dirty="0"/>
              <a:t>‘</a:t>
            </a:r>
            <a:r>
              <a:rPr lang="mi-NZ" sz="2000" dirty="0">
                <a:solidFill>
                  <a:schemeClr val="accent3">
                    <a:lumMod val="75000"/>
                  </a:schemeClr>
                </a:solidFill>
              </a:rPr>
              <a:t>Hōne</a:t>
            </a:r>
            <a:r>
              <a:rPr lang="mi-NZ" sz="2000" dirty="0"/>
              <a:t> </a:t>
            </a:r>
            <a:r>
              <a:rPr lang="mi-NZ" sz="2000" dirty="0" err="1">
                <a:solidFill>
                  <a:srgbClr val="7030A0"/>
                </a:solidFill>
              </a:rPr>
              <a:t>went</a:t>
            </a:r>
            <a:r>
              <a:rPr lang="mi-NZ" sz="2000" dirty="0"/>
              <a:t>.’</a:t>
            </a:r>
          </a:p>
          <a:p>
            <a:endParaRPr lang="mi-NZ" sz="2000" dirty="0"/>
          </a:p>
          <a:p>
            <a:r>
              <a:rPr lang="mi-NZ" sz="2000" b="1" i="1" dirty="0">
                <a:solidFill>
                  <a:srgbClr val="C00000"/>
                </a:solidFill>
              </a:rPr>
              <a:t>Kāore</a:t>
            </a:r>
            <a:r>
              <a:rPr lang="mi-NZ" sz="2000" i="1" dirty="0"/>
              <a:t> </a:t>
            </a:r>
            <a:r>
              <a:rPr lang="mi-NZ" sz="2000" b="1" i="1" u="sng" dirty="0">
                <a:solidFill>
                  <a:schemeClr val="accent3">
                    <a:lumMod val="75000"/>
                  </a:schemeClr>
                </a:solidFill>
              </a:rPr>
              <a:t>a Hōne </a:t>
            </a:r>
            <a:r>
              <a:rPr lang="mi-NZ" sz="2000" b="1" i="1" dirty="0">
                <a:solidFill>
                  <a:srgbClr val="7030A0"/>
                </a:solidFill>
              </a:rPr>
              <a:t>i haere</a:t>
            </a:r>
            <a:r>
              <a:rPr lang="mi-NZ" sz="2000" b="1" i="1" dirty="0"/>
              <a:t>. 	</a:t>
            </a:r>
            <a:r>
              <a:rPr lang="mi-NZ" sz="2000" dirty="0"/>
              <a:t>‘</a:t>
            </a:r>
            <a:r>
              <a:rPr lang="mi-NZ" sz="2000" dirty="0">
                <a:solidFill>
                  <a:schemeClr val="accent3">
                    <a:lumMod val="75000"/>
                  </a:schemeClr>
                </a:solidFill>
              </a:rPr>
              <a:t>Hōne</a:t>
            </a:r>
            <a:r>
              <a:rPr lang="mi-NZ" sz="2000" dirty="0">
                <a:solidFill>
                  <a:srgbClr val="C00000"/>
                </a:solidFill>
              </a:rPr>
              <a:t> </a:t>
            </a:r>
            <a:r>
              <a:rPr lang="mi-NZ" sz="2000" dirty="0" err="1">
                <a:solidFill>
                  <a:srgbClr val="C00000"/>
                </a:solidFill>
              </a:rPr>
              <a:t>didn’t</a:t>
            </a:r>
            <a:r>
              <a:rPr lang="mi-NZ" sz="2000" dirty="0">
                <a:solidFill>
                  <a:srgbClr val="C00000"/>
                </a:solidFill>
              </a:rPr>
              <a:t> </a:t>
            </a:r>
            <a:r>
              <a:rPr lang="mi-NZ" sz="2000" dirty="0" err="1">
                <a:solidFill>
                  <a:srgbClr val="7030A0"/>
                </a:solidFill>
              </a:rPr>
              <a:t>go</a:t>
            </a:r>
            <a:r>
              <a:rPr lang="mi-NZ" sz="2000" dirty="0"/>
              <a:t>’</a:t>
            </a:r>
          </a:p>
          <a:p>
            <a:endParaRPr lang="mi-NZ" sz="2000" dirty="0"/>
          </a:p>
          <a:p>
            <a:r>
              <a:rPr lang="mi-NZ" sz="2000" dirty="0"/>
              <a:t>(</a:t>
            </a:r>
            <a:r>
              <a:rPr lang="mi-NZ" sz="2000" dirty="0" err="1"/>
              <a:t>Not</a:t>
            </a:r>
            <a:r>
              <a:rPr lang="mi-NZ" sz="2000" dirty="0"/>
              <a:t> </a:t>
            </a:r>
            <a:r>
              <a:rPr lang="mi-NZ" sz="2000" dirty="0" err="1"/>
              <a:t>this</a:t>
            </a:r>
            <a:r>
              <a:rPr lang="mi-NZ" sz="2000" dirty="0"/>
              <a:t>: </a:t>
            </a:r>
            <a:r>
              <a:rPr lang="mi-NZ" sz="2000" i="1" strike="sngStrike" dirty="0">
                <a:solidFill>
                  <a:srgbClr val="C00000"/>
                </a:solidFill>
              </a:rPr>
              <a:t>Kāore</a:t>
            </a:r>
            <a:r>
              <a:rPr lang="mi-NZ" sz="2000" i="1" strike="sngStrike" dirty="0"/>
              <a:t> </a:t>
            </a:r>
            <a:r>
              <a:rPr lang="mi-NZ" sz="2000" i="1" strike="sngStrike" dirty="0">
                <a:solidFill>
                  <a:srgbClr val="7030A0"/>
                </a:solidFill>
              </a:rPr>
              <a:t>i haere </a:t>
            </a:r>
            <a:r>
              <a:rPr lang="mi-NZ" sz="2000" i="1" strike="sngStrike" dirty="0">
                <a:solidFill>
                  <a:srgbClr val="0070C0"/>
                </a:solidFill>
              </a:rPr>
              <a:t>a Hōne</a:t>
            </a:r>
            <a:r>
              <a:rPr lang="mi-NZ" sz="2000" i="1" dirty="0"/>
              <a:t>.</a:t>
            </a:r>
            <a:r>
              <a:rPr lang="mi-NZ" sz="2000" dirty="0"/>
              <a:t>)</a:t>
            </a:r>
            <a:endParaRPr lang="en-NZ" sz="2000" dirty="0"/>
          </a:p>
        </p:txBody>
      </p:sp>
      <p:sp>
        <p:nvSpPr>
          <p:cNvPr id="13" name="TextBox 12">
            <a:extLst>
              <a:ext uri="{FF2B5EF4-FFF2-40B4-BE49-F238E27FC236}">
                <a16:creationId xmlns:a16="http://schemas.microsoft.com/office/drawing/2014/main" id="{32DE5CDE-F276-8DD5-DD48-529AEA32EE51}"/>
              </a:ext>
            </a:extLst>
          </p:cNvPr>
          <p:cNvSpPr txBox="1"/>
          <p:nvPr/>
        </p:nvSpPr>
        <p:spPr>
          <a:xfrm>
            <a:off x="672289" y="2357650"/>
            <a:ext cx="5295338" cy="707886"/>
          </a:xfrm>
          <a:prstGeom prst="rect">
            <a:avLst/>
          </a:prstGeom>
          <a:noFill/>
        </p:spPr>
        <p:txBody>
          <a:bodyPr wrap="square">
            <a:spAutoFit/>
          </a:bodyPr>
          <a:lstStyle/>
          <a:p>
            <a:r>
              <a:rPr lang="mi-NZ" sz="2000" b="1" i="1" u="sng" dirty="0" err="1">
                <a:solidFill>
                  <a:schemeClr val="accent3">
                    <a:lumMod val="75000"/>
                  </a:schemeClr>
                </a:solidFill>
              </a:rPr>
              <a:t>Mang</a:t>
            </a:r>
            <a:r>
              <a:rPr lang="mi-NZ" sz="2000" b="1" i="1" dirty="0">
                <a:solidFill>
                  <a:schemeClr val="accent3">
                    <a:lumMod val="75000"/>
                  </a:schemeClr>
                </a:solidFill>
              </a:rPr>
              <a:t> </a:t>
            </a:r>
            <a:r>
              <a:rPr lang="mi-NZ" sz="2000" b="1" i="1" dirty="0">
                <a:solidFill>
                  <a:srgbClr val="7030A0"/>
                </a:solidFill>
              </a:rPr>
              <a:t>i-</a:t>
            </a:r>
            <a:r>
              <a:rPr lang="mi-NZ" sz="2000" b="1" i="1" dirty="0" err="1">
                <a:solidFill>
                  <a:srgbClr val="7030A0"/>
                </a:solidFill>
              </a:rPr>
              <a:t>vu</a:t>
            </a:r>
            <a:r>
              <a:rPr lang="mi-NZ" sz="2000" b="1" i="1" dirty="0"/>
              <a:t>. 		</a:t>
            </a:r>
            <a:r>
              <a:rPr lang="mi-NZ" sz="2000" dirty="0"/>
              <a:t>‘</a:t>
            </a:r>
            <a:r>
              <a:rPr lang="mi-NZ" sz="2000" dirty="0" err="1">
                <a:solidFill>
                  <a:schemeClr val="accent3">
                    <a:lumMod val="75000"/>
                  </a:schemeClr>
                </a:solidFill>
              </a:rPr>
              <a:t>The</a:t>
            </a:r>
            <a:r>
              <a:rPr lang="mi-NZ" sz="2000" dirty="0">
                <a:solidFill>
                  <a:schemeClr val="accent3">
                    <a:lumMod val="75000"/>
                  </a:schemeClr>
                </a:solidFill>
              </a:rPr>
              <a:t> </a:t>
            </a:r>
            <a:r>
              <a:rPr lang="mi-NZ" sz="2000" dirty="0" err="1">
                <a:solidFill>
                  <a:schemeClr val="accent3">
                    <a:lumMod val="75000"/>
                  </a:schemeClr>
                </a:solidFill>
              </a:rPr>
              <a:t>man</a:t>
            </a:r>
            <a:r>
              <a:rPr lang="mi-NZ" sz="2000" dirty="0">
                <a:solidFill>
                  <a:srgbClr val="7030A0"/>
                </a:solidFill>
              </a:rPr>
              <a:t> </a:t>
            </a:r>
            <a:r>
              <a:rPr lang="mi-NZ" sz="2000" dirty="0" err="1">
                <a:solidFill>
                  <a:srgbClr val="7030A0"/>
                </a:solidFill>
              </a:rPr>
              <a:t>went</a:t>
            </a:r>
            <a:r>
              <a:rPr lang="mi-NZ" sz="2000" dirty="0"/>
              <a:t>.’</a:t>
            </a:r>
          </a:p>
          <a:p>
            <a:r>
              <a:rPr lang="mi-NZ" sz="2000" b="1" i="1" u="sng" dirty="0" err="1">
                <a:solidFill>
                  <a:schemeClr val="accent3">
                    <a:lumMod val="75000"/>
                  </a:schemeClr>
                </a:solidFill>
              </a:rPr>
              <a:t>Mang</a:t>
            </a:r>
            <a:r>
              <a:rPr lang="mi-NZ" sz="2000" b="1" i="1" dirty="0">
                <a:solidFill>
                  <a:schemeClr val="accent5">
                    <a:lumMod val="75000"/>
                  </a:schemeClr>
                </a:solidFill>
              </a:rPr>
              <a:t> </a:t>
            </a:r>
            <a:r>
              <a:rPr lang="mi-NZ" sz="2000" b="1" i="1" dirty="0">
                <a:solidFill>
                  <a:srgbClr val="7030A0"/>
                </a:solidFill>
              </a:rPr>
              <a:t>i-</a:t>
            </a:r>
            <a:r>
              <a:rPr lang="mi-NZ" sz="2000" b="1" i="1" dirty="0" err="1">
                <a:solidFill>
                  <a:srgbClr val="7030A0"/>
                </a:solidFill>
              </a:rPr>
              <a:t>vu</a:t>
            </a:r>
            <a:r>
              <a:rPr lang="mi-NZ" sz="2000" b="1" i="1" dirty="0">
                <a:solidFill>
                  <a:schemeClr val="accent3">
                    <a:lumMod val="75000"/>
                  </a:schemeClr>
                </a:solidFill>
              </a:rPr>
              <a:t> </a:t>
            </a:r>
            <a:r>
              <a:rPr lang="mi-NZ" sz="2000" b="1" i="1" dirty="0" err="1">
                <a:solidFill>
                  <a:srgbClr val="C00000"/>
                </a:solidFill>
              </a:rPr>
              <a:t>si</a:t>
            </a:r>
            <a:r>
              <a:rPr lang="mi-NZ" sz="2000" b="1" i="1" dirty="0">
                <a:solidFill>
                  <a:srgbClr val="C00000"/>
                </a:solidFill>
              </a:rPr>
              <a:t>.</a:t>
            </a:r>
            <a:r>
              <a:rPr lang="mi-NZ" sz="2000" i="1" dirty="0"/>
              <a:t> 		</a:t>
            </a:r>
            <a:r>
              <a:rPr lang="mi-NZ" sz="2000" dirty="0"/>
              <a:t>‘</a:t>
            </a:r>
            <a:r>
              <a:rPr lang="mi-NZ" sz="2000" dirty="0" err="1">
                <a:solidFill>
                  <a:schemeClr val="accent3">
                    <a:lumMod val="75000"/>
                  </a:schemeClr>
                </a:solidFill>
              </a:rPr>
              <a:t>The</a:t>
            </a:r>
            <a:r>
              <a:rPr lang="mi-NZ" sz="2000" dirty="0">
                <a:solidFill>
                  <a:schemeClr val="accent3">
                    <a:lumMod val="75000"/>
                  </a:schemeClr>
                </a:solidFill>
              </a:rPr>
              <a:t> </a:t>
            </a:r>
            <a:r>
              <a:rPr lang="mi-NZ" sz="2000" dirty="0" err="1">
                <a:solidFill>
                  <a:schemeClr val="accent3">
                    <a:lumMod val="75000"/>
                  </a:schemeClr>
                </a:solidFill>
              </a:rPr>
              <a:t>man</a:t>
            </a:r>
            <a:r>
              <a:rPr lang="mi-NZ" sz="2000" dirty="0">
                <a:solidFill>
                  <a:schemeClr val="accent3">
                    <a:lumMod val="75000"/>
                  </a:schemeClr>
                </a:solidFill>
              </a:rPr>
              <a:t> </a:t>
            </a:r>
            <a:r>
              <a:rPr lang="mi-NZ" sz="2000" dirty="0" err="1">
                <a:solidFill>
                  <a:srgbClr val="C00000"/>
                </a:solidFill>
              </a:rPr>
              <a:t>didn’t</a:t>
            </a:r>
            <a:r>
              <a:rPr lang="mi-NZ" sz="2000" dirty="0"/>
              <a:t> </a:t>
            </a:r>
            <a:r>
              <a:rPr lang="mi-NZ" sz="2000" dirty="0" err="1">
                <a:solidFill>
                  <a:srgbClr val="7030A0"/>
                </a:solidFill>
              </a:rPr>
              <a:t>go</a:t>
            </a:r>
            <a:r>
              <a:rPr lang="mi-NZ" sz="2000" dirty="0"/>
              <a:t>’</a:t>
            </a:r>
          </a:p>
        </p:txBody>
      </p:sp>
      <p:cxnSp>
        <p:nvCxnSpPr>
          <p:cNvPr id="19" name="Straight Arrow Connector 18">
            <a:extLst>
              <a:ext uri="{FF2B5EF4-FFF2-40B4-BE49-F238E27FC236}">
                <a16:creationId xmlns:a16="http://schemas.microsoft.com/office/drawing/2014/main" id="{E85B9E9D-6110-6BA0-886D-7E3A303C985B}"/>
              </a:ext>
            </a:extLst>
          </p:cNvPr>
          <p:cNvCxnSpPr>
            <a:cxnSpLocks/>
          </p:cNvCxnSpPr>
          <p:nvPr/>
        </p:nvCxnSpPr>
        <p:spPr>
          <a:xfrm flipH="1">
            <a:off x="1973179" y="5287878"/>
            <a:ext cx="589547" cy="27071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B199341F-AE6A-87AD-0CED-68B645C1C5F2}"/>
              </a:ext>
            </a:extLst>
          </p:cNvPr>
          <p:cNvCxnSpPr/>
          <p:nvPr/>
        </p:nvCxnSpPr>
        <p:spPr>
          <a:xfrm>
            <a:off x="1395662" y="5287878"/>
            <a:ext cx="1744579" cy="30078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449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26973-0A6E-820F-3258-7DA360D8C86B}"/>
              </a:ext>
            </a:extLst>
          </p:cNvPr>
          <p:cNvSpPr>
            <a:spLocks noGrp="1"/>
          </p:cNvSpPr>
          <p:nvPr>
            <p:ph type="title"/>
          </p:nvPr>
        </p:nvSpPr>
        <p:spPr>
          <a:xfrm>
            <a:off x="1229032" y="365760"/>
            <a:ext cx="5997678" cy="1325562"/>
          </a:xfrm>
        </p:spPr>
        <p:txBody>
          <a:bodyPr>
            <a:normAutofit/>
          </a:bodyPr>
          <a:lstStyle/>
          <a:p>
            <a:r>
              <a:rPr lang="mi-NZ" dirty="0" err="1"/>
              <a:t>Some</a:t>
            </a:r>
            <a:r>
              <a:rPr lang="mi-NZ" dirty="0"/>
              <a:t> </a:t>
            </a:r>
            <a:r>
              <a:rPr lang="mi-NZ" dirty="0" err="1"/>
              <a:t>interim</a:t>
            </a:r>
            <a:r>
              <a:rPr lang="mi-NZ" dirty="0"/>
              <a:t> </a:t>
            </a:r>
            <a:r>
              <a:rPr lang="mi-NZ" dirty="0" err="1"/>
              <a:t>reflections</a:t>
            </a:r>
            <a:endParaRPr lang="en-NZ" dirty="0"/>
          </a:p>
        </p:txBody>
      </p:sp>
      <p:sp>
        <p:nvSpPr>
          <p:cNvPr id="9" name="Rectangle 8">
            <a:extLst>
              <a:ext uri="{FF2B5EF4-FFF2-40B4-BE49-F238E27FC236}">
                <a16:creationId xmlns:a16="http://schemas.microsoft.com/office/drawing/2014/main" id="{60C2BF78-EE5B-49C7-ADD9-58CDBD13E3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3" name="Content Placeholder 2">
            <a:extLst>
              <a:ext uri="{FF2B5EF4-FFF2-40B4-BE49-F238E27FC236}">
                <a16:creationId xmlns:a16="http://schemas.microsoft.com/office/drawing/2014/main" id="{B11C9B19-C198-7C7A-09ED-19EF881293D0}"/>
              </a:ext>
            </a:extLst>
          </p:cNvPr>
          <p:cNvSpPr>
            <a:spLocks noGrp="1"/>
          </p:cNvSpPr>
          <p:nvPr>
            <p:ph idx="1"/>
          </p:nvPr>
        </p:nvSpPr>
        <p:spPr>
          <a:xfrm>
            <a:off x="1211139" y="2005739"/>
            <a:ext cx="6015571" cy="4174398"/>
          </a:xfrm>
        </p:spPr>
        <p:txBody>
          <a:bodyPr>
            <a:normAutofit lnSpcReduction="10000"/>
          </a:bodyPr>
          <a:lstStyle/>
          <a:p>
            <a:r>
              <a:rPr lang="en-NZ" sz="2000" dirty="0"/>
              <a:t>There is a lack of accurate published teaching materials presenting language data from te </a:t>
            </a:r>
            <a:r>
              <a:rPr lang="en-NZ" sz="2000" dirty="0" err="1"/>
              <a:t>reo</a:t>
            </a:r>
            <a:r>
              <a:rPr lang="en-NZ" sz="2000" dirty="0"/>
              <a:t> Māori and other Pacific languages</a:t>
            </a:r>
          </a:p>
          <a:p>
            <a:r>
              <a:rPr lang="mi-NZ" sz="2000" dirty="0"/>
              <a:t>Māori and </a:t>
            </a:r>
            <a:r>
              <a:rPr lang="mi-NZ" sz="2000" dirty="0" err="1"/>
              <a:t>Pacific</a:t>
            </a:r>
            <a:r>
              <a:rPr lang="mi-NZ" sz="2000" dirty="0"/>
              <a:t> </a:t>
            </a:r>
            <a:r>
              <a:rPr lang="mi-NZ" sz="2000" dirty="0" err="1"/>
              <a:t>language</a:t>
            </a:r>
            <a:r>
              <a:rPr lang="mi-NZ" sz="2000" dirty="0"/>
              <a:t> </a:t>
            </a:r>
            <a:r>
              <a:rPr lang="mi-NZ" sz="2000" dirty="0" err="1"/>
              <a:t>data</a:t>
            </a:r>
            <a:r>
              <a:rPr lang="mi-NZ" sz="2000" dirty="0"/>
              <a:t> </a:t>
            </a:r>
            <a:r>
              <a:rPr lang="mi-NZ" sz="2000" dirty="0" err="1"/>
              <a:t>can</a:t>
            </a:r>
            <a:r>
              <a:rPr lang="mi-NZ" sz="2000" dirty="0"/>
              <a:t> </a:t>
            </a:r>
            <a:r>
              <a:rPr lang="mi-NZ" sz="2000" dirty="0" err="1"/>
              <a:t>demonstrate</a:t>
            </a:r>
            <a:r>
              <a:rPr lang="mi-NZ" sz="2000" dirty="0"/>
              <a:t> </a:t>
            </a:r>
            <a:r>
              <a:rPr lang="mi-NZ" sz="2000" dirty="0" err="1"/>
              <a:t>important</a:t>
            </a:r>
            <a:r>
              <a:rPr lang="mi-NZ" sz="2000" dirty="0"/>
              <a:t> </a:t>
            </a:r>
            <a:r>
              <a:rPr lang="mi-NZ" sz="2000" dirty="0" err="1"/>
              <a:t>concepts</a:t>
            </a:r>
            <a:r>
              <a:rPr lang="mi-NZ" sz="2000" dirty="0"/>
              <a:t> and </a:t>
            </a:r>
            <a:r>
              <a:rPr lang="mi-NZ" sz="2000" dirty="0" err="1"/>
              <a:t>categories</a:t>
            </a:r>
            <a:r>
              <a:rPr lang="mi-NZ" sz="2000" dirty="0"/>
              <a:t> </a:t>
            </a:r>
            <a:r>
              <a:rPr lang="mi-NZ" sz="2000" dirty="0" err="1"/>
              <a:t>in</a:t>
            </a:r>
            <a:r>
              <a:rPr lang="mi-NZ" sz="2000" dirty="0"/>
              <a:t> </a:t>
            </a:r>
            <a:r>
              <a:rPr lang="mi-NZ" sz="2000" dirty="0" err="1"/>
              <a:t>linguistics</a:t>
            </a:r>
            <a:endParaRPr lang="mi-NZ" sz="2000" dirty="0"/>
          </a:p>
          <a:p>
            <a:r>
              <a:rPr lang="mi-NZ" sz="2000" dirty="0"/>
              <a:t>Māori and </a:t>
            </a:r>
            <a:r>
              <a:rPr lang="mi-NZ" sz="2000" dirty="0" err="1"/>
              <a:t>Pacific</a:t>
            </a:r>
            <a:r>
              <a:rPr lang="mi-NZ" sz="2000" dirty="0"/>
              <a:t> </a:t>
            </a:r>
            <a:r>
              <a:rPr lang="mi-NZ" sz="2000" dirty="0" err="1"/>
              <a:t>language</a:t>
            </a:r>
            <a:r>
              <a:rPr lang="mi-NZ" sz="2000" dirty="0"/>
              <a:t> </a:t>
            </a:r>
            <a:r>
              <a:rPr lang="mi-NZ" sz="2000" dirty="0" err="1"/>
              <a:t>data</a:t>
            </a:r>
            <a:r>
              <a:rPr lang="mi-NZ" sz="2000" dirty="0"/>
              <a:t> *</a:t>
            </a:r>
            <a:r>
              <a:rPr lang="mi-NZ" sz="2000" dirty="0" err="1"/>
              <a:t>might</a:t>
            </a:r>
            <a:r>
              <a:rPr lang="mi-NZ" sz="2000" dirty="0"/>
              <a:t>* </a:t>
            </a:r>
            <a:r>
              <a:rPr lang="mi-NZ" sz="2000" dirty="0" err="1"/>
              <a:t>be</a:t>
            </a:r>
            <a:r>
              <a:rPr lang="mi-NZ" sz="2000" dirty="0"/>
              <a:t> more </a:t>
            </a:r>
            <a:r>
              <a:rPr lang="mi-NZ" sz="2000" dirty="0" err="1"/>
              <a:t>interesting</a:t>
            </a:r>
            <a:r>
              <a:rPr lang="mi-NZ" sz="2000" dirty="0"/>
              <a:t> and </a:t>
            </a:r>
            <a:r>
              <a:rPr lang="mi-NZ" sz="2000" dirty="0" err="1"/>
              <a:t>relevant</a:t>
            </a:r>
            <a:r>
              <a:rPr lang="mi-NZ" sz="2000" dirty="0"/>
              <a:t> to Māori and </a:t>
            </a:r>
            <a:r>
              <a:rPr lang="mi-NZ" sz="2000" dirty="0" err="1"/>
              <a:t>Pacific</a:t>
            </a:r>
            <a:r>
              <a:rPr lang="mi-NZ" sz="2000" dirty="0"/>
              <a:t> </a:t>
            </a:r>
            <a:r>
              <a:rPr lang="mi-NZ" sz="2000" dirty="0" err="1"/>
              <a:t>students</a:t>
            </a:r>
            <a:r>
              <a:rPr lang="mi-NZ" sz="2000" dirty="0"/>
              <a:t> </a:t>
            </a:r>
            <a:r>
              <a:rPr lang="mi-NZ" sz="2000" dirty="0" err="1"/>
              <a:t>of</a:t>
            </a:r>
            <a:r>
              <a:rPr lang="mi-NZ" sz="2000" dirty="0"/>
              <a:t> </a:t>
            </a:r>
            <a:r>
              <a:rPr lang="mi-NZ" sz="2000" dirty="0" err="1"/>
              <a:t>language</a:t>
            </a:r>
            <a:endParaRPr lang="mi-NZ" sz="2000" dirty="0"/>
          </a:p>
          <a:p>
            <a:r>
              <a:rPr lang="en-NZ" sz="2000" dirty="0"/>
              <a:t>Any newly developed materials need to be carefully checked, ideally by speakers and language specialists who can identify and eliminate errors </a:t>
            </a:r>
            <a:endParaRPr lang="mi-NZ" sz="2000" dirty="0"/>
          </a:p>
        </p:txBody>
      </p:sp>
      <p:pic>
        <p:nvPicPr>
          <p:cNvPr id="5" name="Picture 4" descr="Glasses on top of a book">
            <a:extLst>
              <a:ext uri="{FF2B5EF4-FFF2-40B4-BE49-F238E27FC236}">
                <a16:creationId xmlns:a16="http://schemas.microsoft.com/office/drawing/2014/main" id="{9C8B27B0-1989-D31C-2A8C-90AE76156DFA}"/>
              </a:ext>
            </a:extLst>
          </p:cNvPr>
          <p:cNvPicPr>
            <a:picLocks noChangeAspect="1"/>
          </p:cNvPicPr>
          <p:nvPr/>
        </p:nvPicPr>
        <p:blipFill rotWithShape="1">
          <a:blip r:embed="rId3"/>
          <a:srcRect l="14858" r="40190" b="-1"/>
          <a:stretch/>
        </p:blipFill>
        <p:spPr>
          <a:xfrm>
            <a:off x="7538689" y="10"/>
            <a:ext cx="4653311" cy="6857990"/>
          </a:xfrm>
          <a:prstGeom prst="rect">
            <a:avLst/>
          </a:prstGeom>
        </p:spPr>
      </p:pic>
    </p:spTree>
    <p:extLst>
      <p:ext uri="{BB962C8B-B14F-4D97-AF65-F5344CB8AC3E}">
        <p14:creationId xmlns:p14="http://schemas.microsoft.com/office/powerpoint/2010/main" val="129632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28738-E705-DEA4-89C5-D9C94AEC214D}"/>
              </a:ext>
            </a:extLst>
          </p:cNvPr>
          <p:cNvSpPr>
            <a:spLocks noGrp="1"/>
          </p:cNvSpPr>
          <p:nvPr>
            <p:ph type="title"/>
          </p:nvPr>
        </p:nvSpPr>
        <p:spPr/>
        <p:txBody>
          <a:bodyPr/>
          <a:lstStyle/>
          <a:p>
            <a:r>
              <a:rPr lang="mi-NZ" dirty="0" err="1"/>
              <a:t>References</a:t>
            </a:r>
            <a:endParaRPr lang="en-NZ" dirty="0"/>
          </a:p>
        </p:txBody>
      </p:sp>
      <p:sp>
        <p:nvSpPr>
          <p:cNvPr id="3" name="Content Placeholder 2">
            <a:extLst>
              <a:ext uri="{FF2B5EF4-FFF2-40B4-BE49-F238E27FC236}">
                <a16:creationId xmlns:a16="http://schemas.microsoft.com/office/drawing/2014/main" id="{9F1B80C0-CB8E-A376-5CFF-2BA74143C5DE}"/>
              </a:ext>
            </a:extLst>
          </p:cNvPr>
          <p:cNvSpPr>
            <a:spLocks noGrp="1"/>
          </p:cNvSpPr>
          <p:nvPr>
            <p:ph idx="1"/>
          </p:nvPr>
        </p:nvSpPr>
        <p:spPr/>
        <p:txBody>
          <a:bodyPr>
            <a:normAutofit fontScale="77500" lnSpcReduction="20000"/>
          </a:bodyPr>
          <a:lstStyle/>
          <a:p>
            <a:r>
              <a:rPr lang="en-GB" sz="1800" dirty="0">
                <a:effectLst/>
                <a:latin typeface="Times New Roman" panose="02020603050405020304" pitchFamily="18" charset="0"/>
                <a:ea typeface="Calibri" panose="020F0502020204030204" pitchFamily="34" charset="0"/>
              </a:rPr>
              <a:t>Barbour, Julie. 2012. </a:t>
            </a:r>
            <a:r>
              <a:rPr lang="en-GB" i="1" dirty="0">
                <a:latin typeface="Times New Roman" panose="02020603050405020304" pitchFamily="18" charset="0"/>
                <a:ea typeface="Calibri" panose="020F0502020204030204" pitchFamily="34" charset="0"/>
              </a:rPr>
              <a:t>A grammar of </a:t>
            </a:r>
            <a:r>
              <a:rPr lang="en-GB" i="1" dirty="0" err="1">
                <a:latin typeface="Times New Roman" panose="02020603050405020304" pitchFamily="18" charset="0"/>
                <a:ea typeface="Calibri" panose="020F0502020204030204" pitchFamily="34" charset="0"/>
              </a:rPr>
              <a:t>Neverver</a:t>
            </a:r>
            <a:r>
              <a:rPr lang="en-GB" i="1" dirty="0">
                <a:latin typeface="Times New Roman" panose="02020603050405020304" pitchFamily="18" charset="0"/>
                <a:ea typeface="Calibri" panose="020F0502020204030204" pitchFamily="34" charset="0"/>
              </a:rPr>
              <a:t>. </a:t>
            </a:r>
            <a:r>
              <a:rPr lang="en-GB" dirty="0">
                <a:latin typeface="Times New Roman" panose="02020603050405020304" pitchFamily="18" charset="0"/>
                <a:ea typeface="Calibri" panose="020F0502020204030204" pitchFamily="34" charset="0"/>
              </a:rPr>
              <a:t>Berlin: De Gruyter.</a:t>
            </a:r>
            <a:endParaRPr lang="en-GB" sz="1800" dirty="0">
              <a:effectLst/>
              <a:latin typeface="Times New Roman" panose="02020603050405020304" pitchFamily="18" charset="0"/>
              <a:ea typeface="Calibri" panose="020F0502020204030204" pitchFamily="34" charset="0"/>
            </a:endParaRPr>
          </a:p>
          <a:p>
            <a:r>
              <a:rPr lang="en-GB" sz="1800" dirty="0">
                <a:effectLst/>
                <a:latin typeface="Times New Roman" panose="02020603050405020304" pitchFamily="18" charset="0"/>
                <a:ea typeface="Calibri" panose="020F0502020204030204" pitchFamily="34" charset="0"/>
              </a:rPr>
              <a:t>Bauer, Winifred A. &amp; Parker, William &amp; Evans, Te </a:t>
            </a:r>
            <a:r>
              <a:rPr lang="en-GB" sz="1800" dirty="0" err="1">
                <a:effectLst/>
                <a:latin typeface="Times New Roman" panose="02020603050405020304" pitchFamily="18" charset="0"/>
                <a:ea typeface="Calibri" panose="020F0502020204030204" pitchFamily="34" charset="0"/>
              </a:rPr>
              <a:t>Kareongawai</a:t>
            </a:r>
            <a:r>
              <a:rPr lang="en-GB" sz="1800" dirty="0">
                <a:effectLst/>
                <a:latin typeface="Times New Roman" panose="02020603050405020304" pitchFamily="18" charset="0"/>
                <a:ea typeface="Calibri" panose="020F0502020204030204" pitchFamily="34" charset="0"/>
              </a:rPr>
              <a:t> &amp; Teepa, Te Aroha </a:t>
            </a:r>
            <a:r>
              <a:rPr lang="en-GB" sz="1800" dirty="0" err="1">
                <a:effectLst/>
                <a:latin typeface="Times New Roman" panose="02020603050405020304" pitchFamily="18" charset="0"/>
                <a:ea typeface="Calibri" panose="020F0502020204030204" pitchFamily="34" charset="0"/>
              </a:rPr>
              <a:t>Noti</a:t>
            </a:r>
            <a:r>
              <a:rPr lang="en-GB" sz="1800" dirty="0">
                <a:effectLst/>
                <a:latin typeface="Times New Roman" panose="02020603050405020304" pitchFamily="18" charset="0"/>
                <a:ea typeface="Calibri" panose="020F0502020204030204" pitchFamily="34" charset="0"/>
              </a:rPr>
              <a:t>. 2003 [1997]. </a:t>
            </a:r>
            <a:r>
              <a:rPr lang="en-GB" sz="1800" i="1" dirty="0">
                <a:effectLst/>
                <a:latin typeface="Times New Roman" panose="02020603050405020304" pitchFamily="18" charset="0"/>
                <a:ea typeface="Calibri" panose="020F0502020204030204" pitchFamily="34" charset="0"/>
              </a:rPr>
              <a:t>The Reed reference grammar of Māori</a:t>
            </a:r>
            <a:r>
              <a:rPr lang="en-GB" sz="1800" dirty="0">
                <a:effectLst/>
                <a:latin typeface="Times New Roman" panose="02020603050405020304" pitchFamily="18" charset="0"/>
                <a:ea typeface="Calibri" panose="020F0502020204030204" pitchFamily="34" charset="0"/>
              </a:rPr>
              <a:t>. Auckland: Reed.</a:t>
            </a:r>
          </a:p>
          <a:p>
            <a:pPr algn="just"/>
            <a:r>
              <a:rPr lang="en-GB" sz="1800" dirty="0">
                <a:effectLst/>
                <a:latin typeface="Times New Roman" panose="02020603050405020304" pitchFamily="18" charset="0"/>
                <a:ea typeface="Calibri" panose="020F0502020204030204" pitchFamily="34" charset="0"/>
                <a:cs typeface="Arial" panose="020B0604020202020204" pitchFamily="34" charset="0"/>
              </a:rPr>
              <a:t>Burridge, Kate &amp; Stebbins, Tonya. 2020. </a:t>
            </a:r>
            <a:r>
              <a:rPr lang="en-GB" sz="1800" i="1" dirty="0">
                <a:effectLst/>
                <a:latin typeface="Times New Roman" panose="02020603050405020304" pitchFamily="18" charset="0"/>
                <a:ea typeface="Calibri" panose="020F0502020204030204" pitchFamily="34" charset="0"/>
                <a:cs typeface="Arial" panose="020B0604020202020204" pitchFamily="34" charset="0"/>
              </a:rPr>
              <a:t>For the love of language, </a:t>
            </a:r>
            <a:r>
              <a:rPr lang="en-GB" sz="1800" dirty="0">
                <a:effectLst/>
                <a:latin typeface="Times New Roman" panose="02020603050405020304" pitchFamily="18" charset="0"/>
                <a:ea typeface="Calibri" panose="020F0502020204030204" pitchFamily="34" charset="0"/>
                <a:cs typeface="Arial" panose="020B0604020202020204" pitchFamily="34" charset="0"/>
              </a:rPr>
              <a:t>2</a:t>
            </a:r>
            <a:r>
              <a:rPr lang="en-GB" sz="1800" baseline="30000" dirty="0">
                <a:effectLst/>
                <a:latin typeface="Times New Roman" panose="02020603050405020304" pitchFamily="18" charset="0"/>
                <a:ea typeface="Calibri" panose="020F0502020204030204" pitchFamily="34" charset="0"/>
                <a:cs typeface="Arial" panose="020B0604020202020204" pitchFamily="34" charset="0"/>
              </a:rPr>
              <a:t>nd</a:t>
            </a:r>
            <a:r>
              <a:rPr lang="en-GB" sz="1800" dirty="0">
                <a:effectLst/>
                <a:latin typeface="Times New Roman" panose="02020603050405020304" pitchFamily="18" charset="0"/>
                <a:ea typeface="Calibri" panose="020F0502020204030204" pitchFamily="34" charset="0"/>
                <a:cs typeface="Arial" panose="020B0604020202020204" pitchFamily="34" charset="0"/>
              </a:rPr>
              <a:t> </a:t>
            </a:r>
            <a:r>
              <a:rPr lang="en-GB" sz="1800" dirty="0" err="1">
                <a:effectLst/>
                <a:latin typeface="Times New Roman" panose="02020603050405020304" pitchFamily="18" charset="0"/>
                <a:ea typeface="Calibri" panose="020F0502020204030204" pitchFamily="34" charset="0"/>
                <a:cs typeface="Arial" panose="020B0604020202020204" pitchFamily="34" charset="0"/>
              </a:rPr>
              <a:t>edn</a:t>
            </a:r>
            <a:r>
              <a:rPr lang="en-GB" sz="1800" dirty="0">
                <a:effectLst/>
                <a:latin typeface="Times New Roman" panose="02020603050405020304" pitchFamily="18" charset="0"/>
                <a:ea typeface="Calibri" panose="020F0502020204030204" pitchFamily="34" charset="0"/>
                <a:cs typeface="Arial" panose="020B0604020202020204" pitchFamily="34" charset="0"/>
              </a:rPr>
              <a:t>. Cambridge: Cambridge University Press.</a:t>
            </a:r>
          </a:p>
          <a:p>
            <a:pPr algn="just"/>
            <a:r>
              <a:rPr lang="en-GB" sz="1800" dirty="0">
                <a:effectLst/>
                <a:latin typeface="Times New Roman" panose="02020603050405020304" pitchFamily="18" charset="0"/>
                <a:ea typeface="Calibri" panose="020F0502020204030204" pitchFamily="34" charset="0"/>
                <a:cs typeface="Arial" panose="020B0604020202020204" pitchFamily="34" charset="0"/>
              </a:rPr>
              <a:t>Harlow, Ray. 2007. </a:t>
            </a:r>
            <a:r>
              <a:rPr lang="en-GB" sz="1800" i="1" dirty="0">
                <a:effectLst/>
                <a:latin typeface="Times New Roman" panose="02020603050405020304" pitchFamily="18" charset="0"/>
                <a:ea typeface="Calibri" panose="020F0502020204030204" pitchFamily="34" charset="0"/>
                <a:cs typeface="Arial" panose="020B0604020202020204" pitchFamily="34" charset="0"/>
              </a:rPr>
              <a:t>M</a:t>
            </a:r>
            <a:r>
              <a:rPr lang="en-US" sz="1800" i="1" dirty="0">
                <a:solidFill>
                  <a:srgbClr val="080A04"/>
                </a:solidFill>
                <a:effectLst/>
                <a:latin typeface="Times New Roman" panose="02020603050405020304" pitchFamily="18" charset="0"/>
                <a:ea typeface="DengXian" panose="02010600030101010101" pitchFamily="2" charset="-122"/>
                <a:cs typeface="Arial" panose="020B0604020202020204" pitchFamily="34" charset="0"/>
              </a:rPr>
              <a:t>ā</a:t>
            </a:r>
            <a:r>
              <a:rPr lang="en-GB" sz="1800" i="1" dirty="0" err="1">
                <a:effectLst/>
                <a:latin typeface="Times New Roman" panose="02020603050405020304" pitchFamily="18" charset="0"/>
                <a:ea typeface="Calibri" panose="020F0502020204030204" pitchFamily="34" charset="0"/>
                <a:cs typeface="Arial" panose="020B0604020202020204" pitchFamily="34" charset="0"/>
              </a:rPr>
              <a:t>ori</a:t>
            </a:r>
            <a:r>
              <a:rPr lang="en-GB" sz="1800" i="1" dirty="0">
                <a:effectLst/>
                <a:latin typeface="Times New Roman" panose="02020603050405020304" pitchFamily="18" charset="0"/>
                <a:ea typeface="Calibri" panose="020F0502020204030204" pitchFamily="34" charset="0"/>
                <a:cs typeface="Arial" panose="020B0604020202020204" pitchFamily="34" charset="0"/>
              </a:rPr>
              <a:t>: A linguistic introduction</a:t>
            </a:r>
            <a:r>
              <a:rPr lang="en-GB" sz="1800" dirty="0">
                <a:effectLst/>
                <a:latin typeface="Times New Roman" panose="02020603050405020304" pitchFamily="18" charset="0"/>
                <a:ea typeface="Calibri" panose="020F0502020204030204" pitchFamily="34" charset="0"/>
                <a:cs typeface="Arial" panose="020B0604020202020204" pitchFamily="34" charset="0"/>
              </a:rPr>
              <a:t>. Cambridge: Cambridge University Press.</a:t>
            </a:r>
            <a:endParaRPr lang="en-NZ" sz="1800" dirty="0">
              <a:effectLst/>
              <a:latin typeface="Calibri" panose="020F0502020204030204" pitchFamily="34" charset="0"/>
              <a:ea typeface="Calibri" panose="020F0502020204030204" pitchFamily="34" charset="0"/>
              <a:cs typeface="Arial" panose="020B0604020202020204" pitchFamily="34" charset="0"/>
            </a:endParaRPr>
          </a:p>
          <a:p>
            <a:pPr algn="just"/>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Harlow</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Ray</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2015 [2001]. </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 Māori </a:t>
            </a:r>
            <a:r>
              <a:rPr lang="mi-NZ" sz="1800" i="1"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Reference</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i="1"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Grammar</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Wellington</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Huia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Publishers</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t>
            </a:r>
          </a:p>
          <a:p>
            <a:pPr algn="just"/>
            <a:r>
              <a:rPr lang="en-NZ" dirty="0">
                <a:solidFill>
                  <a:srgbClr val="000000"/>
                </a:solidFill>
                <a:latin typeface="Times New Roman" panose="02020603050405020304" pitchFamily="18" charset="0"/>
              </a:rPr>
              <a:t>Irwin, Geoff. 2005 (updated 2017, Feb 8). 'Pacific migrations - The world’s first seafarers', Te Ara - the </a:t>
            </a:r>
            <a:r>
              <a:rPr lang="en-NZ" dirty="0" err="1">
                <a:solidFill>
                  <a:srgbClr val="000000"/>
                </a:solidFill>
                <a:latin typeface="Times New Roman" panose="02020603050405020304" pitchFamily="18" charset="0"/>
              </a:rPr>
              <a:t>Encyclopedia</a:t>
            </a:r>
            <a:r>
              <a:rPr lang="en-NZ" dirty="0">
                <a:solidFill>
                  <a:srgbClr val="000000"/>
                </a:solidFill>
                <a:latin typeface="Times New Roman" panose="02020603050405020304" pitchFamily="18" charset="0"/>
              </a:rPr>
              <a:t> of New Zealand, http://www.TeAra.govt.nz/en/map/1762/the-pacific-ocean-showing-remote-oceania (accessed 26 November 2023) </a:t>
            </a:r>
            <a:r>
              <a:rPr lang="en-NZ" dirty="0">
                <a:hlinkClick r:id="rId3"/>
              </a:rPr>
              <a:t>https://teara.govt.nz/en/map/1762/the-pacific-ocean-showing-remote-oceania</a:t>
            </a:r>
            <a:r>
              <a:rPr lang="en-NZ" dirty="0"/>
              <a:t> </a:t>
            </a:r>
          </a:p>
          <a:p>
            <a:pPr algn="just"/>
            <a:r>
              <a:rPr lang="en-NZ" sz="1800" b="0" i="0" u="none" strike="noStrike" baseline="0" dirty="0">
                <a:solidFill>
                  <a:srgbClr val="000000"/>
                </a:solidFill>
                <a:latin typeface="Times New Roman" panose="02020603050405020304" pitchFamily="18" charset="0"/>
              </a:rPr>
              <a:t>Ross, Malcolm, Andrew Pawley &amp; Meredith Osmond (eds). 2016. </a:t>
            </a:r>
            <a:r>
              <a:rPr lang="en-NZ" sz="1800" b="0" i="1" u="none" strike="noStrike" baseline="0" dirty="0">
                <a:solidFill>
                  <a:srgbClr val="000000"/>
                </a:solidFill>
                <a:latin typeface="Times New Roman" panose="02020603050405020304" pitchFamily="18" charset="0"/>
              </a:rPr>
              <a:t>The lexicon of Proto Oceanic. Vol. 5 People: body and mind</a:t>
            </a:r>
            <a:r>
              <a:rPr lang="en-NZ" sz="1800" b="0" i="0" u="none" strike="noStrike" baseline="0" dirty="0">
                <a:solidFill>
                  <a:srgbClr val="000000"/>
                </a:solidFill>
                <a:latin typeface="Times New Roman" panose="02020603050405020304" pitchFamily="18" charset="0"/>
              </a:rPr>
              <a:t>. Asia-Pacific Linguistics, A-PL 28. </a:t>
            </a:r>
          </a:p>
          <a:p>
            <a:r>
              <a:rPr lang="en-NZ" sz="1800" dirty="0">
                <a:effectLst/>
                <a:latin typeface="Times New Roman" panose="02020603050405020304" pitchFamily="18" charset="0"/>
                <a:ea typeface="Calibri" panose="020F0502020204030204" pitchFamily="34" charset="0"/>
                <a:cs typeface="Times New Roman" panose="02020603050405020304" pitchFamily="18" charset="0"/>
              </a:rPr>
              <a:t>Wessels, </a:t>
            </a:r>
            <a:r>
              <a:rPr lang="en-NZ" sz="1800" dirty="0" err="1">
                <a:effectLst/>
                <a:latin typeface="Times New Roman" panose="02020603050405020304" pitchFamily="18" charset="0"/>
                <a:ea typeface="Calibri" panose="020F0502020204030204" pitchFamily="34" charset="0"/>
                <a:cs typeface="Times New Roman" panose="02020603050405020304" pitchFamily="18" charset="0"/>
              </a:rPr>
              <a:t>Kanauhea</a:t>
            </a:r>
            <a:r>
              <a:rPr lang="en-NZ" sz="1800" dirty="0">
                <a:effectLst/>
                <a:latin typeface="Times New Roman" panose="02020603050405020304" pitchFamily="18" charset="0"/>
                <a:ea typeface="Calibri" panose="020F0502020204030204" pitchFamily="34" charset="0"/>
                <a:cs typeface="Times New Roman" panose="02020603050405020304" pitchFamily="18" charset="0"/>
              </a:rPr>
              <a:t>, Beau Stowers &amp; Julie Barbour (2023 </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in press</a:t>
            </a:r>
            <a:r>
              <a:rPr lang="en-NZ" sz="1800" dirty="0">
                <a:effectLst/>
                <a:latin typeface="Times New Roman" panose="02020603050405020304" pitchFamily="18" charset="0"/>
                <a:ea typeface="Calibri" panose="020F0502020204030204" pitchFamily="34" charset="0"/>
                <a:cs typeface="Times New Roman" panose="02020603050405020304" pitchFamily="18" charset="0"/>
              </a:rPr>
              <a:t>). Katoa: a descriptive, comparative and historical analysis. </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Te </a:t>
            </a:r>
            <a:r>
              <a:rPr lang="en-NZ" sz="1800" i="1" dirty="0" err="1">
                <a:effectLst/>
                <a:latin typeface="Times New Roman" panose="02020603050405020304" pitchFamily="18" charset="0"/>
                <a:ea typeface="Calibri" panose="020F0502020204030204" pitchFamily="34" charset="0"/>
                <a:cs typeface="Times New Roman" panose="02020603050405020304" pitchFamily="18" charset="0"/>
              </a:rPr>
              <a:t>Reo</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 Journal of the Linguistic Society of New Zealand. </a:t>
            </a:r>
            <a:endParaRPr lang="en-NZ"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NZ" sz="1800" dirty="0">
                <a:effectLst/>
                <a:latin typeface="Times New Roman" panose="02020603050405020304" pitchFamily="18" charset="0"/>
                <a:ea typeface="Calibri" panose="020F0502020204030204" pitchFamily="34" charset="0"/>
                <a:cs typeface="Times New Roman" panose="02020603050405020304" pitchFamily="18" charset="0"/>
              </a:rPr>
              <a:t>Image of Kiwi from: https://www.rawpixel.com/search/kiwi%20bird?page=1&amp;path=_topics&amp;sort=curated</a:t>
            </a:r>
          </a:p>
          <a:p>
            <a:endParaRPr lang="en-NZ" dirty="0"/>
          </a:p>
        </p:txBody>
      </p:sp>
    </p:spTree>
    <p:extLst>
      <p:ext uri="{BB962C8B-B14F-4D97-AF65-F5344CB8AC3E}">
        <p14:creationId xmlns:p14="http://schemas.microsoft.com/office/powerpoint/2010/main" val="2384647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292C-C004-3528-0D0F-9917722A2417}"/>
              </a:ext>
            </a:extLst>
          </p:cNvPr>
          <p:cNvSpPr>
            <a:spLocks noGrp="1"/>
          </p:cNvSpPr>
          <p:nvPr>
            <p:ph type="title"/>
          </p:nvPr>
        </p:nvSpPr>
        <p:spPr>
          <a:xfrm>
            <a:off x="550672" y="378460"/>
            <a:ext cx="9438640" cy="789940"/>
          </a:xfrm>
        </p:spPr>
        <p:txBody>
          <a:bodyPr/>
          <a:lstStyle/>
          <a:p>
            <a:r>
              <a:rPr lang="mi-NZ" dirty="0"/>
              <a:t>A </a:t>
            </a:r>
            <a:r>
              <a:rPr lang="mi-NZ" dirty="0" err="1"/>
              <a:t>problematic</a:t>
            </a:r>
            <a:r>
              <a:rPr lang="mi-NZ" dirty="0"/>
              <a:t> </a:t>
            </a:r>
            <a:r>
              <a:rPr lang="mi-NZ" dirty="0" err="1"/>
              <a:t>task</a:t>
            </a:r>
            <a:r>
              <a:rPr lang="mi-NZ" dirty="0"/>
              <a:t> (2nd </a:t>
            </a:r>
            <a:r>
              <a:rPr lang="mi-NZ" dirty="0" err="1"/>
              <a:t>edn</a:t>
            </a:r>
            <a:r>
              <a:rPr lang="mi-NZ" dirty="0"/>
              <a:t>.)</a:t>
            </a:r>
            <a:endParaRPr lang="en-NZ" dirty="0"/>
          </a:p>
        </p:txBody>
      </p:sp>
      <p:sp>
        <p:nvSpPr>
          <p:cNvPr id="3" name="Content Placeholder 2">
            <a:extLst>
              <a:ext uri="{FF2B5EF4-FFF2-40B4-BE49-F238E27FC236}">
                <a16:creationId xmlns:a16="http://schemas.microsoft.com/office/drawing/2014/main" id="{36ACA456-EC18-575C-8F4A-A778396FD536}"/>
              </a:ext>
            </a:extLst>
          </p:cNvPr>
          <p:cNvSpPr>
            <a:spLocks noGrp="1"/>
          </p:cNvSpPr>
          <p:nvPr>
            <p:ph sz="half" idx="1"/>
          </p:nvPr>
        </p:nvSpPr>
        <p:spPr>
          <a:xfrm>
            <a:off x="550672" y="1386842"/>
            <a:ext cx="3768665" cy="2649218"/>
          </a:xfrm>
        </p:spPr>
        <p:txBody>
          <a:bodyPr>
            <a:normAutofit/>
          </a:bodyPr>
          <a:lstStyle/>
          <a:p>
            <a:pPr marL="0" indent="0">
              <a:buNone/>
            </a:pPr>
            <a:r>
              <a:rPr lang="mi-NZ" sz="2000" dirty="0" err="1"/>
              <a:t>Complete</a:t>
            </a:r>
            <a:r>
              <a:rPr lang="mi-NZ" sz="2000" dirty="0"/>
              <a:t> </a:t>
            </a:r>
            <a:r>
              <a:rPr lang="mi-NZ" sz="2000" dirty="0" err="1"/>
              <a:t>the</a:t>
            </a:r>
            <a:r>
              <a:rPr lang="mi-NZ" sz="2000" dirty="0"/>
              <a:t> </a:t>
            </a:r>
            <a:r>
              <a:rPr lang="mi-NZ" sz="2000" dirty="0" err="1"/>
              <a:t>following</a:t>
            </a:r>
            <a:r>
              <a:rPr lang="mi-NZ" sz="2000" dirty="0"/>
              <a:t> </a:t>
            </a:r>
            <a:r>
              <a:rPr lang="mi-NZ" sz="2000" dirty="0" err="1"/>
              <a:t>pronoun</a:t>
            </a:r>
            <a:r>
              <a:rPr lang="mi-NZ" sz="2000" dirty="0"/>
              <a:t> </a:t>
            </a:r>
            <a:r>
              <a:rPr lang="mi-NZ" sz="2000" dirty="0" err="1"/>
              <a:t>paradigm</a:t>
            </a:r>
            <a:r>
              <a:rPr lang="mi-NZ" sz="2000" dirty="0"/>
              <a:t> and </a:t>
            </a:r>
            <a:r>
              <a:rPr lang="mi-NZ" sz="2000" dirty="0" err="1"/>
              <a:t>explain</a:t>
            </a:r>
            <a:r>
              <a:rPr lang="mi-NZ" sz="2000" dirty="0"/>
              <a:t> </a:t>
            </a:r>
            <a:r>
              <a:rPr lang="mi-NZ" sz="2000" dirty="0" err="1"/>
              <a:t>the</a:t>
            </a:r>
            <a:r>
              <a:rPr lang="mi-NZ" sz="2000" dirty="0"/>
              <a:t> </a:t>
            </a:r>
            <a:r>
              <a:rPr lang="mi-NZ" sz="2000" dirty="0" err="1"/>
              <a:t>inclusive</a:t>
            </a:r>
            <a:r>
              <a:rPr lang="mi-NZ" sz="2000" dirty="0"/>
              <a:t> </a:t>
            </a:r>
            <a:r>
              <a:rPr lang="mi-NZ" sz="2000" dirty="0" err="1"/>
              <a:t>exclusive</a:t>
            </a:r>
            <a:r>
              <a:rPr lang="mi-NZ" sz="2000" dirty="0"/>
              <a:t> </a:t>
            </a:r>
            <a:r>
              <a:rPr lang="mi-NZ" sz="2000" dirty="0" err="1"/>
              <a:t>distinction</a:t>
            </a:r>
            <a:r>
              <a:rPr lang="mi-NZ" sz="2000" dirty="0"/>
              <a:t>. </a:t>
            </a:r>
            <a:r>
              <a:rPr lang="mi-NZ" sz="2000" dirty="0" err="1"/>
              <a:t>Note</a:t>
            </a:r>
            <a:r>
              <a:rPr lang="mi-NZ" sz="2000" dirty="0"/>
              <a:t> </a:t>
            </a:r>
            <a:r>
              <a:rPr lang="mi-NZ" sz="2000" dirty="0" err="1"/>
              <a:t>that</a:t>
            </a:r>
            <a:r>
              <a:rPr lang="mi-NZ" sz="2000" dirty="0"/>
              <a:t> </a:t>
            </a:r>
            <a:r>
              <a:rPr lang="mi-NZ" sz="2000" dirty="0" err="1"/>
              <a:t>the</a:t>
            </a:r>
            <a:r>
              <a:rPr lang="mi-NZ" sz="2000" dirty="0"/>
              <a:t> </a:t>
            </a:r>
            <a:r>
              <a:rPr lang="mi-NZ" sz="2000" dirty="0" err="1"/>
              <a:t>shaded</a:t>
            </a:r>
            <a:r>
              <a:rPr lang="mi-NZ" sz="2000" dirty="0"/>
              <a:t> </a:t>
            </a:r>
            <a:r>
              <a:rPr lang="mi-NZ" sz="2000" dirty="0" err="1"/>
              <a:t>areas</a:t>
            </a:r>
            <a:r>
              <a:rPr lang="mi-NZ" sz="2000" dirty="0"/>
              <a:t> </a:t>
            </a:r>
            <a:r>
              <a:rPr lang="mi-NZ" sz="2000" dirty="0" err="1"/>
              <a:t>in</a:t>
            </a:r>
            <a:r>
              <a:rPr lang="mi-NZ" sz="2000" dirty="0"/>
              <a:t> </a:t>
            </a:r>
            <a:r>
              <a:rPr lang="mi-NZ" sz="2000" dirty="0" err="1"/>
              <a:t>the</a:t>
            </a:r>
            <a:r>
              <a:rPr lang="mi-NZ" sz="2000" dirty="0"/>
              <a:t> </a:t>
            </a:r>
            <a:r>
              <a:rPr lang="mi-NZ" sz="2000" dirty="0" err="1"/>
              <a:t>table</a:t>
            </a:r>
            <a:r>
              <a:rPr lang="mi-NZ" sz="2000" dirty="0"/>
              <a:t> </a:t>
            </a:r>
            <a:r>
              <a:rPr lang="mi-NZ" sz="2000" dirty="0" err="1"/>
              <a:t>cannot</a:t>
            </a:r>
            <a:r>
              <a:rPr lang="mi-NZ" sz="2000" dirty="0"/>
              <a:t> </a:t>
            </a:r>
            <a:r>
              <a:rPr lang="mi-NZ" sz="2000" dirty="0" err="1"/>
              <a:t>be</a:t>
            </a:r>
            <a:r>
              <a:rPr lang="mi-NZ" sz="2000" dirty="0"/>
              <a:t> </a:t>
            </a:r>
            <a:r>
              <a:rPr lang="mi-NZ" sz="2000" dirty="0" err="1"/>
              <a:t>filled</a:t>
            </a:r>
            <a:r>
              <a:rPr lang="mi-NZ" sz="2000" dirty="0"/>
              <a:t>. </a:t>
            </a:r>
            <a:r>
              <a:rPr lang="mi-NZ" sz="2000" dirty="0" err="1"/>
              <a:t>Can</a:t>
            </a:r>
            <a:r>
              <a:rPr lang="mi-NZ" sz="2000" dirty="0"/>
              <a:t> </a:t>
            </a:r>
            <a:r>
              <a:rPr lang="mi-NZ" sz="2000" dirty="0" err="1"/>
              <a:t>you</a:t>
            </a:r>
            <a:r>
              <a:rPr lang="mi-NZ" sz="2000" dirty="0"/>
              <a:t> </a:t>
            </a:r>
            <a:r>
              <a:rPr lang="mi-NZ" sz="2000" dirty="0" err="1"/>
              <a:t>explain</a:t>
            </a:r>
            <a:r>
              <a:rPr lang="mi-NZ" sz="2000" dirty="0"/>
              <a:t> </a:t>
            </a:r>
            <a:r>
              <a:rPr lang="mi-NZ" sz="2000" dirty="0" err="1"/>
              <a:t>why</a:t>
            </a:r>
            <a:r>
              <a:rPr lang="mi-NZ" sz="2000" dirty="0"/>
              <a:t>? (p.141-42)</a:t>
            </a:r>
          </a:p>
        </p:txBody>
      </p:sp>
      <p:graphicFrame>
        <p:nvGraphicFramePr>
          <p:cNvPr id="5" name="Content Placeholder 4">
            <a:extLst>
              <a:ext uri="{FF2B5EF4-FFF2-40B4-BE49-F238E27FC236}">
                <a16:creationId xmlns:a16="http://schemas.microsoft.com/office/drawing/2014/main" id="{312A1A90-4BD8-E781-38EE-5E6CBDE956B8}"/>
              </a:ext>
            </a:extLst>
          </p:cNvPr>
          <p:cNvGraphicFramePr>
            <a:graphicFrameLocks noGrp="1"/>
          </p:cNvGraphicFramePr>
          <p:nvPr>
            <p:ph sz="half" idx="2"/>
          </p:nvPr>
        </p:nvGraphicFramePr>
        <p:xfrm>
          <a:off x="550672" y="4254500"/>
          <a:ext cx="4944908" cy="2225040"/>
        </p:xfrm>
        <a:graphic>
          <a:graphicData uri="http://schemas.openxmlformats.org/drawingml/2006/table">
            <a:tbl>
              <a:tblPr firstRow="1" bandRow="1">
                <a:tableStyleId>{ED083AE6-46FA-4A59-8FB0-9F97EB10719F}</a:tableStyleId>
              </a:tblPr>
              <a:tblGrid>
                <a:gridCol w="1870964">
                  <a:extLst>
                    <a:ext uri="{9D8B030D-6E8A-4147-A177-3AD203B41FA5}">
                      <a16:colId xmlns:a16="http://schemas.microsoft.com/office/drawing/2014/main" val="542820362"/>
                    </a:ext>
                  </a:extLst>
                </a:gridCol>
                <a:gridCol w="1278255">
                  <a:extLst>
                    <a:ext uri="{9D8B030D-6E8A-4147-A177-3AD203B41FA5}">
                      <a16:colId xmlns:a16="http://schemas.microsoft.com/office/drawing/2014/main" val="338079700"/>
                    </a:ext>
                  </a:extLst>
                </a:gridCol>
                <a:gridCol w="796834">
                  <a:extLst>
                    <a:ext uri="{9D8B030D-6E8A-4147-A177-3AD203B41FA5}">
                      <a16:colId xmlns:a16="http://schemas.microsoft.com/office/drawing/2014/main" val="1521385490"/>
                    </a:ext>
                  </a:extLst>
                </a:gridCol>
                <a:gridCol w="998855">
                  <a:extLst>
                    <a:ext uri="{9D8B030D-6E8A-4147-A177-3AD203B41FA5}">
                      <a16:colId xmlns:a16="http://schemas.microsoft.com/office/drawing/2014/main" val="1120150599"/>
                    </a:ext>
                  </a:extLst>
                </a:gridCol>
              </a:tblGrid>
              <a:tr h="370840">
                <a:tc>
                  <a:txBody>
                    <a:bodyPr/>
                    <a:lstStyle/>
                    <a:p>
                      <a:endParaRPr lang="en-NZ" dirty="0"/>
                    </a:p>
                  </a:txBody>
                  <a:tcPr>
                    <a:solidFill>
                      <a:schemeClr val="accent3">
                        <a:lumMod val="20000"/>
                        <a:lumOff val="80000"/>
                      </a:schemeClr>
                    </a:solidFill>
                  </a:tcPr>
                </a:tc>
                <a:tc>
                  <a:txBody>
                    <a:bodyPr/>
                    <a:lstStyle/>
                    <a:p>
                      <a:r>
                        <a:rPr lang="mi-NZ" dirty="0" err="1"/>
                        <a:t>Singular</a:t>
                      </a:r>
                      <a:endParaRPr lang="en-NZ" dirty="0"/>
                    </a:p>
                  </a:txBody>
                  <a:tcPr>
                    <a:solidFill>
                      <a:schemeClr val="accent3">
                        <a:lumMod val="20000"/>
                        <a:lumOff val="80000"/>
                      </a:schemeClr>
                    </a:solidFill>
                  </a:tcPr>
                </a:tc>
                <a:tc>
                  <a:txBody>
                    <a:bodyPr/>
                    <a:lstStyle/>
                    <a:p>
                      <a:r>
                        <a:rPr lang="mi-NZ" dirty="0" err="1"/>
                        <a:t>Dual</a:t>
                      </a:r>
                      <a:endParaRPr lang="en-NZ" dirty="0"/>
                    </a:p>
                  </a:txBody>
                  <a:tcPr>
                    <a:solidFill>
                      <a:schemeClr val="accent3">
                        <a:lumMod val="20000"/>
                        <a:lumOff val="80000"/>
                      </a:schemeClr>
                    </a:solidFill>
                  </a:tcPr>
                </a:tc>
                <a:tc>
                  <a:txBody>
                    <a:bodyPr/>
                    <a:lstStyle/>
                    <a:p>
                      <a:r>
                        <a:rPr lang="mi-NZ" dirty="0" err="1"/>
                        <a:t>Plural</a:t>
                      </a:r>
                      <a:endParaRPr lang="en-NZ" dirty="0"/>
                    </a:p>
                  </a:txBody>
                  <a:tcPr>
                    <a:solidFill>
                      <a:schemeClr val="accent3">
                        <a:lumMod val="20000"/>
                        <a:lumOff val="80000"/>
                      </a:schemeClr>
                    </a:solidFill>
                  </a:tcPr>
                </a:tc>
                <a:extLst>
                  <a:ext uri="{0D108BD9-81ED-4DB2-BD59-A6C34878D82A}">
                    <a16:rowId xmlns:a16="http://schemas.microsoft.com/office/drawing/2014/main" val="2264102189"/>
                  </a:ext>
                </a:extLst>
              </a:tr>
              <a:tr h="370840">
                <a:tc>
                  <a:txBody>
                    <a:bodyPr/>
                    <a:lstStyle/>
                    <a:p>
                      <a:r>
                        <a:rPr lang="mi-NZ" dirty="0" err="1"/>
                        <a:t>First</a:t>
                      </a:r>
                      <a:r>
                        <a:rPr lang="mi-NZ" dirty="0"/>
                        <a:t> </a:t>
                      </a:r>
                      <a:r>
                        <a:rPr lang="mi-NZ" dirty="0" err="1"/>
                        <a:t>Person</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extLst>
                  <a:ext uri="{0D108BD9-81ED-4DB2-BD59-A6C34878D82A}">
                    <a16:rowId xmlns:a16="http://schemas.microsoft.com/office/drawing/2014/main" val="3443170558"/>
                  </a:ext>
                </a:extLst>
              </a:tr>
              <a:tr h="370840">
                <a:tc>
                  <a:txBody>
                    <a:bodyPr/>
                    <a:lstStyle/>
                    <a:p>
                      <a:r>
                        <a:rPr lang="mi-NZ" dirty="0" err="1"/>
                        <a:t>Inclusive</a:t>
                      </a:r>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extLst>
                  <a:ext uri="{0D108BD9-81ED-4DB2-BD59-A6C34878D82A}">
                    <a16:rowId xmlns:a16="http://schemas.microsoft.com/office/drawing/2014/main" val="2746221290"/>
                  </a:ext>
                </a:extLst>
              </a:tr>
              <a:tr h="370840">
                <a:tc>
                  <a:txBody>
                    <a:bodyPr/>
                    <a:lstStyle/>
                    <a:p>
                      <a:r>
                        <a:rPr lang="mi-NZ" dirty="0" err="1"/>
                        <a:t>Exclusive</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extLst>
                  <a:ext uri="{0D108BD9-81ED-4DB2-BD59-A6C34878D82A}">
                    <a16:rowId xmlns:a16="http://schemas.microsoft.com/office/drawing/2014/main" val="1910368406"/>
                  </a:ext>
                </a:extLst>
              </a:tr>
              <a:tr h="370840">
                <a:tc>
                  <a:txBody>
                    <a:bodyPr/>
                    <a:lstStyle/>
                    <a:p>
                      <a:r>
                        <a:rPr lang="mi-NZ" dirty="0" err="1"/>
                        <a:t>Second</a:t>
                      </a:r>
                      <a:r>
                        <a:rPr lang="mi-NZ" dirty="0"/>
                        <a:t> </a:t>
                      </a:r>
                      <a:r>
                        <a:rPr lang="mi-NZ" dirty="0" err="1"/>
                        <a:t>Person</a:t>
                      </a:r>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extLst>
                  <a:ext uri="{0D108BD9-81ED-4DB2-BD59-A6C34878D82A}">
                    <a16:rowId xmlns:a16="http://schemas.microsoft.com/office/drawing/2014/main" val="4032936285"/>
                  </a:ext>
                </a:extLst>
              </a:tr>
              <a:tr h="370840">
                <a:tc>
                  <a:txBody>
                    <a:bodyPr/>
                    <a:lstStyle/>
                    <a:p>
                      <a:r>
                        <a:rPr lang="mi-NZ" dirty="0" err="1"/>
                        <a:t>Third</a:t>
                      </a:r>
                      <a:r>
                        <a:rPr lang="mi-NZ" dirty="0"/>
                        <a:t> </a:t>
                      </a:r>
                      <a:r>
                        <a:rPr lang="mi-NZ" dirty="0" err="1"/>
                        <a:t>person</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extLst>
                  <a:ext uri="{0D108BD9-81ED-4DB2-BD59-A6C34878D82A}">
                    <a16:rowId xmlns:a16="http://schemas.microsoft.com/office/drawing/2014/main" val="2312308287"/>
                  </a:ext>
                </a:extLst>
              </a:tr>
            </a:tbl>
          </a:graphicData>
        </a:graphic>
      </p:graphicFrame>
      <p:sp>
        <p:nvSpPr>
          <p:cNvPr id="6" name="Content Placeholder 2">
            <a:extLst>
              <a:ext uri="{FF2B5EF4-FFF2-40B4-BE49-F238E27FC236}">
                <a16:creationId xmlns:a16="http://schemas.microsoft.com/office/drawing/2014/main" id="{43C24C34-F05A-FEAD-634B-505BBA123511}"/>
              </a:ext>
            </a:extLst>
          </p:cNvPr>
          <p:cNvSpPr txBox="1">
            <a:spLocks/>
          </p:cNvSpPr>
          <p:nvPr/>
        </p:nvSpPr>
        <p:spPr>
          <a:xfrm>
            <a:off x="4991100" y="1386841"/>
            <a:ext cx="6134100" cy="264921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342900" indent="-342900">
              <a:spcBef>
                <a:spcPts val="600"/>
              </a:spcBef>
              <a:buFont typeface="+mj-lt"/>
              <a:buAutoNum type="alphaLcParenR"/>
            </a:pPr>
            <a:r>
              <a:rPr lang="mi-NZ" sz="2000" i="1" dirty="0"/>
              <a:t>Ka haere au. </a:t>
            </a:r>
            <a:r>
              <a:rPr lang="mi-NZ" sz="2000" dirty="0"/>
              <a:t>‘I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koe. </a:t>
            </a:r>
            <a:r>
              <a:rPr lang="mi-NZ" sz="2000" dirty="0"/>
              <a:t>‘</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tāua. </a:t>
            </a:r>
            <a:r>
              <a:rPr lang="mi-NZ" sz="2000" dirty="0"/>
              <a:t>‘</a:t>
            </a:r>
            <a:r>
              <a:rPr lang="mi-NZ" sz="2000" dirty="0" err="1"/>
              <a:t>You</a:t>
            </a:r>
            <a:r>
              <a:rPr lang="mi-NZ" sz="2000" dirty="0"/>
              <a:t> and 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māua. </a:t>
            </a:r>
            <a:r>
              <a:rPr lang="mi-NZ" sz="2000" dirty="0"/>
              <a:t>‘</a:t>
            </a:r>
            <a:r>
              <a:rPr lang="mi-NZ" sz="2000" dirty="0" err="1"/>
              <a:t>We</a:t>
            </a:r>
            <a:r>
              <a:rPr lang="mi-NZ" sz="2000" dirty="0"/>
              <a:t> </a:t>
            </a:r>
            <a:r>
              <a:rPr lang="mi-NZ" sz="2000" dirty="0" err="1"/>
              <a:t>two</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tātou. </a:t>
            </a:r>
            <a:r>
              <a:rPr lang="mi-NZ" sz="2000" dirty="0"/>
              <a:t>‘</a:t>
            </a:r>
            <a:r>
              <a:rPr lang="mi-NZ" sz="2000" dirty="0" err="1"/>
              <a:t>We</a:t>
            </a:r>
            <a:r>
              <a:rPr lang="mi-NZ" sz="2000" dirty="0"/>
              <a:t> </a:t>
            </a:r>
            <a:r>
              <a:rPr lang="mi-NZ" sz="2000" dirty="0" err="1"/>
              <a:t>all</a:t>
            </a:r>
            <a:r>
              <a:rPr lang="mi-NZ" sz="2000" dirty="0"/>
              <a:t>, </a:t>
            </a:r>
            <a:r>
              <a:rPr lang="mi-NZ" sz="2000" dirty="0" err="1"/>
              <a:t>including</a:t>
            </a:r>
            <a:r>
              <a:rPr lang="mi-NZ" sz="2000" dirty="0"/>
              <a:t> </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mātou. </a:t>
            </a:r>
            <a:r>
              <a:rPr lang="mi-NZ" sz="2000" dirty="0"/>
              <a:t>‘</a:t>
            </a:r>
            <a:r>
              <a:rPr lang="mi-NZ" sz="2000" dirty="0" err="1"/>
              <a:t>We</a:t>
            </a:r>
            <a:r>
              <a:rPr lang="mi-NZ" sz="2000" dirty="0"/>
              <a:t> </a:t>
            </a:r>
            <a:r>
              <a:rPr lang="mi-NZ" sz="2000" dirty="0" err="1"/>
              <a:t>all</a:t>
            </a:r>
            <a:r>
              <a:rPr lang="mi-NZ" sz="2000" dirty="0"/>
              <a:t> are </a:t>
            </a:r>
            <a:r>
              <a:rPr lang="mi-NZ" sz="2000" dirty="0" err="1"/>
              <a:t>going</a:t>
            </a:r>
            <a:r>
              <a:rPr lang="mi-NZ" sz="2000" dirty="0"/>
              <a:t>, </a:t>
            </a:r>
            <a:r>
              <a:rPr lang="mi-NZ" sz="2000" dirty="0" err="1"/>
              <a:t>but</a:t>
            </a:r>
            <a:r>
              <a:rPr lang="mi-NZ" sz="2000" dirty="0"/>
              <a:t> </a:t>
            </a:r>
            <a:r>
              <a:rPr lang="mi-NZ" sz="2000" dirty="0" err="1"/>
              <a:t>not</a:t>
            </a:r>
            <a:r>
              <a:rPr lang="mi-NZ" sz="2000" dirty="0"/>
              <a:t> </a:t>
            </a:r>
            <a:r>
              <a:rPr lang="mi-NZ" sz="2000" dirty="0" err="1"/>
              <a:t>you</a:t>
            </a:r>
            <a:r>
              <a:rPr lang="mi-NZ" sz="2000" dirty="0"/>
              <a:t>.’</a:t>
            </a:r>
            <a:endParaRPr lang="en-NZ" sz="2000" dirty="0"/>
          </a:p>
        </p:txBody>
      </p:sp>
      <p:graphicFrame>
        <p:nvGraphicFramePr>
          <p:cNvPr id="4" name="Content Placeholder 4">
            <a:extLst>
              <a:ext uri="{FF2B5EF4-FFF2-40B4-BE49-F238E27FC236}">
                <a16:creationId xmlns:a16="http://schemas.microsoft.com/office/drawing/2014/main" id="{9D949633-953A-BD2E-6371-E7F8772BA0E6}"/>
              </a:ext>
            </a:extLst>
          </p:cNvPr>
          <p:cNvGraphicFramePr>
            <a:graphicFrameLocks/>
          </p:cNvGraphicFramePr>
          <p:nvPr/>
        </p:nvGraphicFramePr>
        <p:xfrm>
          <a:off x="5693084" y="4254500"/>
          <a:ext cx="4944908" cy="2225040"/>
        </p:xfrm>
        <a:graphic>
          <a:graphicData uri="http://schemas.openxmlformats.org/drawingml/2006/table">
            <a:tbl>
              <a:tblPr firstRow="1" bandRow="1">
                <a:tableStyleId>{ED083AE6-46FA-4A59-8FB0-9F97EB10719F}</a:tableStyleId>
              </a:tblPr>
              <a:tblGrid>
                <a:gridCol w="1870964">
                  <a:extLst>
                    <a:ext uri="{9D8B030D-6E8A-4147-A177-3AD203B41FA5}">
                      <a16:colId xmlns:a16="http://schemas.microsoft.com/office/drawing/2014/main" val="542820362"/>
                    </a:ext>
                  </a:extLst>
                </a:gridCol>
                <a:gridCol w="1278255">
                  <a:extLst>
                    <a:ext uri="{9D8B030D-6E8A-4147-A177-3AD203B41FA5}">
                      <a16:colId xmlns:a16="http://schemas.microsoft.com/office/drawing/2014/main" val="338079700"/>
                    </a:ext>
                  </a:extLst>
                </a:gridCol>
                <a:gridCol w="796834">
                  <a:extLst>
                    <a:ext uri="{9D8B030D-6E8A-4147-A177-3AD203B41FA5}">
                      <a16:colId xmlns:a16="http://schemas.microsoft.com/office/drawing/2014/main" val="1521385490"/>
                    </a:ext>
                  </a:extLst>
                </a:gridCol>
                <a:gridCol w="998855">
                  <a:extLst>
                    <a:ext uri="{9D8B030D-6E8A-4147-A177-3AD203B41FA5}">
                      <a16:colId xmlns:a16="http://schemas.microsoft.com/office/drawing/2014/main" val="1120150599"/>
                    </a:ext>
                  </a:extLst>
                </a:gridCol>
              </a:tblGrid>
              <a:tr h="370840">
                <a:tc>
                  <a:txBody>
                    <a:bodyPr/>
                    <a:lstStyle/>
                    <a:p>
                      <a:endParaRPr lang="en-NZ" dirty="0"/>
                    </a:p>
                  </a:txBody>
                  <a:tcPr>
                    <a:solidFill>
                      <a:schemeClr val="accent3">
                        <a:lumMod val="20000"/>
                        <a:lumOff val="80000"/>
                      </a:schemeClr>
                    </a:solidFill>
                  </a:tcPr>
                </a:tc>
                <a:tc>
                  <a:txBody>
                    <a:bodyPr/>
                    <a:lstStyle/>
                    <a:p>
                      <a:r>
                        <a:rPr lang="mi-NZ" dirty="0" err="1"/>
                        <a:t>Singular</a:t>
                      </a:r>
                      <a:endParaRPr lang="en-NZ" dirty="0"/>
                    </a:p>
                  </a:txBody>
                  <a:tcPr>
                    <a:solidFill>
                      <a:schemeClr val="accent3">
                        <a:lumMod val="20000"/>
                        <a:lumOff val="80000"/>
                      </a:schemeClr>
                    </a:solidFill>
                  </a:tcPr>
                </a:tc>
                <a:tc>
                  <a:txBody>
                    <a:bodyPr/>
                    <a:lstStyle/>
                    <a:p>
                      <a:r>
                        <a:rPr lang="mi-NZ" dirty="0" err="1"/>
                        <a:t>Dual</a:t>
                      </a:r>
                      <a:endParaRPr lang="en-NZ" dirty="0"/>
                    </a:p>
                  </a:txBody>
                  <a:tcPr>
                    <a:solidFill>
                      <a:schemeClr val="accent3">
                        <a:lumMod val="20000"/>
                        <a:lumOff val="80000"/>
                      </a:schemeClr>
                    </a:solidFill>
                  </a:tcPr>
                </a:tc>
                <a:tc>
                  <a:txBody>
                    <a:bodyPr/>
                    <a:lstStyle/>
                    <a:p>
                      <a:r>
                        <a:rPr lang="mi-NZ" dirty="0" err="1"/>
                        <a:t>Plural</a:t>
                      </a:r>
                      <a:endParaRPr lang="en-NZ" dirty="0"/>
                    </a:p>
                  </a:txBody>
                  <a:tcPr>
                    <a:solidFill>
                      <a:schemeClr val="accent3">
                        <a:lumMod val="20000"/>
                        <a:lumOff val="80000"/>
                      </a:schemeClr>
                    </a:solidFill>
                  </a:tcPr>
                </a:tc>
                <a:extLst>
                  <a:ext uri="{0D108BD9-81ED-4DB2-BD59-A6C34878D82A}">
                    <a16:rowId xmlns:a16="http://schemas.microsoft.com/office/drawing/2014/main" val="2264102189"/>
                  </a:ext>
                </a:extLst>
              </a:tr>
              <a:tr h="370840">
                <a:tc>
                  <a:txBody>
                    <a:bodyPr/>
                    <a:lstStyle/>
                    <a:p>
                      <a:r>
                        <a:rPr lang="mi-NZ" dirty="0" err="1"/>
                        <a:t>First</a:t>
                      </a:r>
                      <a:r>
                        <a:rPr lang="mi-NZ" dirty="0"/>
                        <a:t> </a:t>
                      </a:r>
                      <a:r>
                        <a:rPr lang="mi-NZ" dirty="0" err="1"/>
                        <a:t>Person</a:t>
                      </a:r>
                      <a:endParaRPr lang="en-NZ" dirty="0"/>
                    </a:p>
                  </a:txBody>
                  <a:tcPr>
                    <a:solidFill>
                      <a:schemeClr val="bg1">
                        <a:alpha val="20000"/>
                      </a:schemeClr>
                    </a:solidFill>
                  </a:tcPr>
                </a:tc>
                <a:tc>
                  <a:txBody>
                    <a:bodyPr/>
                    <a:lstStyle/>
                    <a:p>
                      <a:r>
                        <a:rPr lang="mi-NZ" dirty="0"/>
                        <a:t>au</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extLst>
                  <a:ext uri="{0D108BD9-81ED-4DB2-BD59-A6C34878D82A}">
                    <a16:rowId xmlns:a16="http://schemas.microsoft.com/office/drawing/2014/main" val="3443170558"/>
                  </a:ext>
                </a:extLst>
              </a:tr>
              <a:tr h="370840">
                <a:tc>
                  <a:txBody>
                    <a:bodyPr/>
                    <a:lstStyle/>
                    <a:p>
                      <a:r>
                        <a:rPr lang="mi-NZ" dirty="0" err="1"/>
                        <a:t>Inclusive</a:t>
                      </a:r>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r>
                        <a:rPr lang="mi-NZ" dirty="0"/>
                        <a:t>tāua</a:t>
                      </a:r>
                      <a:endParaRPr lang="en-NZ" dirty="0"/>
                    </a:p>
                  </a:txBody>
                  <a:tcPr>
                    <a:solidFill>
                      <a:schemeClr val="accent3">
                        <a:lumMod val="20000"/>
                        <a:lumOff val="80000"/>
                      </a:schemeClr>
                    </a:solidFill>
                  </a:tcPr>
                </a:tc>
                <a:tc>
                  <a:txBody>
                    <a:bodyPr/>
                    <a:lstStyle/>
                    <a:p>
                      <a:r>
                        <a:rPr lang="mi-NZ" dirty="0"/>
                        <a:t>tātou</a:t>
                      </a:r>
                      <a:endParaRPr lang="en-NZ" dirty="0"/>
                    </a:p>
                  </a:txBody>
                  <a:tcPr>
                    <a:solidFill>
                      <a:schemeClr val="accent3">
                        <a:lumMod val="20000"/>
                        <a:lumOff val="80000"/>
                      </a:schemeClr>
                    </a:solidFill>
                  </a:tcPr>
                </a:tc>
                <a:extLst>
                  <a:ext uri="{0D108BD9-81ED-4DB2-BD59-A6C34878D82A}">
                    <a16:rowId xmlns:a16="http://schemas.microsoft.com/office/drawing/2014/main" val="2746221290"/>
                  </a:ext>
                </a:extLst>
              </a:tr>
              <a:tr h="370840">
                <a:tc>
                  <a:txBody>
                    <a:bodyPr/>
                    <a:lstStyle/>
                    <a:p>
                      <a:r>
                        <a:rPr lang="mi-NZ" dirty="0" err="1"/>
                        <a:t>Exclusive</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r>
                        <a:rPr lang="mi-NZ" dirty="0"/>
                        <a:t>māua</a:t>
                      </a:r>
                      <a:endParaRPr lang="en-NZ" dirty="0"/>
                    </a:p>
                  </a:txBody>
                  <a:tcPr>
                    <a:solidFill>
                      <a:schemeClr val="bg1">
                        <a:alpha val="20000"/>
                      </a:schemeClr>
                    </a:solidFill>
                  </a:tcPr>
                </a:tc>
                <a:tc>
                  <a:txBody>
                    <a:bodyPr/>
                    <a:lstStyle/>
                    <a:p>
                      <a:r>
                        <a:rPr lang="mi-NZ" dirty="0"/>
                        <a:t>mātou</a:t>
                      </a:r>
                      <a:endParaRPr lang="en-NZ" dirty="0"/>
                    </a:p>
                  </a:txBody>
                  <a:tcPr>
                    <a:solidFill>
                      <a:schemeClr val="bg1">
                        <a:alpha val="20000"/>
                      </a:schemeClr>
                    </a:solidFill>
                  </a:tcPr>
                </a:tc>
                <a:extLst>
                  <a:ext uri="{0D108BD9-81ED-4DB2-BD59-A6C34878D82A}">
                    <a16:rowId xmlns:a16="http://schemas.microsoft.com/office/drawing/2014/main" val="1910368406"/>
                  </a:ext>
                </a:extLst>
              </a:tr>
              <a:tr h="370840">
                <a:tc>
                  <a:txBody>
                    <a:bodyPr/>
                    <a:lstStyle/>
                    <a:p>
                      <a:r>
                        <a:rPr lang="mi-NZ" dirty="0" err="1"/>
                        <a:t>Second</a:t>
                      </a:r>
                      <a:r>
                        <a:rPr lang="mi-NZ" dirty="0"/>
                        <a:t> </a:t>
                      </a:r>
                      <a:r>
                        <a:rPr lang="mi-NZ" dirty="0" err="1"/>
                        <a:t>Person</a:t>
                      </a:r>
                      <a:endParaRPr lang="en-NZ" dirty="0"/>
                    </a:p>
                  </a:txBody>
                  <a:tcPr>
                    <a:solidFill>
                      <a:schemeClr val="accent3">
                        <a:lumMod val="20000"/>
                        <a:lumOff val="80000"/>
                      </a:schemeClr>
                    </a:solidFill>
                  </a:tcPr>
                </a:tc>
                <a:tc>
                  <a:txBody>
                    <a:bodyPr/>
                    <a:lstStyle/>
                    <a:p>
                      <a:r>
                        <a:rPr lang="mi-NZ" dirty="0"/>
                        <a:t>koe</a:t>
                      </a:r>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extLst>
                  <a:ext uri="{0D108BD9-81ED-4DB2-BD59-A6C34878D82A}">
                    <a16:rowId xmlns:a16="http://schemas.microsoft.com/office/drawing/2014/main" val="4032936285"/>
                  </a:ext>
                </a:extLst>
              </a:tr>
              <a:tr h="370840">
                <a:tc>
                  <a:txBody>
                    <a:bodyPr/>
                    <a:lstStyle/>
                    <a:p>
                      <a:r>
                        <a:rPr lang="mi-NZ" dirty="0" err="1"/>
                        <a:t>Third</a:t>
                      </a:r>
                      <a:r>
                        <a:rPr lang="mi-NZ" dirty="0"/>
                        <a:t> </a:t>
                      </a:r>
                      <a:r>
                        <a:rPr lang="mi-NZ" dirty="0" err="1"/>
                        <a:t>person</a:t>
                      </a:r>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tc>
                  <a:txBody>
                    <a:bodyPr/>
                    <a:lstStyle/>
                    <a:p>
                      <a:endParaRPr lang="en-NZ" dirty="0"/>
                    </a:p>
                  </a:txBody>
                  <a:tcPr>
                    <a:solidFill>
                      <a:schemeClr val="bg1">
                        <a:alpha val="20000"/>
                      </a:schemeClr>
                    </a:solidFill>
                  </a:tcPr>
                </a:tc>
                <a:extLst>
                  <a:ext uri="{0D108BD9-81ED-4DB2-BD59-A6C34878D82A}">
                    <a16:rowId xmlns:a16="http://schemas.microsoft.com/office/drawing/2014/main" val="2312308287"/>
                  </a:ext>
                </a:extLst>
              </a:tr>
            </a:tbl>
          </a:graphicData>
        </a:graphic>
      </p:graphicFrame>
    </p:spTree>
    <p:extLst>
      <p:ext uri="{BB962C8B-B14F-4D97-AF65-F5344CB8AC3E}">
        <p14:creationId xmlns:p14="http://schemas.microsoft.com/office/powerpoint/2010/main" val="134749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292C-C004-3528-0D0F-9917722A2417}"/>
              </a:ext>
            </a:extLst>
          </p:cNvPr>
          <p:cNvSpPr>
            <a:spLocks noGrp="1"/>
          </p:cNvSpPr>
          <p:nvPr>
            <p:ph type="title"/>
          </p:nvPr>
        </p:nvSpPr>
        <p:spPr>
          <a:xfrm>
            <a:off x="441706" y="558256"/>
            <a:ext cx="9692640" cy="789940"/>
          </a:xfrm>
        </p:spPr>
        <p:txBody>
          <a:bodyPr/>
          <a:lstStyle/>
          <a:p>
            <a:r>
              <a:rPr lang="mi-NZ" dirty="0"/>
              <a:t>A </a:t>
            </a:r>
            <a:r>
              <a:rPr lang="mi-NZ" dirty="0" err="1"/>
              <a:t>problematic</a:t>
            </a:r>
            <a:r>
              <a:rPr lang="mi-NZ" dirty="0"/>
              <a:t> </a:t>
            </a:r>
            <a:r>
              <a:rPr lang="mi-NZ" dirty="0" err="1"/>
              <a:t>task</a:t>
            </a:r>
            <a:r>
              <a:rPr lang="mi-NZ" dirty="0"/>
              <a:t> (1st </a:t>
            </a:r>
            <a:r>
              <a:rPr lang="mi-NZ" dirty="0" err="1"/>
              <a:t>edn</a:t>
            </a:r>
            <a:r>
              <a:rPr lang="mi-NZ" dirty="0"/>
              <a:t>.)</a:t>
            </a:r>
            <a:endParaRPr lang="en-NZ" dirty="0"/>
          </a:p>
        </p:txBody>
      </p:sp>
      <p:sp>
        <p:nvSpPr>
          <p:cNvPr id="3" name="Content Placeholder 2">
            <a:extLst>
              <a:ext uri="{FF2B5EF4-FFF2-40B4-BE49-F238E27FC236}">
                <a16:creationId xmlns:a16="http://schemas.microsoft.com/office/drawing/2014/main" id="{36ACA456-EC18-575C-8F4A-A778396FD536}"/>
              </a:ext>
            </a:extLst>
          </p:cNvPr>
          <p:cNvSpPr>
            <a:spLocks noGrp="1"/>
          </p:cNvSpPr>
          <p:nvPr>
            <p:ph sz="half" idx="1"/>
          </p:nvPr>
        </p:nvSpPr>
        <p:spPr>
          <a:xfrm>
            <a:off x="296672" y="1639228"/>
            <a:ext cx="4351528" cy="2396831"/>
          </a:xfrm>
        </p:spPr>
        <p:txBody>
          <a:bodyPr>
            <a:normAutofit/>
          </a:bodyPr>
          <a:lstStyle/>
          <a:p>
            <a:r>
              <a:rPr lang="mi-NZ" sz="2000" dirty="0" err="1"/>
              <a:t>Complete</a:t>
            </a:r>
            <a:r>
              <a:rPr lang="mi-NZ" sz="2000" dirty="0"/>
              <a:t> </a:t>
            </a:r>
            <a:r>
              <a:rPr lang="mi-NZ" sz="2000" dirty="0" err="1"/>
              <a:t>the</a:t>
            </a:r>
            <a:r>
              <a:rPr lang="mi-NZ" sz="2000" dirty="0"/>
              <a:t> </a:t>
            </a:r>
            <a:r>
              <a:rPr lang="mi-NZ" sz="2000" dirty="0" err="1"/>
              <a:t>following</a:t>
            </a:r>
            <a:r>
              <a:rPr lang="mi-NZ" sz="2000" dirty="0"/>
              <a:t> </a:t>
            </a:r>
            <a:r>
              <a:rPr lang="mi-NZ" sz="2000" dirty="0" err="1"/>
              <a:t>pronoun</a:t>
            </a:r>
            <a:r>
              <a:rPr lang="mi-NZ" sz="2000" dirty="0"/>
              <a:t> </a:t>
            </a:r>
            <a:r>
              <a:rPr lang="mi-NZ" sz="2000" dirty="0" err="1"/>
              <a:t>paradigm</a:t>
            </a:r>
            <a:r>
              <a:rPr lang="mi-NZ" sz="2000" dirty="0"/>
              <a:t> and </a:t>
            </a:r>
            <a:r>
              <a:rPr lang="mi-NZ" sz="2000" dirty="0" err="1"/>
              <a:t>explain</a:t>
            </a:r>
            <a:r>
              <a:rPr lang="mi-NZ" sz="2000" dirty="0"/>
              <a:t> </a:t>
            </a:r>
            <a:r>
              <a:rPr lang="mi-NZ" sz="2000" dirty="0" err="1"/>
              <a:t>the</a:t>
            </a:r>
            <a:r>
              <a:rPr lang="mi-NZ" sz="2000" dirty="0"/>
              <a:t> </a:t>
            </a:r>
            <a:r>
              <a:rPr lang="mi-NZ" sz="2000" dirty="0" err="1"/>
              <a:t>inclusive</a:t>
            </a:r>
            <a:r>
              <a:rPr lang="mi-NZ" sz="2000" dirty="0"/>
              <a:t> </a:t>
            </a:r>
            <a:r>
              <a:rPr lang="mi-NZ" sz="2000" dirty="0" err="1"/>
              <a:t>exclusive</a:t>
            </a:r>
            <a:r>
              <a:rPr lang="mi-NZ" sz="2000" dirty="0"/>
              <a:t> </a:t>
            </a:r>
            <a:r>
              <a:rPr lang="mi-NZ" sz="2000" dirty="0" err="1"/>
              <a:t>distinction</a:t>
            </a:r>
            <a:r>
              <a:rPr lang="mi-NZ" sz="2000" dirty="0"/>
              <a:t>. </a:t>
            </a:r>
            <a:r>
              <a:rPr lang="mi-NZ" sz="2000" dirty="0" err="1"/>
              <a:t>Note</a:t>
            </a:r>
            <a:r>
              <a:rPr lang="mi-NZ" sz="2000" dirty="0"/>
              <a:t> </a:t>
            </a:r>
            <a:r>
              <a:rPr lang="mi-NZ" sz="2000" dirty="0" err="1"/>
              <a:t>that</a:t>
            </a:r>
            <a:r>
              <a:rPr lang="mi-NZ" sz="2000" dirty="0"/>
              <a:t> </a:t>
            </a:r>
            <a:r>
              <a:rPr lang="mi-NZ" sz="2000" dirty="0" err="1"/>
              <a:t>the</a:t>
            </a:r>
            <a:r>
              <a:rPr lang="mi-NZ" sz="2000" dirty="0"/>
              <a:t> </a:t>
            </a:r>
            <a:r>
              <a:rPr lang="mi-NZ" sz="2000" dirty="0" err="1"/>
              <a:t>shaded</a:t>
            </a:r>
            <a:r>
              <a:rPr lang="mi-NZ" sz="2000" dirty="0"/>
              <a:t> </a:t>
            </a:r>
            <a:r>
              <a:rPr lang="mi-NZ" sz="2000" dirty="0" err="1"/>
              <a:t>areas</a:t>
            </a:r>
            <a:r>
              <a:rPr lang="mi-NZ" sz="2000" dirty="0"/>
              <a:t> </a:t>
            </a:r>
            <a:r>
              <a:rPr lang="mi-NZ" sz="2000" dirty="0" err="1"/>
              <a:t>in</a:t>
            </a:r>
            <a:r>
              <a:rPr lang="mi-NZ" sz="2000" dirty="0"/>
              <a:t> </a:t>
            </a:r>
            <a:r>
              <a:rPr lang="mi-NZ" sz="2000" dirty="0" err="1"/>
              <a:t>the</a:t>
            </a:r>
            <a:r>
              <a:rPr lang="mi-NZ" sz="2000" dirty="0"/>
              <a:t> </a:t>
            </a:r>
            <a:r>
              <a:rPr lang="mi-NZ" sz="2000" dirty="0" err="1"/>
              <a:t>table</a:t>
            </a:r>
            <a:r>
              <a:rPr lang="mi-NZ" sz="2000" dirty="0"/>
              <a:t> </a:t>
            </a:r>
            <a:r>
              <a:rPr lang="mi-NZ" sz="2000" dirty="0" err="1"/>
              <a:t>cannot</a:t>
            </a:r>
            <a:r>
              <a:rPr lang="mi-NZ" sz="2000" dirty="0"/>
              <a:t> </a:t>
            </a:r>
            <a:r>
              <a:rPr lang="mi-NZ" sz="2000" dirty="0" err="1"/>
              <a:t>be</a:t>
            </a:r>
            <a:r>
              <a:rPr lang="mi-NZ" sz="2000" dirty="0"/>
              <a:t> </a:t>
            </a:r>
            <a:r>
              <a:rPr lang="mi-NZ" sz="2000" dirty="0" err="1"/>
              <a:t>filled</a:t>
            </a:r>
            <a:r>
              <a:rPr lang="mi-NZ" sz="2000" dirty="0"/>
              <a:t>. </a:t>
            </a:r>
            <a:r>
              <a:rPr lang="mi-NZ" sz="2000" dirty="0" err="1"/>
              <a:t>Can</a:t>
            </a:r>
            <a:r>
              <a:rPr lang="mi-NZ" sz="2000" dirty="0"/>
              <a:t> </a:t>
            </a:r>
            <a:r>
              <a:rPr lang="mi-NZ" sz="2000" dirty="0" err="1"/>
              <a:t>you</a:t>
            </a:r>
            <a:r>
              <a:rPr lang="mi-NZ" sz="2000" dirty="0"/>
              <a:t> </a:t>
            </a:r>
            <a:r>
              <a:rPr lang="mi-NZ" sz="2000" dirty="0" err="1"/>
              <a:t>explain</a:t>
            </a:r>
            <a:r>
              <a:rPr lang="mi-NZ" sz="2000" dirty="0"/>
              <a:t> </a:t>
            </a:r>
            <a:r>
              <a:rPr lang="mi-NZ" sz="2000" dirty="0" err="1"/>
              <a:t>why</a:t>
            </a:r>
            <a:r>
              <a:rPr lang="mi-NZ" sz="2000" dirty="0"/>
              <a:t>? (p.141-42)</a:t>
            </a:r>
          </a:p>
        </p:txBody>
      </p:sp>
      <p:graphicFrame>
        <p:nvGraphicFramePr>
          <p:cNvPr id="5" name="Content Placeholder 4">
            <a:extLst>
              <a:ext uri="{FF2B5EF4-FFF2-40B4-BE49-F238E27FC236}">
                <a16:creationId xmlns:a16="http://schemas.microsoft.com/office/drawing/2014/main" id="{312A1A90-4BD8-E781-38EE-5E6CBDE956B8}"/>
              </a:ext>
            </a:extLst>
          </p:cNvPr>
          <p:cNvGraphicFramePr>
            <a:graphicFrameLocks noGrp="1"/>
          </p:cNvGraphicFramePr>
          <p:nvPr>
            <p:ph sz="half" idx="2"/>
            <p:extLst>
              <p:ext uri="{D42A27DB-BD31-4B8C-83A1-F6EECF244321}">
                <p14:modId xmlns:p14="http://schemas.microsoft.com/office/powerpoint/2010/main" val="2806840743"/>
              </p:ext>
            </p:extLst>
          </p:nvPr>
        </p:nvGraphicFramePr>
        <p:xfrm>
          <a:off x="527679" y="3824113"/>
          <a:ext cx="4991354" cy="2225040"/>
        </p:xfrm>
        <a:graphic>
          <a:graphicData uri="http://schemas.openxmlformats.org/drawingml/2006/table">
            <a:tbl>
              <a:tblPr firstRow="1" bandRow="1">
                <a:tableStyleId>{ED083AE6-46FA-4A59-8FB0-9F97EB10719F}</a:tableStyleId>
              </a:tblPr>
              <a:tblGrid>
                <a:gridCol w="1870964">
                  <a:extLst>
                    <a:ext uri="{9D8B030D-6E8A-4147-A177-3AD203B41FA5}">
                      <a16:colId xmlns:a16="http://schemas.microsoft.com/office/drawing/2014/main" val="542820362"/>
                    </a:ext>
                  </a:extLst>
                </a:gridCol>
                <a:gridCol w="1278255">
                  <a:extLst>
                    <a:ext uri="{9D8B030D-6E8A-4147-A177-3AD203B41FA5}">
                      <a16:colId xmlns:a16="http://schemas.microsoft.com/office/drawing/2014/main" val="338079700"/>
                    </a:ext>
                  </a:extLst>
                </a:gridCol>
                <a:gridCol w="843280">
                  <a:extLst>
                    <a:ext uri="{9D8B030D-6E8A-4147-A177-3AD203B41FA5}">
                      <a16:colId xmlns:a16="http://schemas.microsoft.com/office/drawing/2014/main" val="1521385490"/>
                    </a:ext>
                  </a:extLst>
                </a:gridCol>
                <a:gridCol w="998855">
                  <a:extLst>
                    <a:ext uri="{9D8B030D-6E8A-4147-A177-3AD203B41FA5}">
                      <a16:colId xmlns:a16="http://schemas.microsoft.com/office/drawing/2014/main" val="1120150599"/>
                    </a:ext>
                  </a:extLst>
                </a:gridCol>
              </a:tblGrid>
              <a:tr h="370840">
                <a:tc>
                  <a:txBody>
                    <a:bodyPr/>
                    <a:lstStyle/>
                    <a:p>
                      <a:endParaRPr lang="en-NZ" dirty="0"/>
                    </a:p>
                  </a:txBody>
                  <a:tcPr>
                    <a:solidFill>
                      <a:schemeClr val="bg1"/>
                    </a:solidFill>
                  </a:tcPr>
                </a:tc>
                <a:tc>
                  <a:txBody>
                    <a:bodyPr/>
                    <a:lstStyle/>
                    <a:p>
                      <a:r>
                        <a:rPr lang="mi-NZ" dirty="0" err="1"/>
                        <a:t>Singular</a:t>
                      </a:r>
                      <a:endParaRPr lang="en-NZ" dirty="0"/>
                    </a:p>
                  </a:txBody>
                  <a:tcPr>
                    <a:solidFill>
                      <a:schemeClr val="bg1"/>
                    </a:solidFill>
                  </a:tcPr>
                </a:tc>
                <a:tc>
                  <a:txBody>
                    <a:bodyPr/>
                    <a:lstStyle/>
                    <a:p>
                      <a:r>
                        <a:rPr lang="mi-NZ" dirty="0" err="1"/>
                        <a:t>Dual</a:t>
                      </a:r>
                      <a:endParaRPr lang="en-NZ" dirty="0"/>
                    </a:p>
                  </a:txBody>
                  <a:tcPr>
                    <a:solidFill>
                      <a:schemeClr val="bg1"/>
                    </a:solidFill>
                  </a:tcPr>
                </a:tc>
                <a:tc>
                  <a:txBody>
                    <a:bodyPr/>
                    <a:lstStyle/>
                    <a:p>
                      <a:r>
                        <a:rPr lang="mi-NZ" dirty="0" err="1"/>
                        <a:t>Plural</a:t>
                      </a:r>
                      <a:endParaRPr lang="en-NZ" dirty="0"/>
                    </a:p>
                  </a:txBody>
                  <a:tcPr>
                    <a:solidFill>
                      <a:schemeClr val="bg1"/>
                    </a:solidFill>
                  </a:tcPr>
                </a:tc>
                <a:extLst>
                  <a:ext uri="{0D108BD9-81ED-4DB2-BD59-A6C34878D82A}">
                    <a16:rowId xmlns:a16="http://schemas.microsoft.com/office/drawing/2014/main" val="2264102189"/>
                  </a:ext>
                </a:extLst>
              </a:tr>
              <a:tr h="370840">
                <a:tc>
                  <a:txBody>
                    <a:bodyPr/>
                    <a:lstStyle/>
                    <a:p>
                      <a:r>
                        <a:rPr lang="mi-NZ" dirty="0" err="1"/>
                        <a:t>First</a:t>
                      </a:r>
                      <a:r>
                        <a:rPr lang="mi-NZ" dirty="0"/>
                        <a:t> </a:t>
                      </a:r>
                      <a:r>
                        <a:rPr lang="mi-NZ" dirty="0" err="1"/>
                        <a:t>Person</a:t>
                      </a:r>
                      <a:endParaRPr lang="en-NZ" dirty="0"/>
                    </a:p>
                  </a:txBody>
                  <a:tcPr>
                    <a:solidFill>
                      <a:schemeClr val="bg1"/>
                    </a:solidFill>
                  </a:tcPr>
                </a:tc>
                <a:tc>
                  <a:txBody>
                    <a:bodyPr/>
                    <a:lstStyle/>
                    <a:p>
                      <a:r>
                        <a:rPr lang="mi-NZ" dirty="0"/>
                        <a:t>au</a:t>
                      </a:r>
                      <a:endParaRPr lang="en-NZ" dirty="0"/>
                    </a:p>
                  </a:txBody>
                  <a:tcPr>
                    <a:solidFill>
                      <a:schemeClr val="bg1"/>
                    </a:solidFill>
                  </a:tcPr>
                </a:tc>
                <a:tc>
                  <a:txBody>
                    <a:bodyPr/>
                    <a:lstStyle/>
                    <a:p>
                      <a:endParaRPr lang="en-NZ" dirty="0"/>
                    </a:p>
                  </a:txBody>
                  <a:tcPr>
                    <a:solidFill>
                      <a:schemeClr val="accent3">
                        <a:lumMod val="20000"/>
                        <a:lumOff val="80000"/>
                      </a:schemeClr>
                    </a:solidFill>
                  </a:tcPr>
                </a:tc>
                <a:tc>
                  <a:txBody>
                    <a:bodyPr/>
                    <a:lstStyle/>
                    <a:p>
                      <a:endParaRPr lang="en-NZ" dirty="0"/>
                    </a:p>
                  </a:txBody>
                  <a:tcPr>
                    <a:solidFill>
                      <a:schemeClr val="accent3">
                        <a:lumMod val="20000"/>
                        <a:lumOff val="80000"/>
                      </a:schemeClr>
                    </a:solidFill>
                  </a:tcPr>
                </a:tc>
                <a:extLst>
                  <a:ext uri="{0D108BD9-81ED-4DB2-BD59-A6C34878D82A}">
                    <a16:rowId xmlns:a16="http://schemas.microsoft.com/office/drawing/2014/main" val="3443170558"/>
                  </a:ext>
                </a:extLst>
              </a:tr>
              <a:tr h="370840">
                <a:tc>
                  <a:txBody>
                    <a:bodyPr/>
                    <a:lstStyle/>
                    <a:p>
                      <a:r>
                        <a:rPr lang="mi-NZ" dirty="0" err="1"/>
                        <a:t>Inclusive</a:t>
                      </a:r>
                      <a:endParaRPr lang="en-NZ" dirty="0"/>
                    </a:p>
                  </a:txBody>
                  <a:tcPr>
                    <a:solidFill>
                      <a:schemeClr val="bg1"/>
                    </a:solidFill>
                  </a:tcPr>
                </a:tc>
                <a:tc>
                  <a:txBody>
                    <a:bodyPr/>
                    <a:lstStyle/>
                    <a:p>
                      <a:endParaRPr lang="en-NZ" dirty="0"/>
                    </a:p>
                  </a:txBody>
                  <a:tcPr>
                    <a:solidFill>
                      <a:schemeClr val="accent3">
                        <a:lumMod val="20000"/>
                        <a:lumOff val="80000"/>
                      </a:schemeClr>
                    </a:solidFill>
                  </a:tcPr>
                </a:tc>
                <a:tc>
                  <a:txBody>
                    <a:bodyPr/>
                    <a:lstStyle/>
                    <a:p>
                      <a:r>
                        <a:rPr lang="mi-NZ" dirty="0"/>
                        <a:t>tāua</a:t>
                      </a:r>
                      <a:endParaRPr lang="en-NZ" dirty="0"/>
                    </a:p>
                  </a:txBody>
                  <a:tcPr>
                    <a:solidFill>
                      <a:schemeClr val="bg1"/>
                    </a:solidFill>
                  </a:tcPr>
                </a:tc>
                <a:tc>
                  <a:txBody>
                    <a:bodyPr/>
                    <a:lstStyle/>
                    <a:p>
                      <a:r>
                        <a:rPr lang="mi-NZ" dirty="0"/>
                        <a:t>tātou</a:t>
                      </a:r>
                      <a:endParaRPr lang="en-NZ" dirty="0"/>
                    </a:p>
                  </a:txBody>
                  <a:tcPr>
                    <a:solidFill>
                      <a:schemeClr val="bg1"/>
                    </a:solidFill>
                  </a:tcPr>
                </a:tc>
                <a:extLst>
                  <a:ext uri="{0D108BD9-81ED-4DB2-BD59-A6C34878D82A}">
                    <a16:rowId xmlns:a16="http://schemas.microsoft.com/office/drawing/2014/main" val="2746221290"/>
                  </a:ext>
                </a:extLst>
              </a:tr>
              <a:tr h="370840">
                <a:tc>
                  <a:txBody>
                    <a:bodyPr/>
                    <a:lstStyle/>
                    <a:p>
                      <a:r>
                        <a:rPr lang="mi-NZ" dirty="0" err="1"/>
                        <a:t>Exclusive</a:t>
                      </a:r>
                      <a:endParaRPr lang="en-NZ" dirty="0"/>
                    </a:p>
                  </a:txBody>
                  <a:tcPr>
                    <a:solidFill>
                      <a:schemeClr val="bg1"/>
                    </a:solidFill>
                  </a:tcPr>
                </a:tc>
                <a:tc>
                  <a:txBody>
                    <a:bodyPr/>
                    <a:lstStyle/>
                    <a:p>
                      <a:endParaRPr lang="en-NZ" dirty="0"/>
                    </a:p>
                  </a:txBody>
                  <a:tcPr>
                    <a:solidFill>
                      <a:schemeClr val="accent3">
                        <a:lumMod val="20000"/>
                        <a:lumOff val="80000"/>
                      </a:schemeClr>
                    </a:solidFill>
                  </a:tcPr>
                </a:tc>
                <a:tc>
                  <a:txBody>
                    <a:bodyPr/>
                    <a:lstStyle/>
                    <a:p>
                      <a:r>
                        <a:rPr lang="mi-NZ" dirty="0"/>
                        <a:t>māua</a:t>
                      </a:r>
                      <a:endParaRPr lang="en-NZ" dirty="0"/>
                    </a:p>
                  </a:txBody>
                  <a:tcPr>
                    <a:solidFill>
                      <a:schemeClr val="bg1"/>
                    </a:solidFill>
                  </a:tcPr>
                </a:tc>
                <a:tc>
                  <a:txBody>
                    <a:bodyPr/>
                    <a:lstStyle/>
                    <a:p>
                      <a:r>
                        <a:rPr lang="mi-NZ" dirty="0"/>
                        <a:t>mātou</a:t>
                      </a:r>
                      <a:endParaRPr lang="en-NZ" dirty="0"/>
                    </a:p>
                  </a:txBody>
                  <a:tcPr>
                    <a:solidFill>
                      <a:schemeClr val="bg1"/>
                    </a:solidFill>
                  </a:tcPr>
                </a:tc>
                <a:extLst>
                  <a:ext uri="{0D108BD9-81ED-4DB2-BD59-A6C34878D82A}">
                    <a16:rowId xmlns:a16="http://schemas.microsoft.com/office/drawing/2014/main" val="1910368406"/>
                  </a:ext>
                </a:extLst>
              </a:tr>
              <a:tr h="370840">
                <a:tc>
                  <a:txBody>
                    <a:bodyPr/>
                    <a:lstStyle/>
                    <a:p>
                      <a:r>
                        <a:rPr lang="mi-NZ" dirty="0" err="1"/>
                        <a:t>Second</a:t>
                      </a:r>
                      <a:r>
                        <a:rPr lang="mi-NZ" dirty="0"/>
                        <a:t> </a:t>
                      </a:r>
                      <a:r>
                        <a:rPr lang="mi-NZ" dirty="0" err="1"/>
                        <a:t>Person</a:t>
                      </a:r>
                      <a:endParaRPr lang="en-NZ" dirty="0"/>
                    </a:p>
                  </a:txBody>
                  <a:tcPr>
                    <a:solidFill>
                      <a:schemeClr val="bg1"/>
                    </a:solidFill>
                  </a:tcPr>
                </a:tc>
                <a:tc>
                  <a:txBody>
                    <a:bodyPr/>
                    <a:lstStyle/>
                    <a:p>
                      <a:r>
                        <a:rPr lang="mi-NZ" dirty="0"/>
                        <a:t>koe</a:t>
                      </a:r>
                      <a:endParaRPr lang="en-NZ" dirty="0"/>
                    </a:p>
                  </a:txBody>
                  <a:tcPr>
                    <a:solidFill>
                      <a:schemeClr val="bg1"/>
                    </a:solidFill>
                  </a:tcPr>
                </a:tc>
                <a:tc>
                  <a:txBody>
                    <a:bodyPr/>
                    <a:lstStyle/>
                    <a:p>
                      <a:r>
                        <a:rPr lang="mi-NZ" dirty="0"/>
                        <a:t>kōrua</a:t>
                      </a:r>
                      <a:endParaRPr lang="en-NZ" dirty="0"/>
                    </a:p>
                  </a:txBody>
                  <a:tcPr>
                    <a:solidFill>
                      <a:schemeClr val="bg1"/>
                    </a:solidFill>
                  </a:tcPr>
                </a:tc>
                <a:tc>
                  <a:txBody>
                    <a:bodyPr/>
                    <a:lstStyle/>
                    <a:p>
                      <a:r>
                        <a:rPr lang="mi-NZ" dirty="0"/>
                        <a:t>koutou</a:t>
                      </a:r>
                      <a:endParaRPr lang="en-NZ" dirty="0"/>
                    </a:p>
                  </a:txBody>
                  <a:tcPr>
                    <a:solidFill>
                      <a:schemeClr val="bg1"/>
                    </a:solidFill>
                  </a:tcPr>
                </a:tc>
                <a:extLst>
                  <a:ext uri="{0D108BD9-81ED-4DB2-BD59-A6C34878D82A}">
                    <a16:rowId xmlns:a16="http://schemas.microsoft.com/office/drawing/2014/main" val="4032936285"/>
                  </a:ext>
                </a:extLst>
              </a:tr>
              <a:tr h="370840">
                <a:tc>
                  <a:txBody>
                    <a:bodyPr/>
                    <a:lstStyle/>
                    <a:p>
                      <a:r>
                        <a:rPr lang="mi-NZ" dirty="0" err="1"/>
                        <a:t>Third</a:t>
                      </a:r>
                      <a:r>
                        <a:rPr lang="mi-NZ" dirty="0"/>
                        <a:t> </a:t>
                      </a:r>
                      <a:r>
                        <a:rPr lang="mi-NZ" dirty="0" err="1"/>
                        <a:t>person</a:t>
                      </a:r>
                      <a:endParaRPr lang="en-NZ" dirty="0"/>
                    </a:p>
                  </a:txBody>
                  <a:tcPr>
                    <a:solidFill>
                      <a:schemeClr val="bg1"/>
                    </a:solidFill>
                  </a:tcPr>
                </a:tc>
                <a:tc>
                  <a:txBody>
                    <a:bodyPr/>
                    <a:lstStyle/>
                    <a:p>
                      <a:r>
                        <a:rPr lang="mi-NZ" dirty="0"/>
                        <a:t>?</a:t>
                      </a:r>
                      <a:endParaRPr lang="en-NZ" dirty="0"/>
                    </a:p>
                  </a:txBody>
                  <a:tcPr>
                    <a:solidFill>
                      <a:schemeClr val="bg1"/>
                    </a:solidFill>
                  </a:tcPr>
                </a:tc>
                <a:tc>
                  <a:txBody>
                    <a:bodyPr/>
                    <a:lstStyle/>
                    <a:p>
                      <a:r>
                        <a:rPr lang="mi-NZ" dirty="0"/>
                        <a:t>rāua</a:t>
                      </a:r>
                      <a:endParaRPr lang="en-NZ" dirty="0"/>
                    </a:p>
                  </a:txBody>
                  <a:tcPr>
                    <a:solidFill>
                      <a:schemeClr val="bg1"/>
                    </a:solidFill>
                  </a:tcPr>
                </a:tc>
                <a:tc>
                  <a:txBody>
                    <a:bodyPr/>
                    <a:lstStyle/>
                    <a:p>
                      <a:r>
                        <a:rPr lang="mi-NZ" dirty="0"/>
                        <a:t>rātou</a:t>
                      </a:r>
                      <a:endParaRPr lang="en-NZ" dirty="0"/>
                    </a:p>
                  </a:txBody>
                  <a:tcPr>
                    <a:solidFill>
                      <a:schemeClr val="bg1"/>
                    </a:solidFill>
                  </a:tcPr>
                </a:tc>
                <a:extLst>
                  <a:ext uri="{0D108BD9-81ED-4DB2-BD59-A6C34878D82A}">
                    <a16:rowId xmlns:a16="http://schemas.microsoft.com/office/drawing/2014/main" val="2312308287"/>
                  </a:ext>
                </a:extLst>
              </a:tr>
            </a:tbl>
          </a:graphicData>
        </a:graphic>
      </p:graphicFrame>
      <p:sp>
        <p:nvSpPr>
          <p:cNvPr id="6" name="Content Placeholder 2">
            <a:extLst>
              <a:ext uri="{FF2B5EF4-FFF2-40B4-BE49-F238E27FC236}">
                <a16:creationId xmlns:a16="http://schemas.microsoft.com/office/drawing/2014/main" id="{43C24C34-F05A-FEAD-634B-505BBA123511}"/>
              </a:ext>
            </a:extLst>
          </p:cNvPr>
          <p:cNvSpPr txBox="1">
            <a:spLocks/>
          </p:cNvSpPr>
          <p:nvPr/>
        </p:nvSpPr>
        <p:spPr>
          <a:xfrm>
            <a:off x="5747656" y="1639228"/>
            <a:ext cx="5377543" cy="4840311"/>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342900" indent="-342900">
              <a:spcBef>
                <a:spcPts val="600"/>
              </a:spcBef>
              <a:buFont typeface="+mj-lt"/>
              <a:buAutoNum type="alphaLcParenR"/>
            </a:pPr>
            <a:r>
              <a:rPr lang="mi-NZ" sz="2000" i="1" dirty="0"/>
              <a:t>Ka haere au. </a:t>
            </a:r>
            <a:r>
              <a:rPr lang="mi-NZ" sz="2000" dirty="0"/>
              <a:t>‘I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koe. </a:t>
            </a:r>
            <a:r>
              <a:rPr lang="mi-NZ" sz="2000" dirty="0"/>
              <a:t>‘</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tāua. </a:t>
            </a:r>
            <a:r>
              <a:rPr lang="mi-NZ" sz="2000" dirty="0"/>
              <a:t>‘</a:t>
            </a:r>
            <a:r>
              <a:rPr lang="mi-NZ" sz="2000" dirty="0" err="1"/>
              <a:t>You</a:t>
            </a:r>
            <a:r>
              <a:rPr lang="mi-NZ" sz="2000" dirty="0"/>
              <a:t> and 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māua. </a:t>
            </a:r>
            <a:r>
              <a:rPr lang="mi-NZ" sz="2000" dirty="0"/>
              <a:t>‘</a:t>
            </a:r>
            <a:r>
              <a:rPr lang="mi-NZ" sz="2000" dirty="0" err="1"/>
              <a:t>We</a:t>
            </a:r>
            <a:r>
              <a:rPr lang="mi-NZ" sz="2000" dirty="0"/>
              <a:t> </a:t>
            </a:r>
            <a:r>
              <a:rPr lang="mi-NZ" sz="2000" dirty="0" err="1"/>
              <a:t>two</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tātou. </a:t>
            </a:r>
            <a:r>
              <a:rPr lang="mi-NZ" sz="2000" dirty="0"/>
              <a:t>‘</a:t>
            </a:r>
            <a:r>
              <a:rPr lang="mi-NZ" sz="2000" dirty="0" err="1"/>
              <a:t>We</a:t>
            </a:r>
            <a:r>
              <a:rPr lang="mi-NZ" sz="2000" dirty="0"/>
              <a:t> </a:t>
            </a:r>
            <a:r>
              <a:rPr lang="mi-NZ" sz="2000" dirty="0" err="1"/>
              <a:t>all</a:t>
            </a:r>
            <a:r>
              <a:rPr lang="mi-NZ" sz="2000" dirty="0"/>
              <a:t>, </a:t>
            </a:r>
            <a:r>
              <a:rPr lang="mi-NZ" sz="2000" dirty="0" err="1"/>
              <a:t>including</a:t>
            </a:r>
            <a:r>
              <a:rPr lang="mi-NZ" sz="2000" dirty="0"/>
              <a:t> </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mātou. </a:t>
            </a:r>
            <a:r>
              <a:rPr lang="mi-NZ" sz="2000" dirty="0"/>
              <a:t>‘</a:t>
            </a:r>
            <a:r>
              <a:rPr lang="mi-NZ" sz="2000" dirty="0" err="1"/>
              <a:t>We</a:t>
            </a:r>
            <a:r>
              <a:rPr lang="mi-NZ" sz="2000" dirty="0"/>
              <a:t> </a:t>
            </a:r>
            <a:r>
              <a:rPr lang="mi-NZ" sz="2000" dirty="0" err="1"/>
              <a:t>all</a:t>
            </a:r>
            <a:r>
              <a:rPr lang="mi-NZ" sz="2000" dirty="0"/>
              <a:t> are </a:t>
            </a:r>
            <a:r>
              <a:rPr lang="mi-NZ" sz="2000" dirty="0" err="1"/>
              <a:t>going</a:t>
            </a:r>
            <a:r>
              <a:rPr lang="mi-NZ" sz="2000" dirty="0"/>
              <a:t>, </a:t>
            </a:r>
            <a:r>
              <a:rPr lang="mi-NZ" sz="2000" dirty="0" err="1"/>
              <a:t>but</a:t>
            </a:r>
            <a:r>
              <a:rPr lang="mi-NZ" sz="2000" dirty="0"/>
              <a:t> </a:t>
            </a:r>
            <a:r>
              <a:rPr lang="mi-NZ" sz="2000" dirty="0" err="1"/>
              <a:t>not</a:t>
            </a:r>
            <a:r>
              <a:rPr lang="mi-NZ" sz="2000" dirty="0"/>
              <a:t> </a:t>
            </a:r>
            <a:r>
              <a:rPr lang="mi-NZ" sz="2000" dirty="0" err="1"/>
              <a:t>you</a:t>
            </a:r>
            <a:r>
              <a:rPr lang="mi-NZ" sz="2000" dirty="0"/>
              <a:t>.’</a:t>
            </a:r>
          </a:p>
          <a:p>
            <a:pPr marL="342900" indent="-342900">
              <a:spcBef>
                <a:spcPts val="600"/>
              </a:spcBef>
              <a:buFont typeface="+mj-lt"/>
              <a:buAutoNum type="alphaLcParenR"/>
            </a:pPr>
            <a:r>
              <a:rPr lang="mi-NZ" sz="2000" i="1" dirty="0"/>
              <a:t>Ka haere kōrua. ‘</a:t>
            </a:r>
            <a:r>
              <a:rPr lang="mi-NZ" sz="2000" i="1" dirty="0" err="1"/>
              <a:t>You</a:t>
            </a:r>
            <a:r>
              <a:rPr lang="mi-NZ" sz="2000" i="1" dirty="0"/>
              <a:t> </a:t>
            </a:r>
            <a:r>
              <a:rPr lang="mi-NZ" sz="2000" i="1" dirty="0" err="1"/>
              <a:t>two</a:t>
            </a:r>
            <a:r>
              <a:rPr lang="mi-NZ" sz="2000" i="1" dirty="0"/>
              <a:t> </a:t>
            </a:r>
            <a:r>
              <a:rPr lang="mi-NZ" sz="2000" i="1" dirty="0" err="1"/>
              <a:t>will</a:t>
            </a:r>
            <a:r>
              <a:rPr lang="mi-NZ" sz="2000" i="1" dirty="0"/>
              <a:t> </a:t>
            </a:r>
            <a:r>
              <a:rPr lang="mi-NZ" sz="2000" i="1" dirty="0" err="1"/>
              <a:t>go</a:t>
            </a:r>
            <a:r>
              <a:rPr lang="mi-NZ" sz="2000" i="1" dirty="0"/>
              <a:t>.’</a:t>
            </a:r>
          </a:p>
          <a:p>
            <a:pPr marL="342900" indent="-342900">
              <a:spcBef>
                <a:spcPts val="600"/>
              </a:spcBef>
              <a:buFont typeface="+mj-lt"/>
              <a:buAutoNum type="alphaLcParenR"/>
            </a:pPr>
            <a:r>
              <a:rPr lang="mi-NZ" sz="2000" i="1" dirty="0"/>
              <a:t>Ka haere koutou. </a:t>
            </a:r>
            <a:r>
              <a:rPr lang="mi-NZ" sz="2000" dirty="0"/>
              <a:t>‘</a:t>
            </a:r>
            <a:r>
              <a:rPr lang="mi-NZ" sz="2000" dirty="0" err="1"/>
              <a:t>You</a:t>
            </a:r>
            <a:r>
              <a:rPr lang="mi-NZ" sz="2000" dirty="0"/>
              <a:t> </a:t>
            </a:r>
            <a:r>
              <a:rPr lang="mi-NZ" sz="2000" dirty="0" err="1"/>
              <a:t>all</a:t>
            </a:r>
            <a:r>
              <a:rPr lang="mi-NZ" sz="2000" dirty="0"/>
              <a:t> </a:t>
            </a:r>
            <a:r>
              <a:rPr lang="mi-NZ" sz="2000" dirty="0" err="1"/>
              <a:t>will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r>
              <a:rPr lang="mi-NZ" sz="2000" i="1" dirty="0"/>
              <a:t>Ka haere rāua. </a:t>
            </a:r>
            <a:r>
              <a:rPr lang="mi-NZ" sz="2000" dirty="0"/>
              <a:t>‘</a:t>
            </a:r>
            <a:r>
              <a:rPr lang="mi-NZ" sz="2000" dirty="0" err="1"/>
              <a:t>Those</a:t>
            </a:r>
            <a:r>
              <a:rPr lang="mi-NZ" sz="2000" dirty="0"/>
              <a:t> </a:t>
            </a:r>
            <a:r>
              <a:rPr lang="mi-NZ" sz="2000" dirty="0" err="1"/>
              <a:t>two</a:t>
            </a:r>
            <a:r>
              <a:rPr lang="mi-NZ" sz="2000" dirty="0"/>
              <a:t> </a:t>
            </a:r>
            <a:r>
              <a:rPr lang="mi-NZ" sz="2000" dirty="0" err="1"/>
              <a:t>will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r>
              <a:rPr lang="mi-NZ" sz="2000" i="1" dirty="0"/>
              <a:t>Ka haere rātou. </a:t>
            </a:r>
            <a:r>
              <a:rPr lang="mi-NZ" sz="2000" dirty="0"/>
              <a:t>‘</a:t>
            </a:r>
            <a:r>
              <a:rPr lang="mi-NZ" sz="2000" dirty="0" err="1"/>
              <a:t>They</a:t>
            </a:r>
            <a:r>
              <a:rPr lang="mi-NZ" sz="2000" dirty="0"/>
              <a:t> </a:t>
            </a:r>
            <a:r>
              <a:rPr lang="mi-NZ" sz="2000" dirty="0" err="1"/>
              <a:t>will</a:t>
            </a:r>
            <a:r>
              <a:rPr lang="mi-NZ" sz="2000" dirty="0"/>
              <a:t> </a:t>
            </a:r>
            <a:r>
              <a:rPr lang="mi-NZ" sz="2000" dirty="0" err="1"/>
              <a:t>all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endParaRPr lang="en-NZ" sz="2000" dirty="0"/>
          </a:p>
        </p:txBody>
      </p:sp>
    </p:spTree>
    <p:extLst>
      <p:ext uri="{BB962C8B-B14F-4D97-AF65-F5344CB8AC3E}">
        <p14:creationId xmlns:p14="http://schemas.microsoft.com/office/powerpoint/2010/main" val="4002566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292C-C004-3528-0D0F-9917722A2417}"/>
              </a:ext>
            </a:extLst>
          </p:cNvPr>
          <p:cNvSpPr>
            <a:spLocks noGrp="1"/>
          </p:cNvSpPr>
          <p:nvPr>
            <p:ph type="title"/>
          </p:nvPr>
        </p:nvSpPr>
        <p:spPr>
          <a:xfrm>
            <a:off x="441706" y="558256"/>
            <a:ext cx="9692640" cy="789940"/>
          </a:xfrm>
        </p:spPr>
        <p:txBody>
          <a:bodyPr/>
          <a:lstStyle/>
          <a:p>
            <a:r>
              <a:rPr lang="mi-NZ" dirty="0"/>
              <a:t>A </a:t>
            </a:r>
            <a:r>
              <a:rPr lang="mi-NZ" dirty="0" err="1"/>
              <a:t>problematic</a:t>
            </a:r>
            <a:r>
              <a:rPr lang="mi-NZ" dirty="0"/>
              <a:t> </a:t>
            </a:r>
            <a:r>
              <a:rPr lang="mi-NZ" dirty="0" err="1"/>
              <a:t>task</a:t>
            </a:r>
            <a:r>
              <a:rPr lang="mi-NZ" dirty="0"/>
              <a:t> (1st </a:t>
            </a:r>
            <a:r>
              <a:rPr lang="mi-NZ" dirty="0" err="1"/>
              <a:t>edn</a:t>
            </a:r>
            <a:r>
              <a:rPr lang="mi-NZ" dirty="0"/>
              <a:t>.)</a:t>
            </a:r>
            <a:endParaRPr lang="en-NZ" dirty="0"/>
          </a:p>
        </p:txBody>
      </p:sp>
      <p:sp>
        <p:nvSpPr>
          <p:cNvPr id="3" name="Content Placeholder 2">
            <a:extLst>
              <a:ext uri="{FF2B5EF4-FFF2-40B4-BE49-F238E27FC236}">
                <a16:creationId xmlns:a16="http://schemas.microsoft.com/office/drawing/2014/main" id="{36ACA456-EC18-575C-8F4A-A778396FD536}"/>
              </a:ext>
            </a:extLst>
          </p:cNvPr>
          <p:cNvSpPr>
            <a:spLocks noGrp="1"/>
          </p:cNvSpPr>
          <p:nvPr>
            <p:ph sz="half" idx="1"/>
          </p:nvPr>
        </p:nvSpPr>
        <p:spPr>
          <a:xfrm>
            <a:off x="296672" y="1639228"/>
            <a:ext cx="4351528" cy="2396831"/>
          </a:xfrm>
        </p:spPr>
        <p:txBody>
          <a:bodyPr>
            <a:normAutofit/>
          </a:bodyPr>
          <a:lstStyle/>
          <a:p>
            <a:r>
              <a:rPr lang="mi-NZ" sz="2000" dirty="0" err="1"/>
              <a:t>Complete</a:t>
            </a:r>
            <a:r>
              <a:rPr lang="mi-NZ" sz="2000" dirty="0"/>
              <a:t> </a:t>
            </a:r>
            <a:r>
              <a:rPr lang="mi-NZ" sz="2000" dirty="0" err="1"/>
              <a:t>the</a:t>
            </a:r>
            <a:r>
              <a:rPr lang="mi-NZ" sz="2000" dirty="0"/>
              <a:t> </a:t>
            </a:r>
            <a:r>
              <a:rPr lang="mi-NZ" sz="2000" dirty="0" err="1"/>
              <a:t>following</a:t>
            </a:r>
            <a:r>
              <a:rPr lang="mi-NZ" sz="2000" dirty="0"/>
              <a:t> </a:t>
            </a:r>
            <a:r>
              <a:rPr lang="mi-NZ" sz="2000" dirty="0" err="1"/>
              <a:t>pronoun</a:t>
            </a:r>
            <a:r>
              <a:rPr lang="mi-NZ" sz="2000" dirty="0"/>
              <a:t> </a:t>
            </a:r>
            <a:r>
              <a:rPr lang="mi-NZ" sz="2000" dirty="0" err="1"/>
              <a:t>paradigm</a:t>
            </a:r>
            <a:r>
              <a:rPr lang="mi-NZ" sz="2000" dirty="0"/>
              <a:t> and </a:t>
            </a:r>
            <a:r>
              <a:rPr lang="mi-NZ" sz="2000" dirty="0" err="1"/>
              <a:t>explain</a:t>
            </a:r>
            <a:r>
              <a:rPr lang="mi-NZ" sz="2000" dirty="0"/>
              <a:t> </a:t>
            </a:r>
            <a:r>
              <a:rPr lang="mi-NZ" sz="2000" dirty="0" err="1"/>
              <a:t>the</a:t>
            </a:r>
            <a:r>
              <a:rPr lang="mi-NZ" sz="2000" dirty="0"/>
              <a:t> </a:t>
            </a:r>
            <a:r>
              <a:rPr lang="mi-NZ" sz="2000" dirty="0" err="1"/>
              <a:t>inclusive</a:t>
            </a:r>
            <a:r>
              <a:rPr lang="mi-NZ" sz="2000" dirty="0"/>
              <a:t> </a:t>
            </a:r>
            <a:r>
              <a:rPr lang="mi-NZ" sz="2000" dirty="0" err="1"/>
              <a:t>exclusive</a:t>
            </a:r>
            <a:r>
              <a:rPr lang="mi-NZ" sz="2000" dirty="0"/>
              <a:t> </a:t>
            </a:r>
            <a:r>
              <a:rPr lang="mi-NZ" sz="2000" dirty="0" err="1"/>
              <a:t>distinction</a:t>
            </a:r>
            <a:r>
              <a:rPr lang="mi-NZ" sz="2000" dirty="0"/>
              <a:t>. </a:t>
            </a:r>
            <a:r>
              <a:rPr lang="mi-NZ" sz="2000" dirty="0" err="1"/>
              <a:t>Note</a:t>
            </a:r>
            <a:r>
              <a:rPr lang="mi-NZ" sz="2000" dirty="0"/>
              <a:t> </a:t>
            </a:r>
            <a:r>
              <a:rPr lang="mi-NZ" sz="2000" dirty="0" err="1"/>
              <a:t>that</a:t>
            </a:r>
            <a:r>
              <a:rPr lang="mi-NZ" sz="2000" dirty="0"/>
              <a:t> </a:t>
            </a:r>
            <a:r>
              <a:rPr lang="mi-NZ" sz="2000" dirty="0" err="1"/>
              <a:t>the</a:t>
            </a:r>
            <a:r>
              <a:rPr lang="mi-NZ" sz="2000" dirty="0"/>
              <a:t> </a:t>
            </a:r>
            <a:r>
              <a:rPr lang="mi-NZ" sz="2000" dirty="0" err="1"/>
              <a:t>shaded</a:t>
            </a:r>
            <a:r>
              <a:rPr lang="mi-NZ" sz="2000" dirty="0"/>
              <a:t> </a:t>
            </a:r>
            <a:r>
              <a:rPr lang="mi-NZ" sz="2000" dirty="0" err="1"/>
              <a:t>areas</a:t>
            </a:r>
            <a:r>
              <a:rPr lang="mi-NZ" sz="2000" dirty="0"/>
              <a:t> </a:t>
            </a:r>
            <a:r>
              <a:rPr lang="mi-NZ" sz="2000" dirty="0" err="1"/>
              <a:t>in</a:t>
            </a:r>
            <a:r>
              <a:rPr lang="mi-NZ" sz="2000" dirty="0"/>
              <a:t> </a:t>
            </a:r>
            <a:r>
              <a:rPr lang="mi-NZ" sz="2000" dirty="0" err="1"/>
              <a:t>the</a:t>
            </a:r>
            <a:r>
              <a:rPr lang="mi-NZ" sz="2000" dirty="0"/>
              <a:t> </a:t>
            </a:r>
            <a:r>
              <a:rPr lang="mi-NZ" sz="2000" dirty="0" err="1"/>
              <a:t>table</a:t>
            </a:r>
            <a:r>
              <a:rPr lang="mi-NZ" sz="2000" dirty="0"/>
              <a:t> </a:t>
            </a:r>
            <a:r>
              <a:rPr lang="mi-NZ" sz="2000" dirty="0" err="1"/>
              <a:t>cannot</a:t>
            </a:r>
            <a:r>
              <a:rPr lang="mi-NZ" sz="2000" dirty="0"/>
              <a:t> </a:t>
            </a:r>
            <a:r>
              <a:rPr lang="mi-NZ" sz="2000" dirty="0" err="1"/>
              <a:t>be</a:t>
            </a:r>
            <a:r>
              <a:rPr lang="mi-NZ" sz="2000" dirty="0"/>
              <a:t> </a:t>
            </a:r>
            <a:r>
              <a:rPr lang="mi-NZ" sz="2000" dirty="0" err="1"/>
              <a:t>filled</a:t>
            </a:r>
            <a:r>
              <a:rPr lang="mi-NZ" sz="2000" dirty="0"/>
              <a:t>. </a:t>
            </a:r>
            <a:r>
              <a:rPr lang="mi-NZ" sz="2000" dirty="0" err="1"/>
              <a:t>Can</a:t>
            </a:r>
            <a:r>
              <a:rPr lang="mi-NZ" sz="2000" dirty="0"/>
              <a:t> </a:t>
            </a:r>
            <a:r>
              <a:rPr lang="mi-NZ" sz="2000" dirty="0" err="1"/>
              <a:t>you</a:t>
            </a:r>
            <a:r>
              <a:rPr lang="mi-NZ" sz="2000" dirty="0"/>
              <a:t> </a:t>
            </a:r>
            <a:r>
              <a:rPr lang="mi-NZ" sz="2000" dirty="0" err="1"/>
              <a:t>explain</a:t>
            </a:r>
            <a:r>
              <a:rPr lang="mi-NZ" sz="2000" dirty="0"/>
              <a:t> </a:t>
            </a:r>
            <a:r>
              <a:rPr lang="mi-NZ" sz="2000" dirty="0" err="1"/>
              <a:t>why</a:t>
            </a:r>
            <a:r>
              <a:rPr lang="mi-NZ" sz="2000" dirty="0"/>
              <a:t>? (p.141-42)</a:t>
            </a:r>
          </a:p>
        </p:txBody>
      </p:sp>
      <p:graphicFrame>
        <p:nvGraphicFramePr>
          <p:cNvPr id="5" name="Content Placeholder 4">
            <a:extLst>
              <a:ext uri="{FF2B5EF4-FFF2-40B4-BE49-F238E27FC236}">
                <a16:creationId xmlns:a16="http://schemas.microsoft.com/office/drawing/2014/main" id="{312A1A90-4BD8-E781-38EE-5E6CBDE956B8}"/>
              </a:ext>
            </a:extLst>
          </p:cNvPr>
          <p:cNvGraphicFramePr>
            <a:graphicFrameLocks noGrp="1"/>
          </p:cNvGraphicFramePr>
          <p:nvPr>
            <p:ph sz="half" idx="2"/>
            <p:extLst>
              <p:ext uri="{D42A27DB-BD31-4B8C-83A1-F6EECF244321}">
                <p14:modId xmlns:p14="http://schemas.microsoft.com/office/powerpoint/2010/main" val="2702698535"/>
              </p:ext>
            </p:extLst>
          </p:nvPr>
        </p:nvGraphicFramePr>
        <p:xfrm>
          <a:off x="441706" y="3960748"/>
          <a:ext cx="5046664" cy="1854200"/>
        </p:xfrm>
        <a:graphic>
          <a:graphicData uri="http://schemas.openxmlformats.org/drawingml/2006/table">
            <a:tbl>
              <a:tblPr firstRow="1" bandRow="1">
                <a:tableStyleId>{ED083AE6-46FA-4A59-8FB0-9F97EB10719F}</a:tableStyleId>
              </a:tblPr>
              <a:tblGrid>
                <a:gridCol w="644843">
                  <a:extLst>
                    <a:ext uri="{9D8B030D-6E8A-4147-A177-3AD203B41FA5}">
                      <a16:colId xmlns:a16="http://schemas.microsoft.com/office/drawing/2014/main" val="542820362"/>
                    </a:ext>
                  </a:extLst>
                </a:gridCol>
                <a:gridCol w="1278255">
                  <a:extLst>
                    <a:ext uri="{9D8B030D-6E8A-4147-A177-3AD203B41FA5}">
                      <a16:colId xmlns:a16="http://schemas.microsoft.com/office/drawing/2014/main" val="338079700"/>
                    </a:ext>
                  </a:extLst>
                </a:gridCol>
                <a:gridCol w="1260793">
                  <a:extLst>
                    <a:ext uri="{9D8B030D-6E8A-4147-A177-3AD203B41FA5}">
                      <a16:colId xmlns:a16="http://schemas.microsoft.com/office/drawing/2014/main" val="348909853"/>
                    </a:ext>
                  </a:extLst>
                </a:gridCol>
                <a:gridCol w="863918">
                  <a:extLst>
                    <a:ext uri="{9D8B030D-6E8A-4147-A177-3AD203B41FA5}">
                      <a16:colId xmlns:a16="http://schemas.microsoft.com/office/drawing/2014/main" val="1521385490"/>
                    </a:ext>
                  </a:extLst>
                </a:gridCol>
                <a:gridCol w="998855">
                  <a:extLst>
                    <a:ext uri="{9D8B030D-6E8A-4147-A177-3AD203B41FA5}">
                      <a16:colId xmlns:a16="http://schemas.microsoft.com/office/drawing/2014/main" val="1120150599"/>
                    </a:ext>
                  </a:extLst>
                </a:gridCol>
              </a:tblGrid>
              <a:tr h="370840">
                <a:tc>
                  <a:txBody>
                    <a:bodyPr/>
                    <a:lstStyle/>
                    <a:p>
                      <a:endParaRPr lang="en-NZ" dirty="0"/>
                    </a:p>
                  </a:txBody>
                  <a:tcPr>
                    <a:solidFill>
                      <a:schemeClr val="bg1"/>
                    </a:solidFill>
                  </a:tcPr>
                </a:tc>
                <a:tc>
                  <a:txBody>
                    <a:bodyPr/>
                    <a:lstStyle/>
                    <a:p>
                      <a:r>
                        <a:rPr lang="mi-NZ" dirty="0" err="1"/>
                        <a:t>Singular</a:t>
                      </a:r>
                      <a:endParaRPr lang="en-NZ" dirty="0"/>
                    </a:p>
                  </a:txBody>
                  <a:tcPr>
                    <a:solidFill>
                      <a:schemeClr val="bg1"/>
                    </a:solidFill>
                  </a:tcPr>
                </a:tc>
                <a:tc>
                  <a:txBody>
                    <a:bodyPr/>
                    <a:lstStyle/>
                    <a:p>
                      <a:endParaRPr lang="en-NZ" dirty="0"/>
                    </a:p>
                  </a:txBody>
                  <a:tcPr>
                    <a:solidFill>
                      <a:schemeClr val="bg1"/>
                    </a:solidFill>
                  </a:tcPr>
                </a:tc>
                <a:tc>
                  <a:txBody>
                    <a:bodyPr/>
                    <a:lstStyle/>
                    <a:p>
                      <a:r>
                        <a:rPr lang="mi-NZ" dirty="0" err="1"/>
                        <a:t>Dual</a:t>
                      </a:r>
                      <a:endParaRPr lang="en-NZ" dirty="0"/>
                    </a:p>
                  </a:txBody>
                  <a:tcPr>
                    <a:solidFill>
                      <a:schemeClr val="bg1"/>
                    </a:solidFill>
                  </a:tcPr>
                </a:tc>
                <a:tc>
                  <a:txBody>
                    <a:bodyPr/>
                    <a:lstStyle/>
                    <a:p>
                      <a:r>
                        <a:rPr lang="mi-NZ" dirty="0" err="1"/>
                        <a:t>Plural</a:t>
                      </a:r>
                      <a:endParaRPr lang="en-NZ" dirty="0"/>
                    </a:p>
                  </a:txBody>
                  <a:tcPr>
                    <a:solidFill>
                      <a:schemeClr val="bg1"/>
                    </a:solidFill>
                  </a:tcPr>
                </a:tc>
                <a:extLst>
                  <a:ext uri="{0D108BD9-81ED-4DB2-BD59-A6C34878D82A}">
                    <a16:rowId xmlns:a16="http://schemas.microsoft.com/office/drawing/2014/main" val="2264102189"/>
                  </a:ext>
                </a:extLst>
              </a:tr>
              <a:tr h="370840">
                <a:tc rowSpan="2">
                  <a:txBody>
                    <a:bodyPr/>
                    <a:lstStyle/>
                    <a:p>
                      <a:r>
                        <a:rPr lang="mi-NZ" dirty="0"/>
                        <a:t>1st</a:t>
                      </a:r>
                      <a:endParaRPr lang="en-NZ" dirty="0"/>
                    </a:p>
                  </a:txBody>
                  <a:tcPr anchor="ctr">
                    <a:solidFill>
                      <a:schemeClr val="bg1"/>
                    </a:solidFill>
                  </a:tcPr>
                </a:tc>
                <a:tc rowSpan="2">
                  <a:txBody>
                    <a:bodyPr/>
                    <a:lstStyle/>
                    <a:p>
                      <a:r>
                        <a:rPr lang="mi-NZ" dirty="0"/>
                        <a:t>au</a:t>
                      </a:r>
                      <a:endParaRPr lang="en-NZ" dirty="0"/>
                    </a:p>
                  </a:txBody>
                  <a:tcPr anchor="ctr">
                    <a:noFill/>
                  </a:tcPr>
                </a:tc>
                <a:tc>
                  <a:txBody>
                    <a:bodyPr/>
                    <a:lstStyle/>
                    <a:p>
                      <a:r>
                        <a:rPr lang="mi-NZ" dirty="0" err="1"/>
                        <a:t>Inclusive</a:t>
                      </a:r>
                      <a:endParaRPr lang="en-NZ" dirty="0"/>
                    </a:p>
                  </a:txBody>
                  <a:tcPr>
                    <a:noFill/>
                  </a:tcPr>
                </a:tc>
                <a:tc>
                  <a:txBody>
                    <a:bodyPr/>
                    <a:lstStyle/>
                    <a:p>
                      <a:r>
                        <a:rPr lang="mi-NZ" dirty="0"/>
                        <a:t>tāua</a:t>
                      </a:r>
                      <a:endParaRPr lang="en-NZ" dirty="0"/>
                    </a:p>
                  </a:txBody>
                  <a:tcPr>
                    <a:noFill/>
                  </a:tcPr>
                </a:tc>
                <a:tc>
                  <a:txBody>
                    <a:bodyPr/>
                    <a:lstStyle/>
                    <a:p>
                      <a:r>
                        <a:rPr lang="mi-NZ" dirty="0"/>
                        <a:t>tātou</a:t>
                      </a:r>
                      <a:endParaRPr lang="en-NZ" dirty="0"/>
                    </a:p>
                  </a:txBody>
                  <a:tcPr>
                    <a:noFill/>
                  </a:tcPr>
                </a:tc>
                <a:extLst>
                  <a:ext uri="{0D108BD9-81ED-4DB2-BD59-A6C34878D82A}">
                    <a16:rowId xmlns:a16="http://schemas.microsoft.com/office/drawing/2014/main" val="3443170558"/>
                  </a:ext>
                </a:extLst>
              </a:tr>
              <a:tr h="370840">
                <a:tc vMerge="1">
                  <a:txBody>
                    <a:bodyPr/>
                    <a:lstStyle/>
                    <a:p>
                      <a:endParaRPr lang="en-NZ" dirty="0"/>
                    </a:p>
                  </a:txBody>
                  <a:tcPr>
                    <a:solidFill>
                      <a:schemeClr val="bg1"/>
                    </a:solidFill>
                  </a:tcPr>
                </a:tc>
                <a:tc vMerge="1">
                  <a:txBody>
                    <a:bodyPr/>
                    <a:lstStyle/>
                    <a:p>
                      <a:endParaRPr lang="en-NZ" dirty="0"/>
                    </a:p>
                  </a:txBody>
                  <a:tcPr>
                    <a:noFill/>
                  </a:tcPr>
                </a:tc>
                <a:tc>
                  <a:txBody>
                    <a:bodyPr/>
                    <a:lstStyle/>
                    <a:p>
                      <a:r>
                        <a:rPr lang="mi-NZ" dirty="0" err="1"/>
                        <a:t>Exclusive</a:t>
                      </a:r>
                      <a:endParaRPr lang="en-NZ" dirty="0"/>
                    </a:p>
                  </a:txBody>
                  <a:tcPr>
                    <a:noFill/>
                  </a:tcPr>
                </a:tc>
                <a:tc>
                  <a:txBody>
                    <a:bodyPr/>
                    <a:lstStyle/>
                    <a:p>
                      <a:r>
                        <a:rPr lang="mi-NZ" dirty="0"/>
                        <a:t>māua</a:t>
                      </a:r>
                      <a:endParaRPr lang="en-NZ" dirty="0"/>
                    </a:p>
                  </a:txBody>
                  <a:tcPr>
                    <a:noFill/>
                  </a:tcPr>
                </a:tc>
                <a:tc>
                  <a:txBody>
                    <a:bodyPr/>
                    <a:lstStyle/>
                    <a:p>
                      <a:r>
                        <a:rPr lang="mi-NZ" dirty="0"/>
                        <a:t>mātou</a:t>
                      </a:r>
                      <a:endParaRPr lang="en-NZ" dirty="0"/>
                    </a:p>
                  </a:txBody>
                  <a:tcPr>
                    <a:noFill/>
                  </a:tcPr>
                </a:tc>
                <a:extLst>
                  <a:ext uri="{0D108BD9-81ED-4DB2-BD59-A6C34878D82A}">
                    <a16:rowId xmlns:a16="http://schemas.microsoft.com/office/drawing/2014/main" val="2746221290"/>
                  </a:ext>
                </a:extLst>
              </a:tr>
              <a:tr h="370840">
                <a:tc>
                  <a:txBody>
                    <a:bodyPr/>
                    <a:lstStyle/>
                    <a:p>
                      <a:r>
                        <a:rPr lang="mi-NZ" dirty="0"/>
                        <a:t>2nd</a:t>
                      </a:r>
                      <a:endParaRPr lang="en-NZ" dirty="0"/>
                    </a:p>
                  </a:txBody>
                  <a:tcPr>
                    <a:solidFill>
                      <a:schemeClr val="bg1"/>
                    </a:solidFill>
                  </a:tcPr>
                </a:tc>
                <a:tc>
                  <a:txBody>
                    <a:bodyPr/>
                    <a:lstStyle/>
                    <a:p>
                      <a:r>
                        <a:rPr lang="mi-NZ" dirty="0"/>
                        <a:t>koe</a:t>
                      </a:r>
                      <a:endParaRPr lang="en-NZ" dirty="0"/>
                    </a:p>
                  </a:txBody>
                  <a:tcPr>
                    <a:solidFill>
                      <a:schemeClr val="bg1"/>
                    </a:solidFill>
                  </a:tcPr>
                </a:tc>
                <a:tc>
                  <a:txBody>
                    <a:bodyPr/>
                    <a:lstStyle/>
                    <a:p>
                      <a:endParaRPr lang="en-NZ" dirty="0"/>
                    </a:p>
                  </a:txBody>
                  <a:tcPr>
                    <a:blipFill>
                      <a:blip r:embed="rId3"/>
                      <a:tile tx="0" ty="0" sx="100000" sy="100000" flip="none" algn="tl"/>
                    </a:blipFill>
                  </a:tcPr>
                </a:tc>
                <a:tc>
                  <a:txBody>
                    <a:bodyPr/>
                    <a:lstStyle/>
                    <a:p>
                      <a:r>
                        <a:rPr lang="mi-NZ" dirty="0"/>
                        <a:t>kōrua</a:t>
                      </a:r>
                      <a:endParaRPr lang="en-NZ" dirty="0"/>
                    </a:p>
                  </a:txBody>
                  <a:tcPr>
                    <a:solidFill>
                      <a:schemeClr val="bg1"/>
                    </a:solidFill>
                  </a:tcPr>
                </a:tc>
                <a:tc>
                  <a:txBody>
                    <a:bodyPr/>
                    <a:lstStyle/>
                    <a:p>
                      <a:r>
                        <a:rPr lang="mi-NZ" dirty="0"/>
                        <a:t>koutou</a:t>
                      </a:r>
                      <a:endParaRPr lang="en-NZ" dirty="0"/>
                    </a:p>
                  </a:txBody>
                  <a:tcPr>
                    <a:solidFill>
                      <a:schemeClr val="bg1"/>
                    </a:solidFill>
                  </a:tcPr>
                </a:tc>
                <a:extLst>
                  <a:ext uri="{0D108BD9-81ED-4DB2-BD59-A6C34878D82A}">
                    <a16:rowId xmlns:a16="http://schemas.microsoft.com/office/drawing/2014/main" val="4032936285"/>
                  </a:ext>
                </a:extLst>
              </a:tr>
              <a:tr h="370840">
                <a:tc>
                  <a:txBody>
                    <a:bodyPr/>
                    <a:lstStyle/>
                    <a:p>
                      <a:r>
                        <a:rPr lang="mi-NZ" dirty="0"/>
                        <a:t>3rd</a:t>
                      </a:r>
                      <a:endParaRPr lang="en-NZ" dirty="0"/>
                    </a:p>
                  </a:txBody>
                  <a:tcPr>
                    <a:solidFill>
                      <a:schemeClr val="bg1"/>
                    </a:solidFill>
                  </a:tcPr>
                </a:tc>
                <a:tc>
                  <a:txBody>
                    <a:bodyPr/>
                    <a:lstStyle/>
                    <a:p>
                      <a:r>
                        <a:rPr lang="mi-NZ" dirty="0"/>
                        <a:t>?</a:t>
                      </a:r>
                      <a:endParaRPr lang="en-NZ" dirty="0"/>
                    </a:p>
                  </a:txBody>
                  <a:tcPr>
                    <a:solidFill>
                      <a:schemeClr val="bg1"/>
                    </a:solidFill>
                  </a:tcPr>
                </a:tc>
                <a:tc>
                  <a:txBody>
                    <a:bodyPr/>
                    <a:lstStyle/>
                    <a:p>
                      <a:endParaRPr lang="en-NZ" dirty="0"/>
                    </a:p>
                  </a:txBody>
                  <a:tcPr>
                    <a:blipFill>
                      <a:blip r:embed="rId3"/>
                      <a:tile tx="0" ty="0" sx="100000" sy="100000" flip="none" algn="tl"/>
                    </a:blipFill>
                  </a:tcPr>
                </a:tc>
                <a:tc>
                  <a:txBody>
                    <a:bodyPr/>
                    <a:lstStyle/>
                    <a:p>
                      <a:r>
                        <a:rPr lang="mi-NZ" dirty="0"/>
                        <a:t>rāua</a:t>
                      </a:r>
                      <a:endParaRPr lang="en-NZ" dirty="0"/>
                    </a:p>
                  </a:txBody>
                  <a:tcPr>
                    <a:solidFill>
                      <a:schemeClr val="bg1"/>
                    </a:solidFill>
                  </a:tcPr>
                </a:tc>
                <a:tc>
                  <a:txBody>
                    <a:bodyPr/>
                    <a:lstStyle/>
                    <a:p>
                      <a:r>
                        <a:rPr lang="mi-NZ" dirty="0"/>
                        <a:t>rātou</a:t>
                      </a:r>
                      <a:endParaRPr lang="en-NZ" dirty="0"/>
                    </a:p>
                  </a:txBody>
                  <a:tcPr>
                    <a:solidFill>
                      <a:schemeClr val="bg1"/>
                    </a:solidFill>
                  </a:tcPr>
                </a:tc>
                <a:extLst>
                  <a:ext uri="{0D108BD9-81ED-4DB2-BD59-A6C34878D82A}">
                    <a16:rowId xmlns:a16="http://schemas.microsoft.com/office/drawing/2014/main" val="2312308287"/>
                  </a:ext>
                </a:extLst>
              </a:tr>
            </a:tbl>
          </a:graphicData>
        </a:graphic>
      </p:graphicFrame>
      <p:sp>
        <p:nvSpPr>
          <p:cNvPr id="6" name="Content Placeholder 2">
            <a:extLst>
              <a:ext uri="{FF2B5EF4-FFF2-40B4-BE49-F238E27FC236}">
                <a16:creationId xmlns:a16="http://schemas.microsoft.com/office/drawing/2014/main" id="{43C24C34-F05A-FEAD-634B-505BBA123511}"/>
              </a:ext>
            </a:extLst>
          </p:cNvPr>
          <p:cNvSpPr txBox="1">
            <a:spLocks/>
          </p:cNvSpPr>
          <p:nvPr/>
        </p:nvSpPr>
        <p:spPr>
          <a:xfrm>
            <a:off x="5747656" y="1639228"/>
            <a:ext cx="5377543" cy="4840311"/>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342900" indent="-342900">
              <a:spcBef>
                <a:spcPts val="600"/>
              </a:spcBef>
              <a:buFont typeface="+mj-lt"/>
              <a:buAutoNum type="alphaLcParenR"/>
            </a:pPr>
            <a:r>
              <a:rPr lang="mi-NZ" sz="2000" i="1" dirty="0"/>
              <a:t>Ka haere au. </a:t>
            </a:r>
            <a:r>
              <a:rPr lang="mi-NZ" sz="2000" dirty="0"/>
              <a:t>‘I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koe. </a:t>
            </a:r>
            <a:r>
              <a:rPr lang="mi-NZ" sz="2000" dirty="0"/>
              <a:t>‘</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tāua. </a:t>
            </a:r>
            <a:r>
              <a:rPr lang="mi-NZ" sz="2000" dirty="0"/>
              <a:t>‘</a:t>
            </a:r>
            <a:r>
              <a:rPr lang="mi-NZ" sz="2000" dirty="0" err="1"/>
              <a:t>You</a:t>
            </a:r>
            <a:r>
              <a:rPr lang="mi-NZ" sz="2000" dirty="0"/>
              <a:t> and I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māua. </a:t>
            </a:r>
            <a:r>
              <a:rPr lang="mi-NZ" sz="2000" dirty="0"/>
              <a:t>‘</a:t>
            </a:r>
            <a:r>
              <a:rPr lang="mi-NZ" sz="2000" dirty="0" err="1"/>
              <a:t>We</a:t>
            </a:r>
            <a:r>
              <a:rPr lang="mi-NZ" sz="2000" dirty="0"/>
              <a:t> </a:t>
            </a:r>
            <a:r>
              <a:rPr lang="mi-NZ" sz="2000" dirty="0" err="1"/>
              <a:t>two</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tātou. </a:t>
            </a:r>
            <a:r>
              <a:rPr lang="mi-NZ" sz="2000" dirty="0"/>
              <a:t>‘</a:t>
            </a:r>
            <a:r>
              <a:rPr lang="mi-NZ" sz="2000" dirty="0" err="1"/>
              <a:t>We</a:t>
            </a:r>
            <a:r>
              <a:rPr lang="mi-NZ" sz="2000" dirty="0"/>
              <a:t> </a:t>
            </a:r>
            <a:r>
              <a:rPr lang="mi-NZ" sz="2000" dirty="0" err="1"/>
              <a:t>all</a:t>
            </a:r>
            <a:r>
              <a:rPr lang="mi-NZ" sz="2000" dirty="0"/>
              <a:t>, </a:t>
            </a:r>
            <a:r>
              <a:rPr lang="mi-NZ" sz="2000" dirty="0" err="1"/>
              <a:t>including</a:t>
            </a:r>
            <a:r>
              <a:rPr lang="mi-NZ" sz="2000" dirty="0"/>
              <a:t> </a:t>
            </a:r>
            <a:r>
              <a:rPr lang="mi-NZ" sz="2000" dirty="0" err="1"/>
              <a:t>you</a:t>
            </a:r>
            <a:r>
              <a:rPr lang="mi-NZ" sz="2000" dirty="0"/>
              <a:t>, </a:t>
            </a:r>
            <a:r>
              <a:rPr lang="mi-NZ" sz="2000" dirty="0" err="1"/>
              <a:t>will</a:t>
            </a:r>
            <a:r>
              <a:rPr lang="mi-NZ" sz="2000" dirty="0"/>
              <a:t> </a:t>
            </a:r>
            <a:r>
              <a:rPr lang="mi-NZ" sz="2000" dirty="0" err="1"/>
              <a:t>go</a:t>
            </a:r>
            <a:r>
              <a:rPr lang="mi-NZ" sz="2000" dirty="0"/>
              <a:t>.’</a:t>
            </a:r>
          </a:p>
          <a:p>
            <a:pPr marL="342900" indent="-342900">
              <a:spcBef>
                <a:spcPts val="600"/>
              </a:spcBef>
              <a:buFont typeface="+mj-lt"/>
              <a:buAutoNum type="alphaLcParenR"/>
            </a:pPr>
            <a:r>
              <a:rPr lang="mi-NZ" sz="2000" i="1" dirty="0"/>
              <a:t>Ka haere mātou. </a:t>
            </a:r>
            <a:r>
              <a:rPr lang="mi-NZ" sz="2000" dirty="0"/>
              <a:t>‘</a:t>
            </a:r>
            <a:r>
              <a:rPr lang="mi-NZ" sz="2000" dirty="0" err="1"/>
              <a:t>We</a:t>
            </a:r>
            <a:r>
              <a:rPr lang="mi-NZ" sz="2000" dirty="0"/>
              <a:t> </a:t>
            </a:r>
            <a:r>
              <a:rPr lang="mi-NZ" sz="2000" dirty="0" err="1"/>
              <a:t>all</a:t>
            </a:r>
            <a:r>
              <a:rPr lang="mi-NZ" sz="2000" dirty="0"/>
              <a:t> are </a:t>
            </a:r>
            <a:r>
              <a:rPr lang="mi-NZ" sz="2000" dirty="0" err="1"/>
              <a:t>going</a:t>
            </a:r>
            <a:r>
              <a:rPr lang="mi-NZ" sz="2000" dirty="0"/>
              <a:t>, </a:t>
            </a:r>
            <a:r>
              <a:rPr lang="mi-NZ" sz="2000" dirty="0" err="1"/>
              <a:t>but</a:t>
            </a:r>
            <a:r>
              <a:rPr lang="mi-NZ" sz="2000" dirty="0"/>
              <a:t> </a:t>
            </a:r>
            <a:r>
              <a:rPr lang="mi-NZ" sz="2000" dirty="0" err="1"/>
              <a:t>not</a:t>
            </a:r>
            <a:r>
              <a:rPr lang="mi-NZ" sz="2000" dirty="0"/>
              <a:t> </a:t>
            </a:r>
            <a:r>
              <a:rPr lang="mi-NZ" sz="2000" dirty="0" err="1"/>
              <a:t>you</a:t>
            </a:r>
            <a:r>
              <a:rPr lang="mi-NZ" sz="2000" dirty="0"/>
              <a:t>.’</a:t>
            </a:r>
          </a:p>
          <a:p>
            <a:pPr marL="342900" indent="-342900">
              <a:spcBef>
                <a:spcPts val="600"/>
              </a:spcBef>
              <a:buFont typeface="+mj-lt"/>
              <a:buAutoNum type="alphaLcParenR"/>
            </a:pPr>
            <a:r>
              <a:rPr lang="mi-NZ" sz="2000" i="1" dirty="0"/>
              <a:t>Ka haere kōrua. ‘</a:t>
            </a:r>
            <a:r>
              <a:rPr lang="mi-NZ" sz="2000" i="1" dirty="0" err="1"/>
              <a:t>You</a:t>
            </a:r>
            <a:r>
              <a:rPr lang="mi-NZ" sz="2000" i="1" dirty="0"/>
              <a:t> </a:t>
            </a:r>
            <a:r>
              <a:rPr lang="mi-NZ" sz="2000" i="1" dirty="0" err="1"/>
              <a:t>two</a:t>
            </a:r>
            <a:r>
              <a:rPr lang="mi-NZ" sz="2000" i="1" dirty="0"/>
              <a:t> </a:t>
            </a:r>
            <a:r>
              <a:rPr lang="mi-NZ" sz="2000" i="1" dirty="0" err="1"/>
              <a:t>will</a:t>
            </a:r>
            <a:r>
              <a:rPr lang="mi-NZ" sz="2000" i="1" dirty="0"/>
              <a:t> </a:t>
            </a:r>
            <a:r>
              <a:rPr lang="mi-NZ" sz="2000" i="1" dirty="0" err="1"/>
              <a:t>go</a:t>
            </a:r>
            <a:r>
              <a:rPr lang="mi-NZ" sz="2000" i="1" dirty="0"/>
              <a:t>.’</a:t>
            </a:r>
          </a:p>
          <a:p>
            <a:pPr marL="342900" indent="-342900">
              <a:spcBef>
                <a:spcPts val="600"/>
              </a:spcBef>
              <a:buFont typeface="+mj-lt"/>
              <a:buAutoNum type="alphaLcParenR"/>
            </a:pPr>
            <a:r>
              <a:rPr lang="mi-NZ" sz="2000" i="1" dirty="0"/>
              <a:t>Ka haere koutou. </a:t>
            </a:r>
            <a:r>
              <a:rPr lang="mi-NZ" sz="2000" dirty="0"/>
              <a:t>‘</a:t>
            </a:r>
            <a:r>
              <a:rPr lang="mi-NZ" sz="2000" dirty="0" err="1"/>
              <a:t>You</a:t>
            </a:r>
            <a:r>
              <a:rPr lang="mi-NZ" sz="2000" dirty="0"/>
              <a:t> </a:t>
            </a:r>
            <a:r>
              <a:rPr lang="mi-NZ" sz="2000" dirty="0" err="1"/>
              <a:t>all</a:t>
            </a:r>
            <a:r>
              <a:rPr lang="mi-NZ" sz="2000" dirty="0"/>
              <a:t> </a:t>
            </a:r>
            <a:r>
              <a:rPr lang="mi-NZ" sz="2000" dirty="0" err="1"/>
              <a:t>will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r>
              <a:rPr lang="mi-NZ" sz="2000" i="1" dirty="0"/>
              <a:t>Ka haere rāua. </a:t>
            </a:r>
            <a:r>
              <a:rPr lang="mi-NZ" sz="2000" dirty="0"/>
              <a:t>‘</a:t>
            </a:r>
            <a:r>
              <a:rPr lang="mi-NZ" sz="2000" dirty="0" err="1"/>
              <a:t>Those</a:t>
            </a:r>
            <a:r>
              <a:rPr lang="mi-NZ" sz="2000" dirty="0"/>
              <a:t> </a:t>
            </a:r>
            <a:r>
              <a:rPr lang="mi-NZ" sz="2000" dirty="0" err="1"/>
              <a:t>two</a:t>
            </a:r>
            <a:r>
              <a:rPr lang="mi-NZ" sz="2000" dirty="0"/>
              <a:t> </a:t>
            </a:r>
            <a:r>
              <a:rPr lang="mi-NZ" sz="2000" dirty="0" err="1"/>
              <a:t>will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r>
              <a:rPr lang="mi-NZ" sz="2000" i="1" dirty="0"/>
              <a:t>Ka haere rātou. </a:t>
            </a:r>
            <a:r>
              <a:rPr lang="mi-NZ" sz="2000" dirty="0"/>
              <a:t>‘</a:t>
            </a:r>
            <a:r>
              <a:rPr lang="mi-NZ" sz="2000" dirty="0" err="1"/>
              <a:t>They</a:t>
            </a:r>
            <a:r>
              <a:rPr lang="mi-NZ" sz="2000" dirty="0"/>
              <a:t> </a:t>
            </a:r>
            <a:r>
              <a:rPr lang="mi-NZ" sz="2000" dirty="0" err="1"/>
              <a:t>will</a:t>
            </a:r>
            <a:r>
              <a:rPr lang="mi-NZ" sz="2000" dirty="0"/>
              <a:t> </a:t>
            </a:r>
            <a:r>
              <a:rPr lang="mi-NZ" sz="2000" dirty="0" err="1"/>
              <a:t>all</a:t>
            </a:r>
            <a:r>
              <a:rPr lang="mi-NZ" sz="2000" dirty="0"/>
              <a:t> </a:t>
            </a:r>
            <a:r>
              <a:rPr lang="mi-NZ" sz="2000" dirty="0" err="1"/>
              <a:t>go</a:t>
            </a:r>
            <a:r>
              <a:rPr lang="mi-NZ" sz="2000" dirty="0"/>
              <a:t>.’</a:t>
            </a:r>
            <a:endParaRPr lang="mi-NZ" sz="2000" i="1" dirty="0"/>
          </a:p>
          <a:p>
            <a:pPr marL="342900" indent="-342900">
              <a:spcBef>
                <a:spcPts val="600"/>
              </a:spcBef>
              <a:buFont typeface="+mj-lt"/>
              <a:buAutoNum type="alphaLcParenR"/>
            </a:pPr>
            <a:endParaRPr lang="en-NZ" sz="2000" dirty="0"/>
          </a:p>
        </p:txBody>
      </p:sp>
    </p:spTree>
    <p:extLst>
      <p:ext uri="{BB962C8B-B14F-4D97-AF65-F5344CB8AC3E}">
        <p14:creationId xmlns:p14="http://schemas.microsoft.com/office/powerpoint/2010/main" val="53629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7FF1A953-6558-1287-503B-9340E20F7DD7}"/>
              </a:ext>
            </a:extLst>
          </p:cNvPr>
          <p:cNvGraphicFramePr>
            <a:graphicFrameLocks noGrp="1"/>
          </p:cNvGraphicFramePr>
          <p:nvPr>
            <p:extLst>
              <p:ext uri="{D42A27DB-BD31-4B8C-83A1-F6EECF244321}">
                <p14:modId xmlns:p14="http://schemas.microsoft.com/office/powerpoint/2010/main" val="1821192943"/>
              </p:ext>
            </p:extLst>
          </p:nvPr>
        </p:nvGraphicFramePr>
        <p:xfrm>
          <a:off x="1727199" y="520700"/>
          <a:ext cx="7907655" cy="3822700"/>
        </p:xfrm>
        <a:graphic>
          <a:graphicData uri="http://schemas.openxmlformats.org/drawingml/2006/table">
            <a:tbl>
              <a:tblPr firstRow="1" bandRow="1">
                <a:tableStyleId>{5C22544A-7EE6-4342-B048-85BDC9FD1C3A}</a:tableStyleId>
              </a:tblPr>
              <a:tblGrid>
                <a:gridCol w="5159392">
                  <a:extLst>
                    <a:ext uri="{9D8B030D-6E8A-4147-A177-3AD203B41FA5}">
                      <a16:colId xmlns:a16="http://schemas.microsoft.com/office/drawing/2014/main" val="1558809439"/>
                    </a:ext>
                  </a:extLst>
                </a:gridCol>
                <a:gridCol w="2748263">
                  <a:extLst>
                    <a:ext uri="{9D8B030D-6E8A-4147-A177-3AD203B41FA5}">
                      <a16:colId xmlns:a16="http://schemas.microsoft.com/office/drawing/2014/main" val="3009586326"/>
                    </a:ext>
                  </a:extLst>
                </a:gridCol>
              </a:tblGrid>
              <a:tr h="764540">
                <a:tc gridSpan="2">
                  <a:txBody>
                    <a:bodyPr/>
                    <a:lstStyle/>
                    <a:p>
                      <a:pPr algn="ctr"/>
                      <a:r>
                        <a:rPr lang="mi-NZ" sz="2800" dirty="0" err="1"/>
                        <a:t>Indigenous</a:t>
                      </a:r>
                      <a:r>
                        <a:rPr lang="mi-NZ" sz="2800" dirty="0"/>
                        <a:t> </a:t>
                      </a:r>
                      <a:r>
                        <a:rPr lang="mi-NZ" sz="2800" dirty="0" err="1"/>
                        <a:t>languages</a:t>
                      </a:r>
                      <a:r>
                        <a:rPr lang="mi-NZ" sz="2800" dirty="0"/>
                        <a:t> </a:t>
                      </a:r>
                      <a:r>
                        <a:rPr lang="mi-NZ" sz="2800" dirty="0" err="1"/>
                        <a:t>of</a:t>
                      </a:r>
                      <a:r>
                        <a:rPr lang="mi-NZ" sz="2800" dirty="0"/>
                        <a:t> </a:t>
                      </a:r>
                      <a:r>
                        <a:rPr lang="mi-NZ" sz="2800" dirty="0" err="1"/>
                        <a:t>the</a:t>
                      </a:r>
                      <a:r>
                        <a:rPr lang="mi-NZ" sz="2800" dirty="0"/>
                        <a:t> </a:t>
                      </a:r>
                      <a:r>
                        <a:rPr lang="mi-NZ" sz="2800" dirty="0" err="1"/>
                        <a:t>Pacific</a:t>
                      </a:r>
                      <a:endParaRPr lang="en-NZ" sz="2800" dirty="0"/>
                    </a:p>
                  </a:txBody>
                  <a:tcPr/>
                </a:tc>
                <a:tc hMerge="1">
                  <a:txBody>
                    <a:bodyPr/>
                    <a:lstStyle/>
                    <a:p>
                      <a:endParaRPr lang="en-NZ" dirty="0"/>
                    </a:p>
                  </a:txBody>
                  <a:tcPr/>
                </a:tc>
                <a:extLst>
                  <a:ext uri="{0D108BD9-81ED-4DB2-BD59-A6C34878D82A}">
                    <a16:rowId xmlns:a16="http://schemas.microsoft.com/office/drawing/2014/main" val="257293813"/>
                  </a:ext>
                </a:extLst>
              </a:tr>
              <a:tr h="764540">
                <a:tc>
                  <a:txBody>
                    <a:bodyPr/>
                    <a:lstStyle/>
                    <a:p>
                      <a:r>
                        <a:rPr lang="mi-NZ" sz="2800" dirty="0" err="1"/>
                        <a:t>Austronesian</a:t>
                      </a:r>
                      <a:r>
                        <a:rPr lang="mi-NZ" sz="2800" dirty="0"/>
                        <a:t> </a:t>
                      </a:r>
                      <a:r>
                        <a:rPr lang="mi-NZ" sz="2800" dirty="0" err="1"/>
                        <a:t>languages</a:t>
                      </a:r>
                      <a:endParaRPr lang="en-NZ" sz="2800" dirty="0"/>
                    </a:p>
                  </a:txBody>
                  <a:tcPr/>
                </a:tc>
                <a:tc>
                  <a:txBody>
                    <a:bodyPr/>
                    <a:lstStyle/>
                    <a:p>
                      <a:pPr algn="ctr"/>
                      <a:r>
                        <a:rPr lang="mi-NZ" sz="2800" dirty="0"/>
                        <a:t>1200+</a:t>
                      </a:r>
                      <a:endParaRPr lang="en-NZ" sz="2800" dirty="0"/>
                    </a:p>
                  </a:txBody>
                  <a:tcPr/>
                </a:tc>
                <a:extLst>
                  <a:ext uri="{0D108BD9-81ED-4DB2-BD59-A6C34878D82A}">
                    <a16:rowId xmlns:a16="http://schemas.microsoft.com/office/drawing/2014/main" val="260221983"/>
                  </a:ext>
                </a:extLst>
              </a:tr>
              <a:tr h="764540">
                <a:tc>
                  <a:txBody>
                    <a:bodyPr/>
                    <a:lstStyle/>
                    <a:p>
                      <a:r>
                        <a:rPr lang="mi-NZ" sz="2800" dirty="0" err="1"/>
                        <a:t>Oceanic</a:t>
                      </a:r>
                      <a:r>
                        <a:rPr lang="mi-NZ" sz="2800" dirty="0"/>
                        <a:t> </a:t>
                      </a:r>
                      <a:r>
                        <a:rPr lang="mi-NZ" sz="2800" dirty="0" err="1"/>
                        <a:t>languages</a:t>
                      </a:r>
                      <a:endParaRPr lang="en-NZ" sz="2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i-NZ" sz="2800" dirty="0"/>
                        <a:t>450+</a:t>
                      </a:r>
                      <a:endParaRPr lang="en-NZ" sz="2800" dirty="0"/>
                    </a:p>
                  </a:txBody>
                  <a:tcPr/>
                </a:tc>
                <a:extLst>
                  <a:ext uri="{0D108BD9-81ED-4DB2-BD59-A6C34878D82A}">
                    <a16:rowId xmlns:a16="http://schemas.microsoft.com/office/drawing/2014/main" val="3608824849"/>
                  </a:ext>
                </a:extLst>
              </a:tr>
              <a:tr h="764540">
                <a:tc>
                  <a:txBody>
                    <a:bodyPr/>
                    <a:lstStyle/>
                    <a:p>
                      <a:r>
                        <a:rPr lang="mi-NZ" sz="2800" dirty="0" err="1"/>
                        <a:t>Polynesian</a:t>
                      </a:r>
                      <a:r>
                        <a:rPr lang="mi-NZ" sz="2800" dirty="0"/>
                        <a:t> </a:t>
                      </a:r>
                      <a:r>
                        <a:rPr lang="mi-NZ" sz="2800" dirty="0" err="1"/>
                        <a:t>languages</a:t>
                      </a:r>
                      <a:endParaRPr lang="en-NZ" sz="2800" dirty="0"/>
                    </a:p>
                  </a:txBody>
                  <a:tcPr/>
                </a:tc>
                <a:tc>
                  <a:txBody>
                    <a:bodyPr/>
                    <a:lstStyle/>
                    <a:p>
                      <a:pPr algn="ctr"/>
                      <a:r>
                        <a:rPr lang="mi-NZ" sz="2800" dirty="0"/>
                        <a:t>36</a:t>
                      </a:r>
                      <a:endParaRPr lang="en-NZ" sz="2800" dirty="0"/>
                    </a:p>
                  </a:txBody>
                  <a:tcPr/>
                </a:tc>
                <a:extLst>
                  <a:ext uri="{0D108BD9-81ED-4DB2-BD59-A6C34878D82A}">
                    <a16:rowId xmlns:a16="http://schemas.microsoft.com/office/drawing/2014/main" val="692558996"/>
                  </a:ext>
                </a:extLst>
              </a:tr>
              <a:tr h="7645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2800" dirty="0"/>
                        <a:t>Te reo Māori</a:t>
                      </a:r>
                      <a:r>
                        <a:rPr lang="en-NZ" sz="2800" dirty="0"/>
                        <a:t> </a:t>
                      </a:r>
                      <a:r>
                        <a:rPr lang="en-NZ" sz="2800" dirty="0" err="1"/>
                        <a:t>i</a:t>
                      </a:r>
                      <a:r>
                        <a:rPr lang="mi-NZ" sz="2800" dirty="0"/>
                        <a:t>n Aotearoa</a:t>
                      </a:r>
                      <a:endParaRPr lang="en-NZ" sz="2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i-NZ" sz="2800" dirty="0"/>
                        <a:t>1</a:t>
                      </a:r>
                      <a:endParaRPr lang="en-NZ" sz="2800" dirty="0"/>
                    </a:p>
                  </a:txBody>
                  <a:tcPr/>
                </a:tc>
                <a:extLst>
                  <a:ext uri="{0D108BD9-81ED-4DB2-BD59-A6C34878D82A}">
                    <a16:rowId xmlns:a16="http://schemas.microsoft.com/office/drawing/2014/main" val="3110230314"/>
                  </a:ext>
                </a:extLst>
              </a:tr>
            </a:tbl>
          </a:graphicData>
        </a:graphic>
      </p:graphicFrame>
      <p:graphicFrame>
        <p:nvGraphicFramePr>
          <p:cNvPr id="9" name="Table 8">
            <a:extLst>
              <a:ext uri="{FF2B5EF4-FFF2-40B4-BE49-F238E27FC236}">
                <a16:creationId xmlns:a16="http://schemas.microsoft.com/office/drawing/2014/main" id="{59D817C4-A329-F5FC-35DC-EAD1E4D1B455}"/>
              </a:ext>
            </a:extLst>
          </p:cNvPr>
          <p:cNvGraphicFramePr>
            <a:graphicFrameLocks noGrp="1"/>
          </p:cNvGraphicFramePr>
          <p:nvPr>
            <p:extLst>
              <p:ext uri="{D42A27DB-BD31-4B8C-83A1-F6EECF244321}">
                <p14:modId xmlns:p14="http://schemas.microsoft.com/office/powerpoint/2010/main" val="589330763"/>
              </p:ext>
            </p:extLst>
          </p:nvPr>
        </p:nvGraphicFramePr>
        <p:xfrm>
          <a:off x="1262911" y="4858052"/>
          <a:ext cx="8836230" cy="1371600"/>
        </p:xfrm>
        <a:graphic>
          <a:graphicData uri="http://schemas.openxmlformats.org/drawingml/2006/table">
            <a:tbl>
              <a:tblPr firstRow="1" bandRow="1">
                <a:tableStyleId>{3B4B98B0-60AC-42C2-AFA5-B58CD77FA1E5}</a:tableStyleId>
              </a:tblPr>
              <a:tblGrid>
                <a:gridCol w="8836230">
                  <a:extLst>
                    <a:ext uri="{9D8B030D-6E8A-4147-A177-3AD203B41FA5}">
                      <a16:colId xmlns:a16="http://schemas.microsoft.com/office/drawing/2014/main" val="1768679989"/>
                    </a:ext>
                  </a:extLst>
                </a:gridCol>
              </a:tblGrid>
              <a:tr h="370840">
                <a:tc>
                  <a:txBody>
                    <a:bodyPr/>
                    <a:lstStyle/>
                    <a:p>
                      <a:pPr algn="ctr"/>
                      <a:r>
                        <a:rPr lang="mi-NZ" sz="2800" b="0" dirty="0" err="1"/>
                        <a:t>Austronesian</a:t>
                      </a:r>
                      <a:r>
                        <a:rPr lang="mi-NZ" sz="2800" b="0" dirty="0"/>
                        <a:t> </a:t>
                      </a:r>
                      <a:r>
                        <a:rPr lang="mi-NZ" sz="2800" b="0" dirty="0" err="1"/>
                        <a:t>languages</a:t>
                      </a:r>
                      <a:r>
                        <a:rPr lang="mi-NZ" sz="2800" b="0" dirty="0"/>
                        <a:t> are </a:t>
                      </a:r>
                      <a:r>
                        <a:rPr lang="mi-NZ" sz="2800" b="0" dirty="0" err="1"/>
                        <a:t>distributed</a:t>
                      </a:r>
                      <a:r>
                        <a:rPr lang="mi-NZ" sz="2800" b="0" dirty="0"/>
                        <a:t> </a:t>
                      </a:r>
                      <a:r>
                        <a:rPr lang="mi-NZ" sz="2800" b="0" dirty="0" err="1"/>
                        <a:t>from</a:t>
                      </a:r>
                      <a:r>
                        <a:rPr lang="mi-NZ" sz="2800" b="0" dirty="0"/>
                        <a:t> </a:t>
                      </a:r>
                      <a:r>
                        <a:rPr lang="mi-NZ" sz="2800" b="0" dirty="0" err="1"/>
                        <a:t>Taiwan</a:t>
                      </a:r>
                      <a:r>
                        <a:rPr lang="mi-NZ" sz="2800" b="0" dirty="0"/>
                        <a:t>, </a:t>
                      </a:r>
                      <a:r>
                        <a:rPr lang="mi-NZ" sz="2800" b="0" dirty="0" err="1"/>
                        <a:t>Hawai‘i</a:t>
                      </a:r>
                      <a:r>
                        <a:rPr lang="mi-NZ" sz="2800" b="0" dirty="0"/>
                        <a:t> (</a:t>
                      </a:r>
                      <a:r>
                        <a:rPr lang="mi-NZ" sz="2800" b="0" dirty="0" err="1"/>
                        <a:t>north</a:t>
                      </a:r>
                      <a:r>
                        <a:rPr lang="mi-NZ" sz="2800" b="0" dirty="0"/>
                        <a:t>) to </a:t>
                      </a:r>
                      <a:r>
                        <a:rPr lang="mi-NZ" sz="2800" b="0" dirty="0" err="1"/>
                        <a:t>Madagascar</a:t>
                      </a:r>
                      <a:r>
                        <a:rPr lang="mi-NZ" sz="2800" b="0" dirty="0"/>
                        <a:t> (</a:t>
                      </a:r>
                      <a:r>
                        <a:rPr lang="mi-NZ" sz="2800" b="0" dirty="0" err="1"/>
                        <a:t>west</a:t>
                      </a:r>
                      <a:r>
                        <a:rPr lang="mi-NZ" sz="2800" b="0" dirty="0"/>
                        <a:t>) to Rapa Nui/</a:t>
                      </a:r>
                      <a:r>
                        <a:rPr lang="mi-NZ" sz="2800" b="0" dirty="0" err="1"/>
                        <a:t>Easter</a:t>
                      </a:r>
                      <a:r>
                        <a:rPr lang="mi-NZ" sz="2800" b="0" dirty="0"/>
                        <a:t> </a:t>
                      </a:r>
                      <a:r>
                        <a:rPr lang="mi-NZ" sz="2800" b="0" dirty="0" err="1"/>
                        <a:t>Island</a:t>
                      </a:r>
                      <a:r>
                        <a:rPr lang="mi-NZ" sz="2800" b="0" dirty="0"/>
                        <a:t> (</a:t>
                      </a:r>
                      <a:r>
                        <a:rPr lang="mi-NZ" sz="2800" b="0" dirty="0" err="1"/>
                        <a:t>east</a:t>
                      </a:r>
                      <a:r>
                        <a:rPr lang="mi-NZ" sz="2800" b="0" dirty="0"/>
                        <a:t>) and Aotearoa (</a:t>
                      </a:r>
                      <a:r>
                        <a:rPr lang="mi-NZ" sz="2800" b="0" dirty="0" err="1"/>
                        <a:t>south</a:t>
                      </a:r>
                      <a:r>
                        <a:rPr lang="mi-NZ" sz="2800" b="0" dirty="0"/>
                        <a:t>)</a:t>
                      </a:r>
                      <a:endParaRPr lang="en-NZ" sz="2800" b="0" dirty="0"/>
                    </a:p>
                  </a:txBody>
                  <a:tcPr/>
                </a:tc>
                <a:extLst>
                  <a:ext uri="{0D108BD9-81ED-4DB2-BD59-A6C34878D82A}">
                    <a16:rowId xmlns:a16="http://schemas.microsoft.com/office/drawing/2014/main" val="1648256107"/>
                  </a:ext>
                </a:extLst>
              </a:tr>
            </a:tbl>
          </a:graphicData>
        </a:graphic>
      </p:graphicFrame>
    </p:spTree>
    <p:extLst>
      <p:ext uri="{BB962C8B-B14F-4D97-AF65-F5344CB8AC3E}">
        <p14:creationId xmlns:p14="http://schemas.microsoft.com/office/powerpoint/2010/main" val="3776551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21FFDA05-9640-4040-B33E-D46FD0443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pic>
        <p:nvPicPr>
          <p:cNvPr id="1026" name="Picture 2" descr="The Pacific Ocean, showing Remote Oceania">
            <a:extLst>
              <a:ext uri="{FF2B5EF4-FFF2-40B4-BE49-F238E27FC236}">
                <a16:creationId xmlns:a16="http://schemas.microsoft.com/office/drawing/2014/main" id="{A3120BFB-6C6A-1DD6-FE67-AE179CAFB595}"/>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11929" b="3271"/>
          <a:stretch/>
        </p:blipFill>
        <p:spPr bwMode="auto">
          <a:xfrm>
            <a:off x="20" y="10"/>
            <a:ext cx="12207220" cy="685799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513D373B-34DE-A7C1-28B4-8CEB45348BC3}"/>
              </a:ext>
            </a:extLst>
          </p:cNvPr>
          <p:cNvSpPr/>
          <p:nvPr/>
        </p:nvSpPr>
        <p:spPr>
          <a:xfrm>
            <a:off x="508000" y="939800"/>
            <a:ext cx="482600" cy="482600"/>
          </a:xfrm>
          <a:prstGeom prst="ellipse">
            <a:avLst/>
          </a:prstGeom>
          <a:solidFill>
            <a:srgbClr val="00B050">
              <a:alpha val="27000"/>
            </a:srgb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855124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entury Schoolbook" panose="02040604050505020304"/>
              <a:ea typeface="+mn-ea"/>
              <a:cs typeface="+mn-cs"/>
            </a:endParaRPr>
          </a:p>
        </p:txBody>
      </p:sp>
      <p:sp>
        <p:nvSpPr>
          <p:cNvPr id="1033" name="Rectangle 1032">
            <a:extLst>
              <a:ext uri="{FF2B5EF4-FFF2-40B4-BE49-F238E27FC236}">
                <a16:creationId xmlns:a16="http://schemas.microsoft.com/office/drawing/2014/main" id="{7466C88B-B170-4C69-85D3-FD6AD975F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Schoolbook" panose="02040604050505020304"/>
              <a:ea typeface="+mn-ea"/>
              <a:cs typeface="+mn-cs"/>
            </a:endParaRPr>
          </a:p>
        </p:txBody>
      </p:sp>
      <p:sp>
        <p:nvSpPr>
          <p:cNvPr id="1035" name="Rectangle 1034">
            <a:extLst>
              <a:ext uri="{FF2B5EF4-FFF2-40B4-BE49-F238E27FC236}">
                <a16:creationId xmlns:a16="http://schemas.microsoft.com/office/drawing/2014/main" id="{080FE256-DF37-4639-8CB7-2E2F1897A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entury Schoolbook" panose="02040604050505020304"/>
              <a:ea typeface="+mn-ea"/>
              <a:cs typeface="+mn-cs"/>
            </a:endParaRPr>
          </a:p>
        </p:txBody>
      </p:sp>
      <p:sp>
        <p:nvSpPr>
          <p:cNvPr id="2" name="Title 1">
            <a:extLst>
              <a:ext uri="{FF2B5EF4-FFF2-40B4-BE49-F238E27FC236}">
                <a16:creationId xmlns:a16="http://schemas.microsoft.com/office/drawing/2014/main" id="{7D943938-39D9-D5B8-6FDF-14CC2A45EFF8}"/>
              </a:ext>
            </a:extLst>
          </p:cNvPr>
          <p:cNvSpPr>
            <a:spLocks noGrp="1"/>
          </p:cNvSpPr>
          <p:nvPr>
            <p:ph type="title"/>
          </p:nvPr>
        </p:nvSpPr>
        <p:spPr>
          <a:xfrm>
            <a:off x="5522600" y="758952"/>
            <a:ext cx="5157591" cy="4041648"/>
          </a:xfrm>
        </p:spPr>
        <p:txBody>
          <a:bodyPr vert="horz" lIns="91440" tIns="45720" rIns="91440" bIns="45720" rtlCol="0" anchor="b">
            <a:normAutofit/>
          </a:bodyPr>
          <a:lstStyle/>
          <a:p>
            <a:pPr>
              <a:lnSpc>
                <a:spcPct val="85000"/>
              </a:lnSpc>
            </a:pPr>
            <a:r>
              <a:rPr lang="en-US" sz="5600">
                <a:solidFill>
                  <a:srgbClr val="FFFFFF"/>
                </a:solidFill>
              </a:rPr>
              <a:t>For the love of language  </a:t>
            </a:r>
            <a:br>
              <a:rPr lang="en-US" sz="5600">
                <a:solidFill>
                  <a:srgbClr val="FFFFFF"/>
                </a:solidFill>
              </a:rPr>
            </a:br>
            <a:r>
              <a:rPr lang="en-US" sz="5600">
                <a:solidFill>
                  <a:srgbClr val="FFFFFF"/>
                </a:solidFill>
              </a:rPr>
              <a:t>(Burridge &amp; Stebbins 2020)</a:t>
            </a:r>
          </a:p>
        </p:txBody>
      </p:sp>
      <p:sp useBgFill="1">
        <p:nvSpPr>
          <p:cNvPr id="1037" name="Rectangle 1036">
            <a:extLst>
              <a:ext uri="{FF2B5EF4-FFF2-40B4-BE49-F238E27FC236}">
                <a16:creationId xmlns:a16="http://schemas.microsoft.com/office/drawing/2014/main" id="{FDD1039A-772C-4213-A092-0D8A9EF4A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284" y="0"/>
            <a:ext cx="46199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Schoolbook" panose="02040604050505020304"/>
              <a:ea typeface="+mn-ea"/>
              <a:cs typeface="+mn-cs"/>
            </a:endParaRPr>
          </a:p>
        </p:txBody>
      </p:sp>
      <p:pic>
        <p:nvPicPr>
          <p:cNvPr id="1026" name="Picture 2" descr="For the Love of Language, 2nd Edition">
            <a:extLst>
              <a:ext uri="{FF2B5EF4-FFF2-40B4-BE49-F238E27FC236}">
                <a16:creationId xmlns:a16="http://schemas.microsoft.com/office/drawing/2014/main" id="{41DA019F-4110-A4FC-8653-AA47B6C69B2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02987" y="797796"/>
            <a:ext cx="3718563" cy="5255919"/>
          </a:xfrm>
          <a:prstGeom prst="rect">
            <a:avLst/>
          </a:prstGeom>
          <a:noFill/>
          <a:extLst>
            <a:ext uri="{909E8E84-426E-40DD-AFC4-6F175D3DCCD1}">
              <a14:hiddenFill xmlns:a14="http://schemas.microsoft.com/office/drawing/2010/main">
                <a:solidFill>
                  <a:srgbClr val="FFFFFF"/>
                </a:solidFill>
              </a14:hiddenFill>
            </a:ext>
          </a:extLst>
        </p:spPr>
      </p:pic>
      <p:sp>
        <p:nvSpPr>
          <p:cNvPr id="1039" name="Rectangle 1038">
            <a:extLst>
              <a:ext uri="{FF2B5EF4-FFF2-40B4-BE49-F238E27FC236}">
                <a16:creationId xmlns:a16="http://schemas.microsoft.com/office/drawing/2014/main" id="{0B39728D-66CA-4175-956D-FE26F3225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Schoolbook" panose="02040604050505020304"/>
              <a:ea typeface="+mn-ea"/>
              <a:cs typeface="+mn-cs"/>
            </a:endParaRPr>
          </a:p>
        </p:txBody>
      </p:sp>
    </p:spTree>
    <p:extLst>
      <p:ext uri="{BB962C8B-B14F-4D97-AF65-F5344CB8AC3E}">
        <p14:creationId xmlns:p14="http://schemas.microsoft.com/office/powerpoint/2010/main" val="2066976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60C2D-0940-0AB3-97EA-528996CD866D}"/>
              </a:ext>
            </a:extLst>
          </p:cNvPr>
          <p:cNvSpPr>
            <a:spLocks noGrp="1"/>
          </p:cNvSpPr>
          <p:nvPr>
            <p:ph type="title"/>
          </p:nvPr>
        </p:nvSpPr>
        <p:spPr>
          <a:xfrm>
            <a:off x="854243" y="365760"/>
            <a:ext cx="10100269" cy="1325562"/>
          </a:xfrm>
        </p:spPr>
        <p:txBody>
          <a:bodyPr>
            <a:normAutofit/>
          </a:bodyPr>
          <a:lstStyle/>
          <a:p>
            <a:r>
              <a:rPr lang="mi-NZ" dirty="0" err="1"/>
              <a:t>What</a:t>
            </a:r>
            <a:r>
              <a:rPr lang="mi-NZ" dirty="0"/>
              <a:t> </a:t>
            </a:r>
            <a:r>
              <a:rPr lang="mi-NZ" dirty="0" err="1"/>
              <a:t>do</a:t>
            </a:r>
            <a:r>
              <a:rPr lang="mi-NZ" dirty="0"/>
              <a:t> </a:t>
            </a:r>
            <a:r>
              <a:rPr lang="mi-NZ" dirty="0" err="1"/>
              <a:t>we</a:t>
            </a:r>
            <a:r>
              <a:rPr lang="mi-NZ" dirty="0"/>
              <a:t> </a:t>
            </a:r>
            <a:r>
              <a:rPr lang="mi-NZ" dirty="0" err="1"/>
              <a:t>learn</a:t>
            </a:r>
            <a:r>
              <a:rPr lang="mi-NZ" dirty="0"/>
              <a:t> </a:t>
            </a:r>
            <a:r>
              <a:rPr lang="mi-NZ" dirty="0" err="1"/>
              <a:t>about</a:t>
            </a:r>
            <a:r>
              <a:rPr lang="mi-NZ" dirty="0"/>
              <a:t> te reo Māori </a:t>
            </a:r>
            <a:r>
              <a:rPr lang="mi-NZ" dirty="0" err="1"/>
              <a:t>from</a:t>
            </a:r>
            <a:r>
              <a:rPr lang="mi-NZ" dirty="0"/>
              <a:t> </a:t>
            </a:r>
            <a:r>
              <a:rPr lang="mi-NZ" dirty="0" err="1"/>
              <a:t>Burridge</a:t>
            </a:r>
            <a:r>
              <a:rPr lang="mi-NZ" dirty="0"/>
              <a:t> &amp; </a:t>
            </a:r>
            <a:r>
              <a:rPr lang="mi-NZ" dirty="0" err="1"/>
              <a:t>Stebbins</a:t>
            </a:r>
            <a:r>
              <a:rPr lang="mi-NZ" dirty="0"/>
              <a:t>?</a:t>
            </a:r>
            <a:endParaRPr lang="en-NZ" dirty="0"/>
          </a:p>
        </p:txBody>
      </p:sp>
      <p:sp>
        <p:nvSpPr>
          <p:cNvPr id="3" name="Content Placeholder 2">
            <a:extLst>
              <a:ext uri="{FF2B5EF4-FFF2-40B4-BE49-F238E27FC236}">
                <a16:creationId xmlns:a16="http://schemas.microsoft.com/office/drawing/2014/main" id="{2209ADD6-8076-3E40-EDE3-A91F9CFAA1BF}"/>
              </a:ext>
            </a:extLst>
          </p:cNvPr>
          <p:cNvSpPr>
            <a:spLocks noGrp="1"/>
          </p:cNvSpPr>
          <p:nvPr>
            <p:ph idx="1"/>
          </p:nvPr>
        </p:nvSpPr>
        <p:spPr>
          <a:xfrm>
            <a:off x="854243" y="1933575"/>
            <a:ext cx="6057210" cy="4246562"/>
          </a:xfrm>
        </p:spPr>
        <p:txBody>
          <a:bodyPr>
            <a:normAutofit/>
          </a:bodyPr>
          <a:lstStyle/>
          <a:p>
            <a:r>
              <a:rPr lang="en-NZ" dirty="0">
                <a:cs typeface="Times New Roman" panose="02020603050405020304" pitchFamily="18" charset="0"/>
              </a:rPr>
              <a:t>New Zealand English uses words from Māori for names of places, people, organisations, words relating to sociocultural concepts and objects, names of flora and fauna [Yes]</a:t>
            </a:r>
          </a:p>
          <a:p>
            <a:pPr>
              <a:spcBef>
                <a:spcPts val="2400"/>
              </a:spcBef>
            </a:pPr>
            <a:r>
              <a:rPr lang="en-NZ" dirty="0">
                <a:cs typeface="Times New Roman" panose="02020603050405020304" pitchFamily="18" charset="0"/>
              </a:rPr>
              <a:t>BUT... </a:t>
            </a:r>
            <a:r>
              <a:rPr lang="en-NZ" i="1" dirty="0">
                <a:cs typeface="Times New Roman" panose="02020603050405020304" pitchFamily="18" charset="0"/>
              </a:rPr>
              <a:t>kiwi </a:t>
            </a:r>
            <a:r>
              <a:rPr lang="en-NZ" dirty="0">
                <a:cs typeface="Times New Roman" panose="02020603050405020304" pitchFamily="18" charset="0"/>
              </a:rPr>
              <a:t>is not a loan word from M</a:t>
            </a:r>
            <a:r>
              <a:rPr lang="mi-NZ" dirty="0" err="1">
                <a:cs typeface="Times New Roman" panose="02020603050405020304" pitchFamily="18" charset="0"/>
              </a:rPr>
              <a:t>āori</a:t>
            </a:r>
            <a:r>
              <a:rPr lang="mi-NZ" dirty="0">
                <a:cs typeface="Times New Roman" panose="02020603050405020304" pitchFamily="18" charset="0"/>
              </a:rPr>
              <a:t> </a:t>
            </a:r>
            <a:r>
              <a:rPr lang="mi-NZ" dirty="0" err="1">
                <a:cs typeface="Times New Roman" panose="02020603050405020304" pitchFamily="18" charset="0"/>
              </a:rPr>
              <a:t>used</a:t>
            </a:r>
            <a:r>
              <a:rPr lang="mi-NZ" dirty="0">
                <a:cs typeface="Times New Roman" panose="02020603050405020304" pitchFamily="18" charset="0"/>
              </a:rPr>
              <a:t> </a:t>
            </a:r>
            <a:r>
              <a:rPr lang="mi-NZ" dirty="0" err="1">
                <a:cs typeface="Times New Roman" panose="02020603050405020304" pitchFamily="18" charset="0"/>
              </a:rPr>
              <a:t>in</a:t>
            </a:r>
            <a:r>
              <a:rPr lang="mi-NZ" dirty="0">
                <a:cs typeface="Times New Roman" panose="02020603050405020304" pitchFamily="18" charset="0"/>
              </a:rPr>
              <a:t> </a:t>
            </a:r>
            <a:r>
              <a:rPr lang="mi-NZ" dirty="0" err="1">
                <a:cs typeface="Times New Roman" panose="02020603050405020304" pitchFamily="18" charset="0"/>
              </a:rPr>
              <a:t>New</a:t>
            </a:r>
            <a:r>
              <a:rPr lang="mi-NZ" dirty="0">
                <a:cs typeface="Times New Roman" panose="02020603050405020304" pitchFamily="18" charset="0"/>
              </a:rPr>
              <a:t> </a:t>
            </a:r>
            <a:r>
              <a:rPr lang="mi-NZ" dirty="0" err="1">
                <a:cs typeface="Times New Roman" panose="02020603050405020304" pitchFamily="18" charset="0"/>
              </a:rPr>
              <a:t>Zealand</a:t>
            </a:r>
            <a:r>
              <a:rPr lang="mi-NZ" dirty="0">
                <a:cs typeface="Times New Roman" panose="02020603050405020304" pitchFamily="18" charset="0"/>
              </a:rPr>
              <a:t> </a:t>
            </a:r>
            <a:r>
              <a:rPr lang="mi-NZ" dirty="0" err="1">
                <a:cs typeface="Times New Roman" panose="02020603050405020304" pitchFamily="18" charset="0"/>
              </a:rPr>
              <a:t>English</a:t>
            </a:r>
            <a:r>
              <a:rPr lang="mi-NZ" dirty="0">
                <a:cs typeface="Times New Roman" panose="02020603050405020304" pitchFamily="18" charset="0"/>
              </a:rPr>
              <a:t> [???] (p. 29)</a:t>
            </a:r>
          </a:p>
          <a:p>
            <a:r>
              <a:rPr lang="mi-NZ" i="1" dirty="0">
                <a:cs typeface="Times New Roman" panose="02020603050405020304" pitchFamily="18" charset="0"/>
              </a:rPr>
              <a:t>kai- </a:t>
            </a:r>
            <a:r>
              <a:rPr lang="mi-NZ" dirty="0" err="1">
                <a:cs typeface="Times New Roman" panose="02020603050405020304" pitchFamily="18" charset="0"/>
              </a:rPr>
              <a:t>is</a:t>
            </a:r>
            <a:r>
              <a:rPr lang="mi-NZ" dirty="0">
                <a:cs typeface="Times New Roman" panose="02020603050405020304" pitchFamily="18" charset="0"/>
              </a:rPr>
              <a:t> a </a:t>
            </a:r>
            <a:r>
              <a:rPr lang="mi-NZ" dirty="0" err="1">
                <a:cs typeface="Times New Roman" panose="02020603050405020304" pitchFamily="18" charset="0"/>
              </a:rPr>
              <a:t>prefix</a:t>
            </a:r>
            <a:r>
              <a:rPr lang="mi-NZ" dirty="0">
                <a:cs typeface="Times New Roman" panose="02020603050405020304" pitchFamily="18" charset="0"/>
              </a:rPr>
              <a:t> </a:t>
            </a:r>
            <a:r>
              <a:rPr lang="mi-NZ" dirty="0" err="1">
                <a:cs typeface="Times New Roman" panose="02020603050405020304" pitchFamily="18" charset="0"/>
              </a:rPr>
              <a:t>that</a:t>
            </a:r>
            <a:r>
              <a:rPr lang="mi-NZ" dirty="0">
                <a:cs typeface="Times New Roman" panose="02020603050405020304" pitchFamily="18" charset="0"/>
              </a:rPr>
              <a:t> </a:t>
            </a:r>
            <a:r>
              <a:rPr lang="mi-NZ" dirty="0" err="1">
                <a:cs typeface="Times New Roman" panose="02020603050405020304" pitchFamily="18" charset="0"/>
              </a:rPr>
              <a:t>expresses</a:t>
            </a:r>
            <a:r>
              <a:rPr lang="mi-NZ" dirty="0">
                <a:cs typeface="Times New Roman" panose="02020603050405020304" pitchFamily="18" charset="0"/>
              </a:rPr>
              <a:t> a </a:t>
            </a:r>
            <a:r>
              <a:rPr lang="mi-NZ" dirty="0" err="1">
                <a:cs typeface="Times New Roman" panose="02020603050405020304" pitchFamily="18" charset="0"/>
              </a:rPr>
              <a:t>person</a:t>
            </a:r>
            <a:r>
              <a:rPr lang="mi-NZ" dirty="0">
                <a:cs typeface="Times New Roman" panose="02020603050405020304" pitchFamily="18" charset="0"/>
              </a:rPr>
              <a:t> </a:t>
            </a:r>
            <a:r>
              <a:rPr lang="mi-NZ" dirty="0" err="1">
                <a:cs typeface="Times New Roman" panose="02020603050405020304" pitchFamily="18" charset="0"/>
              </a:rPr>
              <a:t>who</a:t>
            </a:r>
            <a:r>
              <a:rPr lang="mi-NZ" dirty="0">
                <a:cs typeface="Times New Roman" panose="02020603050405020304" pitchFamily="18" charset="0"/>
              </a:rPr>
              <a:t> </a:t>
            </a:r>
            <a:r>
              <a:rPr lang="mi-NZ" dirty="0" err="1">
                <a:cs typeface="Times New Roman" panose="02020603050405020304" pitchFamily="18" charset="0"/>
              </a:rPr>
              <a:t>performs</a:t>
            </a:r>
            <a:r>
              <a:rPr lang="mi-NZ" dirty="0">
                <a:cs typeface="Times New Roman" panose="02020603050405020304" pitchFamily="18" charset="0"/>
              </a:rPr>
              <a:t> </a:t>
            </a:r>
            <a:r>
              <a:rPr lang="mi-NZ" dirty="0" err="1">
                <a:cs typeface="Times New Roman" panose="02020603050405020304" pitchFamily="18" charset="0"/>
              </a:rPr>
              <a:t>an</a:t>
            </a:r>
            <a:r>
              <a:rPr lang="mi-NZ" dirty="0">
                <a:cs typeface="Times New Roman" panose="02020603050405020304" pitchFamily="18" charset="0"/>
              </a:rPr>
              <a:t> </a:t>
            </a:r>
            <a:r>
              <a:rPr lang="mi-NZ" dirty="0" err="1">
                <a:cs typeface="Times New Roman" panose="02020603050405020304" pitchFamily="18" charset="0"/>
              </a:rPr>
              <a:t>action</a:t>
            </a:r>
            <a:r>
              <a:rPr lang="mi-NZ" dirty="0">
                <a:cs typeface="Times New Roman" panose="02020603050405020304" pitchFamily="18" charset="0"/>
              </a:rPr>
              <a:t> [</a:t>
            </a:r>
            <a:r>
              <a:rPr lang="mi-NZ" dirty="0" err="1">
                <a:cs typeface="Times New Roman" panose="02020603050405020304" pitchFamily="18" charset="0"/>
              </a:rPr>
              <a:t>Yes</a:t>
            </a:r>
            <a:r>
              <a:rPr lang="mi-NZ" dirty="0">
                <a:cs typeface="Times New Roman" panose="02020603050405020304" pitchFamily="18" charset="0"/>
              </a:rPr>
              <a:t>]</a:t>
            </a:r>
          </a:p>
          <a:p>
            <a:pPr lvl="1"/>
            <a:r>
              <a:rPr lang="mi-NZ" sz="1800" i="1" dirty="0">
                <a:cs typeface="Times New Roman" panose="02020603050405020304" pitchFamily="18" charset="0"/>
              </a:rPr>
              <a:t>ako </a:t>
            </a:r>
            <a:r>
              <a:rPr lang="mi-NZ" sz="1800" dirty="0">
                <a:cs typeface="Times New Roman" panose="02020603050405020304" pitchFamily="18" charset="0"/>
              </a:rPr>
              <a:t>‘</a:t>
            </a:r>
            <a:r>
              <a:rPr lang="mi-NZ" sz="1800" dirty="0" err="1">
                <a:cs typeface="Times New Roman" panose="02020603050405020304" pitchFamily="18" charset="0"/>
              </a:rPr>
              <a:t>teach</a:t>
            </a:r>
            <a:r>
              <a:rPr lang="mi-NZ" sz="1800" dirty="0">
                <a:cs typeface="Times New Roman" panose="02020603050405020304" pitchFamily="18" charset="0"/>
              </a:rPr>
              <a:t>’ and </a:t>
            </a:r>
            <a:r>
              <a:rPr lang="mi-NZ" sz="1800" i="1" dirty="0">
                <a:cs typeface="Times New Roman" panose="02020603050405020304" pitchFamily="18" charset="0"/>
              </a:rPr>
              <a:t>kaiako </a:t>
            </a:r>
            <a:r>
              <a:rPr lang="mi-NZ" sz="1800" dirty="0">
                <a:cs typeface="Times New Roman" panose="02020603050405020304" pitchFamily="18" charset="0"/>
              </a:rPr>
              <a:t>‘</a:t>
            </a:r>
            <a:r>
              <a:rPr lang="mi-NZ" sz="1800" dirty="0" err="1">
                <a:cs typeface="Times New Roman" panose="02020603050405020304" pitchFamily="18" charset="0"/>
              </a:rPr>
              <a:t>teacher</a:t>
            </a:r>
            <a:r>
              <a:rPr lang="mi-NZ" sz="1800" dirty="0">
                <a:cs typeface="Times New Roman" panose="02020603050405020304" pitchFamily="18" charset="0"/>
              </a:rPr>
              <a:t>’ [</a:t>
            </a:r>
            <a:r>
              <a:rPr lang="mi-NZ" sz="1800" dirty="0" err="1">
                <a:cs typeface="Times New Roman" panose="02020603050405020304" pitchFamily="18" charset="0"/>
              </a:rPr>
              <a:t>Yes</a:t>
            </a:r>
            <a:r>
              <a:rPr lang="mi-NZ" sz="1800" dirty="0">
                <a:cs typeface="Times New Roman" panose="02020603050405020304" pitchFamily="18" charset="0"/>
              </a:rPr>
              <a:t>]</a:t>
            </a:r>
            <a:endParaRPr lang="mi-NZ" sz="1800" i="1" dirty="0">
              <a:cs typeface="Times New Roman" panose="02020603050405020304" pitchFamily="18" charset="0"/>
            </a:endParaRPr>
          </a:p>
          <a:p>
            <a:pPr lvl="1"/>
            <a:r>
              <a:rPr lang="mi-NZ" sz="1800" i="1" dirty="0">
                <a:cs typeface="Times New Roman" panose="02020603050405020304" pitchFamily="18" charset="0"/>
              </a:rPr>
              <a:t>mahi </a:t>
            </a:r>
            <a:r>
              <a:rPr lang="mi-NZ" sz="1800" dirty="0">
                <a:cs typeface="Times New Roman" panose="02020603050405020304" pitchFamily="18" charset="0"/>
              </a:rPr>
              <a:t>‘</a:t>
            </a:r>
            <a:r>
              <a:rPr lang="mi-NZ" sz="1800" dirty="0" err="1">
                <a:cs typeface="Times New Roman" panose="02020603050405020304" pitchFamily="18" charset="0"/>
              </a:rPr>
              <a:t>work</a:t>
            </a:r>
            <a:r>
              <a:rPr lang="mi-NZ" sz="1800" dirty="0">
                <a:cs typeface="Times New Roman" panose="02020603050405020304" pitchFamily="18" charset="0"/>
              </a:rPr>
              <a:t>’ and </a:t>
            </a:r>
            <a:r>
              <a:rPr lang="mi-NZ" sz="1800" i="1" dirty="0">
                <a:cs typeface="Times New Roman" panose="02020603050405020304" pitchFamily="18" charset="0"/>
              </a:rPr>
              <a:t>kaimahi </a:t>
            </a:r>
            <a:r>
              <a:rPr lang="mi-NZ" sz="1800" dirty="0">
                <a:cs typeface="Times New Roman" panose="02020603050405020304" pitchFamily="18" charset="0"/>
              </a:rPr>
              <a:t>‘</a:t>
            </a:r>
            <a:r>
              <a:rPr lang="mi-NZ" sz="1800" dirty="0" err="1">
                <a:cs typeface="Times New Roman" panose="02020603050405020304" pitchFamily="18" charset="0"/>
              </a:rPr>
              <a:t>worker</a:t>
            </a:r>
            <a:r>
              <a:rPr lang="mi-NZ" sz="1800" dirty="0">
                <a:cs typeface="Times New Roman" panose="02020603050405020304" pitchFamily="18" charset="0"/>
              </a:rPr>
              <a:t>’ [</a:t>
            </a:r>
            <a:r>
              <a:rPr lang="mi-NZ" sz="1800" dirty="0" err="1">
                <a:cs typeface="Times New Roman" panose="02020603050405020304" pitchFamily="18" charset="0"/>
              </a:rPr>
              <a:t>Yes</a:t>
            </a:r>
            <a:r>
              <a:rPr lang="mi-NZ" sz="1800" dirty="0">
                <a:cs typeface="Times New Roman" panose="02020603050405020304" pitchFamily="18" charset="0"/>
              </a:rPr>
              <a:t>]</a:t>
            </a:r>
            <a:endParaRPr lang="mi-NZ" sz="1800" i="1" dirty="0">
              <a:cs typeface="Times New Roman" panose="02020603050405020304" pitchFamily="18" charset="0"/>
            </a:endParaRPr>
          </a:p>
          <a:p>
            <a:pPr lvl="1"/>
            <a:r>
              <a:rPr lang="mi-NZ" sz="1800" i="1" dirty="0" err="1">
                <a:cs typeface="Times New Roman" panose="02020603050405020304" pitchFamily="18" charset="0"/>
              </a:rPr>
              <a:t>kārero</a:t>
            </a:r>
            <a:r>
              <a:rPr lang="mi-NZ" sz="1800" i="1" dirty="0">
                <a:cs typeface="Times New Roman" panose="02020603050405020304" pitchFamily="18" charset="0"/>
              </a:rPr>
              <a:t> </a:t>
            </a:r>
            <a:r>
              <a:rPr lang="mi-NZ" sz="1800" dirty="0">
                <a:cs typeface="Times New Roman" panose="02020603050405020304" pitchFamily="18" charset="0"/>
              </a:rPr>
              <a:t>‘</a:t>
            </a:r>
            <a:r>
              <a:rPr lang="mi-NZ" sz="1800" dirty="0" err="1">
                <a:cs typeface="Times New Roman" panose="02020603050405020304" pitchFamily="18" charset="0"/>
              </a:rPr>
              <a:t>speak</a:t>
            </a:r>
            <a:r>
              <a:rPr lang="mi-NZ" sz="1800" dirty="0">
                <a:cs typeface="Times New Roman" panose="02020603050405020304" pitchFamily="18" charset="0"/>
              </a:rPr>
              <a:t>’ and </a:t>
            </a:r>
            <a:r>
              <a:rPr lang="mi-NZ" sz="1800" i="1" dirty="0" err="1">
                <a:cs typeface="Times New Roman" panose="02020603050405020304" pitchFamily="18" charset="0"/>
              </a:rPr>
              <a:t>kaikārero</a:t>
            </a:r>
            <a:r>
              <a:rPr lang="mi-NZ" sz="1800" i="1" dirty="0">
                <a:cs typeface="Times New Roman" panose="02020603050405020304" pitchFamily="18" charset="0"/>
              </a:rPr>
              <a:t> </a:t>
            </a:r>
            <a:r>
              <a:rPr lang="mi-NZ" sz="1800" dirty="0">
                <a:cs typeface="Times New Roman" panose="02020603050405020304" pitchFamily="18" charset="0"/>
              </a:rPr>
              <a:t>‘</a:t>
            </a:r>
            <a:r>
              <a:rPr lang="mi-NZ" sz="1800" dirty="0" err="1">
                <a:cs typeface="Times New Roman" panose="02020603050405020304" pitchFamily="18" charset="0"/>
              </a:rPr>
              <a:t>speaker</a:t>
            </a:r>
            <a:r>
              <a:rPr lang="mi-NZ" sz="1800" dirty="0">
                <a:cs typeface="Times New Roman" panose="02020603050405020304" pitchFamily="18" charset="0"/>
              </a:rPr>
              <a:t>’ [???] (p. 121)</a:t>
            </a:r>
            <a:endParaRPr lang="mi-NZ" sz="1800" i="1" dirty="0">
              <a:cs typeface="Times New Roman" panose="02020603050405020304" pitchFamily="18" charset="0"/>
            </a:endParaRPr>
          </a:p>
        </p:txBody>
      </p:sp>
      <p:pic>
        <p:nvPicPr>
          <p:cNvPr id="1026" name="Picture 2" descr="Kiwi Bird Images | Free Photos, PNG Stickers, Wallpapers &amp; Backgrounds -  rawpixel">
            <a:extLst>
              <a:ext uri="{FF2B5EF4-FFF2-40B4-BE49-F238E27FC236}">
                <a16:creationId xmlns:a16="http://schemas.microsoft.com/office/drawing/2014/main" id="{0DC8AA83-923E-A192-6879-581D4B8616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335" r="19061" b="-4"/>
          <a:stretch/>
        </p:blipFill>
        <p:spPr bwMode="auto">
          <a:xfrm>
            <a:off x="7449835" y="1933575"/>
            <a:ext cx="3304622" cy="3639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91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15" name="Rectangle 14">
            <a:extLst>
              <a:ext uri="{FF2B5EF4-FFF2-40B4-BE49-F238E27FC236}">
                <a16:creationId xmlns:a16="http://schemas.microsoft.com/office/drawing/2014/main" id="{7466C88B-B170-4C69-85D3-FD6AD975F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80FE256-DF37-4639-8CB7-2E2F1897A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5" name="Title 4">
            <a:extLst>
              <a:ext uri="{FF2B5EF4-FFF2-40B4-BE49-F238E27FC236}">
                <a16:creationId xmlns:a16="http://schemas.microsoft.com/office/drawing/2014/main" id="{5A105188-89E7-3A4B-E303-C8D7F41A53D5}"/>
              </a:ext>
            </a:extLst>
          </p:cNvPr>
          <p:cNvSpPr>
            <a:spLocks noGrp="1"/>
          </p:cNvSpPr>
          <p:nvPr>
            <p:ph type="title"/>
          </p:nvPr>
        </p:nvSpPr>
        <p:spPr>
          <a:xfrm>
            <a:off x="5522600" y="758952"/>
            <a:ext cx="5157591" cy="4041648"/>
          </a:xfrm>
        </p:spPr>
        <p:txBody>
          <a:bodyPr vert="horz" lIns="91440" tIns="45720" rIns="91440" bIns="45720" rtlCol="0" anchor="b">
            <a:normAutofit/>
          </a:bodyPr>
          <a:lstStyle/>
          <a:p>
            <a:r>
              <a:rPr lang="en-US" sz="5600" dirty="0">
                <a:solidFill>
                  <a:srgbClr val="FFFFFF"/>
                </a:solidFill>
              </a:rPr>
              <a:t>New materials for teaching:</a:t>
            </a:r>
            <a:br>
              <a:rPr lang="en-US" sz="5600" dirty="0">
                <a:solidFill>
                  <a:srgbClr val="FFFFFF"/>
                </a:solidFill>
              </a:rPr>
            </a:br>
            <a:r>
              <a:rPr lang="en-US" sz="5600" dirty="0">
                <a:solidFill>
                  <a:srgbClr val="FFFFFF"/>
                </a:solidFill>
              </a:rPr>
              <a:t>A work in progress</a:t>
            </a:r>
          </a:p>
        </p:txBody>
      </p:sp>
      <p:sp>
        <p:nvSpPr>
          <p:cNvPr id="6" name="Text Placeholder 5">
            <a:extLst>
              <a:ext uri="{FF2B5EF4-FFF2-40B4-BE49-F238E27FC236}">
                <a16:creationId xmlns:a16="http://schemas.microsoft.com/office/drawing/2014/main" id="{B001AFD8-C1E1-D4B1-0451-765847EB86DA}"/>
              </a:ext>
            </a:extLst>
          </p:cNvPr>
          <p:cNvSpPr>
            <a:spLocks noGrp="1"/>
          </p:cNvSpPr>
          <p:nvPr>
            <p:ph type="body" idx="1"/>
          </p:nvPr>
        </p:nvSpPr>
        <p:spPr>
          <a:xfrm>
            <a:off x="5522600" y="4800600"/>
            <a:ext cx="5157592" cy="1691640"/>
          </a:xfrm>
        </p:spPr>
        <p:txBody>
          <a:bodyPr vert="horz" lIns="91440" tIns="45720" rIns="91440" bIns="45720" rtlCol="0">
            <a:normAutofit/>
          </a:bodyPr>
          <a:lstStyle/>
          <a:p>
            <a:endParaRPr lang="en-US" dirty="0">
              <a:solidFill>
                <a:srgbClr val="D9D9D9"/>
              </a:solidFill>
            </a:endParaRPr>
          </a:p>
        </p:txBody>
      </p:sp>
      <p:sp useBgFill="1">
        <p:nvSpPr>
          <p:cNvPr id="19" name="Rectangle 18">
            <a:extLst>
              <a:ext uri="{FF2B5EF4-FFF2-40B4-BE49-F238E27FC236}">
                <a16:creationId xmlns:a16="http://schemas.microsoft.com/office/drawing/2014/main" id="{FDD1039A-772C-4213-A092-0D8A9EF4A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284" y="0"/>
            <a:ext cx="46199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Books">
            <a:extLst>
              <a:ext uri="{FF2B5EF4-FFF2-40B4-BE49-F238E27FC236}">
                <a16:creationId xmlns:a16="http://schemas.microsoft.com/office/drawing/2014/main" id="{BBD891F1-1B85-D49A-B3A7-6CCE546710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2987" y="1566474"/>
            <a:ext cx="3718563" cy="3718563"/>
          </a:xfrm>
          <a:prstGeom prst="rect">
            <a:avLst/>
          </a:prstGeom>
        </p:spPr>
      </p:pic>
      <p:sp>
        <p:nvSpPr>
          <p:cNvPr id="21" name="Rectangle 20">
            <a:extLst>
              <a:ext uri="{FF2B5EF4-FFF2-40B4-BE49-F238E27FC236}">
                <a16:creationId xmlns:a16="http://schemas.microsoft.com/office/drawing/2014/main" id="{0B39728D-66CA-4175-956D-FE26F3225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999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13E94-75A7-46F5-7C1B-C07AF28C066E}"/>
              </a:ext>
            </a:extLst>
          </p:cNvPr>
          <p:cNvSpPr>
            <a:spLocks noGrp="1"/>
          </p:cNvSpPr>
          <p:nvPr>
            <p:ph type="title"/>
          </p:nvPr>
        </p:nvSpPr>
        <p:spPr>
          <a:xfrm>
            <a:off x="267479" y="359896"/>
            <a:ext cx="9930621" cy="1396716"/>
          </a:xfrm>
        </p:spPr>
        <p:txBody>
          <a:bodyPr>
            <a:noAutofit/>
          </a:bodyPr>
          <a:lstStyle/>
          <a:p>
            <a:pPr algn="ctr"/>
            <a:r>
              <a:rPr lang="mi-NZ" sz="3600" dirty="0" err="1"/>
              <a:t>Teaching</a:t>
            </a:r>
            <a:r>
              <a:rPr lang="mi-NZ" sz="3600" dirty="0"/>
              <a:t> </a:t>
            </a:r>
            <a:r>
              <a:rPr lang="mi-NZ" sz="3600" dirty="0" err="1"/>
              <a:t>the</a:t>
            </a:r>
            <a:r>
              <a:rPr lang="mi-NZ" sz="3600" dirty="0"/>
              <a:t> </a:t>
            </a:r>
            <a:r>
              <a:rPr lang="mi-NZ" sz="3600" dirty="0" err="1"/>
              <a:t>category</a:t>
            </a:r>
            <a:r>
              <a:rPr lang="mi-NZ" sz="3600" dirty="0"/>
              <a:t> </a:t>
            </a:r>
            <a:r>
              <a:rPr lang="mi-NZ" sz="3600" dirty="0" err="1"/>
              <a:t>of</a:t>
            </a:r>
            <a:r>
              <a:rPr lang="mi-NZ" sz="3600" dirty="0"/>
              <a:t> </a:t>
            </a:r>
            <a:r>
              <a:rPr lang="mi-NZ" sz="3600" cap="small" dirty="0" err="1"/>
              <a:t>number</a:t>
            </a:r>
            <a:r>
              <a:rPr lang="mi-NZ" sz="3600" cap="small" dirty="0"/>
              <a:t> </a:t>
            </a:r>
            <a:br>
              <a:rPr lang="mi-NZ" sz="3600" cap="small" dirty="0"/>
            </a:br>
            <a:r>
              <a:rPr lang="mi-NZ" sz="3600" cap="small" dirty="0" err="1"/>
              <a:t>singular</a:t>
            </a:r>
            <a:r>
              <a:rPr lang="mi-NZ" sz="3600" cap="small" dirty="0"/>
              <a:t> &amp; </a:t>
            </a:r>
            <a:r>
              <a:rPr lang="mi-NZ" sz="3600" cap="small" dirty="0" err="1"/>
              <a:t>plural</a:t>
            </a:r>
            <a:r>
              <a:rPr lang="mi-NZ" sz="3600" cap="small" dirty="0"/>
              <a:t> </a:t>
            </a:r>
            <a:r>
              <a:rPr lang="mi-NZ" sz="3600" dirty="0"/>
              <a:t>(</a:t>
            </a:r>
            <a:r>
              <a:rPr lang="mi-NZ" sz="3600" dirty="0" err="1"/>
              <a:t>after</a:t>
            </a:r>
            <a:r>
              <a:rPr lang="mi-NZ" sz="3600" dirty="0"/>
              <a:t> </a:t>
            </a:r>
            <a:r>
              <a:rPr lang="mi-NZ" sz="3600" dirty="0" err="1"/>
              <a:t>Harlow</a:t>
            </a:r>
            <a:r>
              <a:rPr lang="mi-NZ" sz="3600" dirty="0"/>
              <a:t> 2015)</a:t>
            </a:r>
            <a:endParaRPr lang="en-NZ" sz="3600" dirty="0"/>
          </a:p>
        </p:txBody>
      </p:sp>
      <p:graphicFrame>
        <p:nvGraphicFramePr>
          <p:cNvPr id="6" name="Table 5">
            <a:extLst>
              <a:ext uri="{FF2B5EF4-FFF2-40B4-BE49-F238E27FC236}">
                <a16:creationId xmlns:a16="http://schemas.microsoft.com/office/drawing/2014/main" id="{980D236D-366B-E51E-D1F9-D60FD4A3DA6B}"/>
              </a:ext>
            </a:extLst>
          </p:cNvPr>
          <p:cNvGraphicFramePr>
            <a:graphicFrameLocks noGrp="1"/>
          </p:cNvGraphicFramePr>
          <p:nvPr>
            <p:extLst>
              <p:ext uri="{D42A27DB-BD31-4B8C-83A1-F6EECF244321}">
                <p14:modId xmlns:p14="http://schemas.microsoft.com/office/powerpoint/2010/main" val="961957917"/>
              </p:ext>
            </p:extLst>
          </p:nvPr>
        </p:nvGraphicFramePr>
        <p:xfrm>
          <a:off x="401469" y="2127672"/>
          <a:ext cx="5034551" cy="1735104"/>
        </p:xfrm>
        <a:graphic>
          <a:graphicData uri="http://schemas.openxmlformats.org/drawingml/2006/table">
            <a:tbl>
              <a:tblPr firstRow="1" firstCol="1" bandRow="1">
                <a:tableStyleId>{8A107856-5554-42FB-B03E-39F5DBC370BA}</a:tableStyleId>
              </a:tblPr>
              <a:tblGrid>
                <a:gridCol w="518649">
                  <a:extLst>
                    <a:ext uri="{9D8B030D-6E8A-4147-A177-3AD203B41FA5}">
                      <a16:colId xmlns:a16="http://schemas.microsoft.com/office/drawing/2014/main" val="4063134559"/>
                    </a:ext>
                  </a:extLst>
                </a:gridCol>
                <a:gridCol w="1680564">
                  <a:extLst>
                    <a:ext uri="{9D8B030D-6E8A-4147-A177-3AD203B41FA5}">
                      <a16:colId xmlns:a16="http://schemas.microsoft.com/office/drawing/2014/main" val="2975520820"/>
                    </a:ext>
                  </a:extLst>
                </a:gridCol>
                <a:gridCol w="2835338">
                  <a:extLst>
                    <a:ext uri="{9D8B030D-6E8A-4147-A177-3AD203B41FA5}">
                      <a16:colId xmlns:a16="http://schemas.microsoft.com/office/drawing/2014/main" val="69885229"/>
                    </a:ext>
                  </a:extLst>
                </a:gridCol>
              </a:tblGrid>
              <a:tr h="377152">
                <a:tc gridSpan="3">
                  <a:txBody>
                    <a:bodyPr/>
                    <a:lstStyle/>
                    <a:p>
                      <a:pPr>
                        <a:lnSpc>
                          <a:spcPct val="115000"/>
                        </a:lnSpc>
                      </a:pPr>
                      <a:r>
                        <a:rPr lang="mi-NZ" sz="2000" dirty="0">
                          <a:effectLst/>
                          <a:latin typeface="Times New Roman" panose="02020603050405020304" pitchFamily="18" charset="0"/>
                          <a:cs typeface="Times New Roman" panose="02020603050405020304" pitchFamily="18" charset="0"/>
                        </a:rPr>
                        <a:t>t- for </a:t>
                      </a:r>
                      <a:r>
                        <a:rPr lang="mi-NZ" sz="2000" dirty="0" err="1">
                          <a:effectLst/>
                          <a:latin typeface="Times New Roman" panose="02020603050405020304" pitchFamily="18" charset="0"/>
                          <a:cs typeface="Times New Roman" panose="02020603050405020304" pitchFamily="18" charset="0"/>
                        </a:rPr>
                        <a:t>possession</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of</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singular</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entities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3984228929"/>
                  </a:ext>
                </a:extLst>
              </a:tr>
              <a:tr h="339488">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10</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ōku</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pōtae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‘my hat’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48580836"/>
                  </a:ext>
                </a:extLst>
              </a:tr>
              <a:tr h="339488">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11</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ōku</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pōtae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‘my hats’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2629076"/>
                  </a:ext>
                </a:extLst>
              </a:tr>
              <a:tr h="339488">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12</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ōku</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hū</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‘my shoe’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15530487"/>
                  </a:ext>
                </a:extLst>
              </a:tr>
              <a:tr h="339488">
                <a:tc>
                  <a:txBody>
                    <a:bodyPr/>
                    <a:lstStyle/>
                    <a:p>
                      <a:pPr>
                        <a:lnSpc>
                          <a:spcPct val="115000"/>
                        </a:lnSpc>
                      </a:pPr>
                      <a:r>
                        <a:rPr lang="en-US" sz="1800">
                          <a:effectLst/>
                          <a:latin typeface="Times New Roman" panose="02020603050405020304" pitchFamily="18" charset="0"/>
                          <a:cs typeface="Times New Roman" panose="02020603050405020304" pitchFamily="18" charset="0"/>
                        </a:rPr>
                        <a:t>13</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ōku</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hū</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‘my shoes’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96446059"/>
                  </a:ext>
                </a:extLst>
              </a:tr>
            </a:tbl>
          </a:graphicData>
        </a:graphic>
      </p:graphicFrame>
      <p:graphicFrame>
        <p:nvGraphicFramePr>
          <p:cNvPr id="7" name="Table 6">
            <a:extLst>
              <a:ext uri="{FF2B5EF4-FFF2-40B4-BE49-F238E27FC236}">
                <a16:creationId xmlns:a16="http://schemas.microsoft.com/office/drawing/2014/main" id="{4D475D92-B9D8-FB03-20C2-D40A2CA33BEB}"/>
              </a:ext>
            </a:extLst>
          </p:cNvPr>
          <p:cNvGraphicFramePr>
            <a:graphicFrameLocks noGrp="1"/>
          </p:cNvGraphicFramePr>
          <p:nvPr>
            <p:extLst>
              <p:ext uri="{D42A27DB-BD31-4B8C-83A1-F6EECF244321}">
                <p14:modId xmlns:p14="http://schemas.microsoft.com/office/powerpoint/2010/main" val="304348331"/>
              </p:ext>
            </p:extLst>
          </p:nvPr>
        </p:nvGraphicFramePr>
        <p:xfrm>
          <a:off x="401469" y="4233837"/>
          <a:ext cx="5034551" cy="1741170"/>
        </p:xfrm>
        <a:graphic>
          <a:graphicData uri="http://schemas.openxmlformats.org/drawingml/2006/table">
            <a:tbl>
              <a:tblPr firstRow="1" firstCol="1" bandRow="1">
                <a:tableStyleId>{69CF1AB2-1976-4502-BF36-3FF5EA218861}</a:tableStyleId>
              </a:tblPr>
              <a:tblGrid>
                <a:gridCol w="537659">
                  <a:extLst>
                    <a:ext uri="{9D8B030D-6E8A-4147-A177-3AD203B41FA5}">
                      <a16:colId xmlns:a16="http://schemas.microsoft.com/office/drawing/2014/main" val="2765717217"/>
                    </a:ext>
                  </a:extLst>
                </a:gridCol>
                <a:gridCol w="2369801">
                  <a:extLst>
                    <a:ext uri="{9D8B030D-6E8A-4147-A177-3AD203B41FA5}">
                      <a16:colId xmlns:a16="http://schemas.microsoft.com/office/drawing/2014/main" val="4141477265"/>
                    </a:ext>
                  </a:extLst>
                </a:gridCol>
                <a:gridCol w="2127091">
                  <a:extLst>
                    <a:ext uri="{9D8B030D-6E8A-4147-A177-3AD203B41FA5}">
                      <a16:colId xmlns:a16="http://schemas.microsoft.com/office/drawing/2014/main" val="553427319"/>
                    </a:ext>
                  </a:extLst>
                </a:gridCol>
              </a:tblGrid>
              <a:tr h="378470">
                <a:tc gridSpan="3">
                  <a:txBody>
                    <a:bodyPr/>
                    <a:lstStyle/>
                    <a:p>
                      <a:pPr>
                        <a:lnSpc>
                          <a:spcPct val="115000"/>
                        </a:lnSpc>
                      </a:pPr>
                      <a:r>
                        <a:rPr lang="mi-NZ" sz="2000" dirty="0">
                          <a:effectLst/>
                          <a:latin typeface="Times New Roman" panose="02020603050405020304" pitchFamily="18" charset="0"/>
                          <a:cs typeface="Times New Roman" panose="02020603050405020304" pitchFamily="18" charset="0"/>
                        </a:rPr>
                        <a:t>t- for </a:t>
                      </a:r>
                      <a:r>
                        <a:rPr lang="mi-NZ" sz="2000" dirty="0" err="1">
                          <a:effectLst/>
                          <a:latin typeface="Times New Roman" panose="02020603050405020304" pitchFamily="18" charset="0"/>
                          <a:cs typeface="Times New Roman" panose="02020603050405020304" pitchFamily="18" charset="0"/>
                        </a:rPr>
                        <a:t>singular</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demonstrative</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determiners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1796775402"/>
                  </a:ext>
                </a:extLst>
              </a:tr>
              <a:tr h="340675">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7</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effectLst/>
                          <a:latin typeface="Times New Roman" panose="02020603050405020304" pitchFamily="18" charset="0"/>
                          <a:cs typeface="Times New Roman" panose="02020603050405020304" pitchFamily="18" charset="0"/>
                        </a:rPr>
                        <a:t>t</a:t>
                      </a:r>
                      <a:r>
                        <a:rPr lang="en-US" sz="1800" dirty="0" err="1">
                          <a:effectLst/>
                          <a:latin typeface="Times New Roman" panose="02020603050405020304" pitchFamily="18" charset="0"/>
                          <a:cs typeface="Times New Roman" panose="02020603050405020304" pitchFamily="18" charset="0"/>
                        </a:rPr>
                        <a:t>ēnei</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tūru</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‘this chair’</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46241424"/>
                  </a:ext>
                </a:extLst>
              </a:tr>
              <a:tr h="340675">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8</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solidFill>
                            <a:srgbClr val="000000"/>
                          </a:solidFill>
                          <a:effectLst/>
                          <a:latin typeface="Times New Roman" panose="02020603050405020304" pitchFamily="18" charset="0"/>
                          <a:cs typeface="Times New Roman" panose="02020603050405020304" pitchFamily="18" charset="0"/>
                        </a:rPr>
                        <a:t>ēnei</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tūru</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‘these chair</a:t>
                      </a:r>
                      <a:r>
                        <a:rPr lang="en-US" sz="1800" b="1" dirty="0">
                          <a:solidFill>
                            <a:srgbClr val="000000"/>
                          </a:solidFill>
                          <a:effectLst/>
                          <a:latin typeface="Times New Roman" panose="02020603050405020304" pitchFamily="18" charset="0"/>
                          <a:cs typeface="Times New Roman" panose="02020603050405020304" pitchFamily="18" charset="0"/>
                        </a:rPr>
                        <a:t>s</a:t>
                      </a:r>
                      <a:r>
                        <a:rPr lang="en-US" sz="1800" dirty="0">
                          <a:solidFill>
                            <a:srgbClr val="000000"/>
                          </a:solidFill>
                          <a:effectLst/>
                          <a:latin typeface="Times New Roman" panose="02020603050405020304" pitchFamily="18" charset="0"/>
                          <a:cs typeface="Times New Roman" panose="02020603050405020304" pitchFamily="18" charset="0"/>
                        </a:rPr>
                        <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41009436"/>
                  </a:ext>
                </a:extLst>
              </a:tr>
              <a:tr h="340675">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18</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ēnei</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waea</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pūkoro</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‘this phone’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5202716"/>
                  </a:ext>
                </a:extLst>
              </a:tr>
              <a:tr h="340675">
                <a:tc>
                  <a:txBody>
                    <a:bodyPr/>
                    <a:lstStyle/>
                    <a:p>
                      <a:pPr>
                        <a:lnSpc>
                          <a:spcPct val="115000"/>
                        </a:lnSpc>
                      </a:pPr>
                      <a:r>
                        <a:rPr lang="en-US" sz="1800">
                          <a:effectLst/>
                          <a:latin typeface="Times New Roman" panose="02020603050405020304" pitchFamily="18" charset="0"/>
                          <a:cs typeface="Times New Roman" panose="02020603050405020304" pitchFamily="18" charset="0"/>
                        </a:rPr>
                        <a:t>19</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ēnei</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waea</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pūkoro</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‘these phone</a:t>
                      </a:r>
                      <a:r>
                        <a:rPr lang="en-US" sz="1800" b="1" dirty="0">
                          <a:effectLst/>
                          <a:latin typeface="Times New Roman" panose="02020603050405020304" pitchFamily="18" charset="0"/>
                          <a:cs typeface="Times New Roman" panose="02020603050405020304" pitchFamily="18" charset="0"/>
                        </a:rPr>
                        <a:t>s</a:t>
                      </a:r>
                      <a:r>
                        <a:rPr lang="en-US" sz="1800" dirty="0">
                          <a:effectLst/>
                          <a:latin typeface="Times New Roman" panose="02020603050405020304" pitchFamily="18" charset="0"/>
                          <a:cs typeface="Times New Roman" panose="02020603050405020304" pitchFamily="18" charset="0"/>
                        </a:rPr>
                        <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52353416"/>
                  </a:ext>
                </a:extLst>
              </a:tr>
            </a:tbl>
          </a:graphicData>
        </a:graphic>
      </p:graphicFrame>
      <p:sp>
        <p:nvSpPr>
          <p:cNvPr id="4" name="Content Placeholder 3">
            <a:extLst>
              <a:ext uri="{FF2B5EF4-FFF2-40B4-BE49-F238E27FC236}">
                <a16:creationId xmlns:a16="http://schemas.microsoft.com/office/drawing/2014/main" id="{577AC834-35E9-9E40-43ED-DE93906A97F2}"/>
              </a:ext>
            </a:extLst>
          </p:cNvPr>
          <p:cNvSpPr>
            <a:spLocks noGrp="1"/>
          </p:cNvSpPr>
          <p:nvPr>
            <p:ph idx="1"/>
          </p:nvPr>
        </p:nvSpPr>
        <p:spPr>
          <a:xfrm>
            <a:off x="5688866" y="2276583"/>
            <a:ext cx="5034551" cy="4327417"/>
          </a:xfrm>
        </p:spPr>
        <p:txBody>
          <a:bodyPr>
            <a:normAutofit/>
          </a:bodyPr>
          <a:lstStyle/>
          <a:p>
            <a:r>
              <a:rPr lang="mi-NZ" sz="2400" dirty="0" err="1"/>
              <a:t>Prefixes</a:t>
            </a:r>
            <a:r>
              <a:rPr lang="mi-NZ" sz="2400" dirty="0"/>
              <a:t> &amp; </a:t>
            </a:r>
            <a:r>
              <a:rPr lang="mi-NZ" sz="2400" dirty="0" err="1"/>
              <a:t>Suffixes</a:t>
            </a:r>
            <a:endParaRPr lang="mi-NZ" sz="2400" dirty="0"/>
          </a:p>
          <a:p>
            <a:r>
              <a:rPr lang="mi-NZ" sz="2400" i="1" dirty="0"/>
              <a:t>t-ēnei, ēnei </a:t>
            </a:r>
            <a:r>
              <a:rPr lang="mi-NZ" sz="2400" dirty="0"/>
              <a:t>| </a:t>
            </a:r>
            <a:r>
              <a:rPr lang="mi-NZ" sz="2400" i="1" dirty="0" err="1"/>
              <a:t>hat</a:t>
            </a:r>
            <a:r>
              <a:rPr lang="mi-NZ" sz="2400" i="1" dirty="0"/>
              <a:t>, </a:t>
            </a:r>
            <a:r>
              <a:rPr lang="mi-NZ" sz="2400" i="1" dirty="0" err="1"/>
              <a:t>hat</a:t>
            </a:r>
            <a:r>
              <a:rPr lang="mi-NZ" sz="2400" i="1" dirty="0"/>
              <a:t>-s</a:t>
            </a:r>
          </a:p>
          <a:p>
            <a:endParaRPr lang="mi-NZ" sz="2400" dirty="0"/>
          </a:p>
          <a:p>
            <a:endParaRPr lang="mi-NZ" sz="2400" dirty="0"/>
          </a:p>
          <a:p>
            <a:endParaRPr lang="mi-NZ" sz="2400" dirty="0"/>
          </a:p>
          <a:p>
            <a:endParaRPr lang="mi-NZ" sz="2400" dirty="0"/>
          </a:p>
          <a:p>
            <a:r>
              <a:rPr lang="mi-NZ" sz="2400" dirty="0"/>
              <a:t>‘</a:t>
            </a:r>
            <a:r>
              <a:rPr lang="mi-NZ" sz="2400" dirty="0" err="1"/>
              <a:t>nothing</a:t>
            </a:r>
            <a:r>
              <a:rPr lang="mi-NZ" sz="2400" dirty="0"/>
              <a:t>’ </a:t>
            </a:r>
            <a:r>
              <a:rPr lang="mi-NZ" sz="2400" dirty="0" err="1"/>
              <a:t>as</a:t>
            </a:r>
            <a:r>
              <a:rPr lang="mi-NZ" sz="2400" dirty="0"/>
              <a:t> </a:t>
            </a:r>
            <a:r>
              <a:rPr lang="mi-NZ" sz="2400" dirty="0" err="1"/>
              <a:t>meaningful</a:t>
            </a:r>
            <a:endParaRPr lang="mi-NZ" sz="2400" dirty="0"/>
          </a:p>
          <a:p>
            <a:pPr lvl="1"/>
            <a:endParaRPr lang="en-NZ" sz="2000" dirty="0"/>
          </a:p>
        </p:txBody>
      </p:sp>
      <p:graphicFrame>
        <p:nvGraphicFramePr>
          <p:cNvPr id="3" name="Table 2">
            <a:extLst>
              <a:ext uri="{FF2B5EF4-FFF2-40B4-BE49-F238E27FC236}">
                <a16:creationId xmlns:a16="http://schemas.microsoft.com/office/drawing/2014/main" id="{C336F65E-752D-02A0-CC9D-832FD3CC07C7}"/>
              </a:ext>
            </a:extLst>
          </p:cNvPr>
          <p:cNvGraphicFramePr>
            <a:graphicFrameLocks noGrp="1"/>
          </p:cNvGraphicFramePr>
          <p:nvPr>
            <p:extLst>
              <p:ext uri="{D42A27DB-BD31-4B8C-83A1-F6EECF244321}">
                <p14:modId xmlns:p14="http://schemas.microsoft.com/office/powerpoint/2010/main" val="1564503232"/>
              </p:ext>
            </p:extLst>
          </p:nvPr>
        </p:nvGraphicFramePr>
        <p:xfrm>
          <a:off x="5833245" y="3660531"/>
          <a:ext cx="4180841" cy="1371600"/>
        </p:xfrm>
        <a:graphic>
          <a:graphicData uri="http://schemas.openxmlformats.org/drawingml/2006/table">
            <a:tbl>
              <a:tblPr firstRow="1" bandRow="1">
                <a:tableStyleId>{5C22544A-7EE6-4342-B048-85BDC9FD1C3A}</a:tableStyleId>
              </a:tblPr>
              <a:tblGrid>
                <a:gridCol w="1489393">
                  <a:extLst>
                    <a:ext uri="{9D8B030D-6E8A-4147-A177-3AD203B41FA5}">
                      <a16:colId xmlns:a16="http://schemas.microsoft.com/office/drawing/2014/main" val="1472718714"/>
                    </a:ext>
                  </a:extLst>
                </a:gridCol>
                <a:gridCol w="1211580">
                  <a:extLst>
                    <a:ext uri="{9D8B030D-6E8A-4147-A177-3AD203B41FA5}">
                      <a16:colId xmlns:a16="http://schemas.microsoft.com/office/drawing/2014/main" val="1292948904"/>
                    </a:ext>
                  </a:extLst>
                </a:gridCol>
                <a:gridCol w="1479868">
                  <a:extLst>
                    <a:ext uri="{9D8B030D-6E8A-4147-A177-3AD203B41FA5}">
                      <a16:colId xmlns:a16="http://schemas.microsoft.com/office/drawing/2014/main" val="4057664565"/>
                    </a:ext>
                  </a:extLst>
                </a:gridCol>
              </a:tblGrid>
              <a:tr h="370840">
                <a:tc>
                  <a:txBody>
                    <a:bodyPr/>
                    <a:lstStyle/>
                    <a:p>
                      <a:endParaRPr lang="en-NZ" sz="2400" dirty="0"/>
                    </a:p>
                  </a:txBody>
                  <a:tcPr/>
                </a:tc>
                <a:tc>
                  <a:txBody>
                    <a:bodyPr/>
                    <a:lstStyle/>
                    <a:p>
                      <a:r>
                        <a:rPr lang="mi-NZ" sz="2400" dirty="0"/>
                        <a:t>Māori</a:t>
                      </a:r>
                      <a:endParaRPr lang="en-NZ" sz="2400" dirty="0"/>
                    </a:p>
                  </a:txBody>
                  <a:tcPr/>
                </a:tc>
                <a:tc>
                  <a:txBody>
                    <a:bodyPr/>
                    <a:lstStyle/>
                    <a:p>
                      <a:r>
                        <a:rPr lang="mi-NZ" sz="2400" dirty="0" err="1"/>
                        <a:t>English</a:t>
                      </a:r>
                      <a:endParaRPr lang="en-NZ" sz="2400" dirty="0"/>
                    </a:p>
                  </a:txBody>
                  <a:tcPr/>
                </a:tc>
                <a:extLst>
                  <a:ext uri="{0D108BD9-81ED-4DB2-BD59-A6C34878D82A}">
                    <a16:rowId xmlns:a16="http://schemas.microsoft.com/office/drawing/2014/main" val="1401150902"/>
                  </a:ext>
                </a:extLst>
              </a:tr>
              <a:tr h="370840">
                <a:tc>
                  <a:txBody>
                    <a:bodyPr/>
                    <a:lstStyle/>
                    <a:p>
                      <a:r>
                        <a:rPr lang="mi-NZ" sz="2400" dirty="0" err="1"/>
                        <a:t>Singular</a:t>
                      </a:r>
                      <a:endParaRPr lang="en-NZ" sz="2400" dirty="0"/>
                    </a:p>
                  </a:txBody>
                  <a:tcPr/>
                </a:tc>
                <a:tc>
                  <a:txBody>
                    <a:bodyPr/>
                    <a:lstStyle/>
                    <a:p>
                      <a:pPr algn="ctr"/>
                      <a:r>
                        <a:rPr lang="mi-NZ" sz="2400" i="1" dirty="0"/>
                        <a:t>t-</a:t>
                      </a:r>
                      <a:endParaRPr lang="en-NZ" sz="2400" i="1" dirty="0"/>
                    </a:p>
                  </a:txBody>
                  <a:tcPr/>
                </a:tc>
                <a:tc>
                  <a:txBody>
                    <a:bodyPr/>
                    <a:lstStyle/>
                    <a:p>
                      <a:pPr algn="ctr"/>
                      <a:r>
                        <a:rPr lang="mi-NZ" sz="2400" i="1" dirty="0"/>
                        <a:t>-</a:t>
                      </a:r>
                      <a:r>
                        <a:rPr lang="en-NZ" sz="2400" i="1" dirty="0">
                          <a:latin typeface="Times New Roman" panose="02020603050405020304" pitchFamily="18" charset="0"/>
                          <a:cs typeface="Times New Roman" panose="02020603050405020304" pitchFamily="18" charset="0"/>
                        </a:rPr>
                        <a:t>Ø</a:t>
                      </a:r>
                      <a:endParaRPr lang="en-NZ" sz="2400" i="1" dirty="0"/>
                    </a:p>
                  </a:txBody>
                  <a:tcPr/>
                </a:tc>
                <a:extLst>
                  <a:ext uri="{0D108BD9-81ED-4DB2-BD59-A6C34878D82A}">
                    <a16:rowId xmlns:a16="http://schemas.microsoft.com/office/drawing/2014/main" val="4229140885"/>
                  </a:ext>
                </a:extLst>
              </a:tr>
              <a:tr h="370840">
                <a:tc>
                  <a:txBody>
                    <a:bodyPr/>
                    <a:lstStyle/>
                    <a:p>
                      <a:r>
                        <a:rPr lang="mi-NZ" sz="2400" dirty="0" err="1"/>
                        <a:t>Plural</a:t>
                      </a:r>
                      <a:endParaRPr lang="en-NZ" sz="2400" dirty="0"/>
                    </a:p>
                  </a:txBody>
                  <a:tcPr/>
                </a:tc>
                <a:tc>
                  <a:txBody>
                    <a:bodyPr/>
                    <a:lstStyle/>
                    <a:p>
                      <a:pPr algn="ctr"/>
                      <a:r>
                        <a:rPr lang="en-NZ" sz="2400" i="1" dirty="0">
                          <a:latin typeface="Times New Roman" panose="02020603050405020304" pitchFamily="18" charset="0"/>
                          <a:cs typeface="Times New Roman" panose="02020603050405020304" pitchFamily="18" charset="0"/>
                        </a:rPr>
                        <a:t>Ø-</a:t>
                      </a:r>
                      <a:endParaRPr lang="en-NZ" sz="2400" i="1" dirty="0"/>
                    </a:p>
                  </a:txBody>
                  <a:tcPr/>
                </a:tc>
                <a:tc>
                  <a:txBody>
                    <a:bodyPr/>
                    <a:lstStyle/>
                    <a:p>
                      <a:pPr algn="ctr"/>
                      <a:r>
                        <a:rPr lang="mi-NZ" sz="2400" i="1" dirty="0"/>
                        <a:t>-s</a:t>
                      </a:r>
                      <a:endParaRPr lang="en-NZ" sz="2400" i="1" dirty="0"/>
                    </a:p>
                  </a:txBody>
                  <a:tcPr/>
                </a:tc>
                <a:extLst>
                  <a:ext uri="{0D108BD9-81ED-4DB2-BD59-A6C34878D82A}">
                    <a16:rowId xmlns:a16="http://schemas.microsoft.com/office/drawing/2014/main" val="469607256"/>
                  </a:ext>
                </a:extLst>
              </a:tr>
            </a:tbl>
          </a:graphicData>
        </a:graphic>
      </p:graphicFrame>
    </p:spTree>
    <p:extLst>
      <p:ext uri="{BB962C8B-B14F-4D97-AF65-F5344CB8AC3E}">
        <p14:creationId xmlns:p14="http://schemas.microsoft.com/office/powerpoint/2010/main" val="2870189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C5DDB-8829-B85F-B4F5-12E6ED117276}"/>
              </a:ext>
            </a:extLst>
          </p:cNvPr>
          <p:cNvSpPr>
            <a:spLocks noGrp="1"/>
          </p:cNvSpPr>
          <p:nvPr>
            <p:ph type="title"/>
          </p:nvPr>
        </p:nvSpPr>
        <p:spPr>
          <a:xfrm>
            <a:off x="685800" y="365760"/>
            <a:ext cx="10268712" cy="1325562"/>
          </a:xfrm>
        </p:spPr>
        <p:txBody>
          <a:bodyPr/>
          <a:lstStyle/>
          <a:p>
            <a:pPr algn="ctr"/>
            <a:r>
              <a:rPr lang="mi-NZ" dirty="0" err="1"/>
              <a:t>Teaching</a:t>
            </a:r>
            <a:r>
              <a:rPr lang="mi-NZ" dirty="0"/>
              <a:t> </a:t>
            </a:r>
            <a:r>
              <a:rPr lang="mi-NZ" dirty="0" err="1"/>
              <a:t>Reduplication</a:t>
            </a:r>
            <a:r>
              <a:rPr lang="mi-NZ" dirty="0"/>
              <a:t> </a:t>
            </a:r>
            <a:br>
              <a:rPr lang="mi-NZ" dirty="0"/>
            </a:br>
            <a:r>
              <a:rPr lang="mi-NZ" dirty="0"/>
              <a:t>(</a:t>
            </a:r>
            <a:r>
              <a:rPr lang="mi-NZ" dirty="0" err="1"/>
              <a:t>Data</a:t>
            </a:r>
            <a:r>
              <a:rPr lang="mi-NZ" dirty="0"/>
              <a:t> </a:t>
            </a:r>
            <a:r>
              <a:rPr lang="mi-NZ" dirty="0" err="1"/>
              <a:t>from</a:t>
            </a:r>
            <a:r>
              <a:rPr lang="mi-NZ" dirty="0"/>
              <a:t> </a:t>
            </a:r>
            <a:r>
              <a:rPr lang="mi-NZ" dirty="0" err="1"/>
              <a:t>Keegan</a:t>
            </a:r>
            <a:r>
              <a:rPr lang="mi-NZ" dirty="0"/>
              <a:t> 1996)</a:t>
            </a:r>
            <a:endParaRPr lang="en-NZ" dirty="0"/>
          </a:p>
        </p:txBody>
      </p:sp>
      <p:graphicFrame>
        <p:nvGraphicFramePr>
          <p:cNvPr id="4" name="Content Placeholder 3">
            <a:extLst>
              <a:ext uri="{FF2B5EF4-FFF2-40B4-BE49-F238E27FC236}">
                <a16:creationId xmlns:a16="http://schemas.microsoft.com/office/drawing/2014/main" id="{CED70CE5-EB70-082E-35A7-EB9531B20203}"/>
              </a:ext>
            </a:extLst>
          </p:cNvPr>
          <p:cNvGraphicFramePr>
            <a:graphicFrameLocks noGrp="1"/>
          </p:cNvGraphicFramePr>
          <p:nvPr>
            <p:ph sz="half" idx="1"/>
            <p:extLst>
              <p:ext uri="{D42A27DB-BD31-4B8C-83A1-F6EECF244321}">
                <p14:modId xmlns:p14="http://schemas.microsoft.com/office/powerpoint/2010/main" val="3347402411"/>
              </p:ext>
            </p:extLst>
          </p:nvPr>
        </p:nvGraphicFramePr>
        <p:xfrm>
          <a:off x="564109" y="2053277"/>
          <a:ext cx="10268713" cy="2250507"/>
        </p:xfrm>
        <a:graphic>
          <a:graphicData uri="http://schemas.openxmlformats.org/drawingml/2006/table">
            <a:tbl>
              <a:tblPr firstRow="1" firstCol="1" bandRow="1">
                <a:tableStyleId>{BC89EF96-8CEA-46FF-86C4-4CE0E7609802}</a:tableStyleId>
              </a:tblPr>
              <a:tblGrid>
                <a:gridCol w="1316455">
                  <a:extLst>
                    <a:ext uri="{9D8B030D-6E8A-4147-A177-3AD203B41FA5}">
                      <a16:colId xmlns:a16="http://schemas.microsoft.com/office/drawing/2014/main" val="3666378880"/>
                    </a:ext>
                  </a:extLst>
                </a:gridCol>
                <a:gridCol w="1859409">
                  <a:extLst>
                    <a:ext uri="{9D8B030D-6E8A-4147-A177-3AD203B41FA5}">
                      <a16:colId xmlns:a16="http://schemas.microsoft.com/office/drawing/2014/main" val="2449053924"/>
                    </a:ext>
                  </a:extLst>
                </a:gridCol>
                <a:gridCol w="1844774">
                  <a:extLst>
                    <a:ext uri="{9D8B030D-6E8A-4147-A177-3AD203B41FA5}">
                      <a16:colId xmlns:a16="http://schemas.microsoft.com/office/drawing/2014/main" val="92192649"/>
                    </a:ext>
                  </a:extLst>
                </a:gridCol>
                <a:gridCol w="5248075">
                  <a:extLst>
                    <a:ext uri="{9D8B030D-6E8A-4147-A177-3AD203B41FA5}">
                      <a16:colId xmlns:a16="http://schemas.microsoft.com/office/drawing/2014/main" val="3535091182"/>
                    </a:ext>
                  </a:extLst>
                </a:gridCol>
              </a:tblGrid>
              <a:tr h="161180">
                <a:tc>
                  <a:txBody>
                    <a:bodyPr/>
                    <a:lstStyle/>
                    <a:p>
                      <a:pPr>
                        <a:lnSpc>
                          <a:spcPct val="115000"/>
                        </a:lnSpc>
                        <a:tabLst>
                          <a:tab pos="215900" algn="l"/>
                        </a:tabLst>
                      </a:pPr>
                      <a:r>
                        <a:rPr lang="en-US" sz="2000" b="0">
                          <a:effectLst/>
                        </a:rPr>
                        <a:t>Simplex</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Gloss</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Reduplicated </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Gloss</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12971013"/>
                  </a:ext>
                </a:extLst>
              </a:tr>
              <a:tr h="161180">
                <a:tc>
                  <a:txBody>
                    <a:bodyPr/>
                    <a:lstStyle/>
                    <a:p>
                      <a:pPr>
                        <a:lnSpc>
                          <a:spcPct val="115000"/>
                        </a:lnSpc>
                        <a:tabLst>
                          <a:tab pos="215900" algn="l"/>
                        </a:tabLst>
                      </a:pPr>
                      <a:r>
                        <a:rPr lang="en-US" sz="2000" b="0">
                          <a:effectLst/>
                        </a:rPr>
                        <a:t>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‘catch’</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hopu~hopu</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‘catch one after another’</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494647512"/>
                  </a:ext>
                </a:extLst>
              </a:tr>
              <a:tr h="161180">
                <a:tc>
                  <a:txBody>
                    <a:bodyPr/>
                    <a:lstStyle/>
                    <a:p>
                      <a:pPr>
                        <a:lnSpc>
                          <a:spcPct val="115000"/>
                        </a:lnSpc>
                        <a:tabLst>
                          <a:tab pos="215900" algn="l"/>
                        </a:tabLst>
                      </a:pPr>
                      <a:r>
                        <a:rPr lang="en-US" sz="2000" b="0">
                          <a:effectLst/>
                        </a:rPr>
                        <a:t>pātai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‘question’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mi-NZ" sz="2000" b="0" dirty="0" err="1">
                          <a:effectLst/>
                        </a:rPr>
                        <a:t>pātai~tai</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‘question frequently’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83010048"/>
                  </a:ext>
                </a:extLst>
              </a:tr>
              <a:tr h="161180">
                <a:tc>
                  <a:txBody>
                    <a:bodyPr/>
                    <a:lstStyle/>
                    <a:p>
                      <a:pPr>
                        <a:lnSpc>
                          <a:spcPct val="115000"/>
                        </a:lnSpc>
                        <a:tabLst>
                          <a:tab pos="215900" algn="l"/>
                        </a:tabLst>
                      </a:pPr>
                      <a:r>
                        <a:rPr lang="en-US" sz="2000" b="0">
                          <a:effectLst/>
                        </a:rPr>
                        <a:t>pātuki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pātuki~tuki</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or knock repeatedly’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056001305"/>
                  </a:ext>
                </a:extLst>
              </a:tr>
              <a:tr h="161180">
                <a:tc>
                  <a:txBody>
                    <a:bodyPr/>
                    <a:lstStyle/>
                    <a:p>
                      <a:pPr>
                        <a:lnSpc>
                          <a:spcPct val="115000"/>
                        </a:lnSpc>
                        <a:tabLst>
                          <a:tab pos="215900" algn="l"/>
                        </a:tabLst>
                      </a:pPr>
                      <a:r>
                        <a:rPr lang="en-US" sz="2000" b="0">
                          <a:effectLst/>
                        </a:rPr>
                        <a:t>takahuri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‘roll, turn’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takahuri~huri</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‘keep on turning round, roll over and over’</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671692548"/>
                  </a:ext>
                </a:extLst>
              </a:tr>
              <a:tr h="161180">
                <a:tc>
                  <a:txBody>
                    <a:bodyPr/>
                    <a:lstStyle/>
                    <a:p>
                      <a:pPr>
                        <a:lnSpc>
                          <a:spcPct val="115000"/>
                        </a:lnSpc>
                        <a:tabLst>
                          <a:tab pos="215900" algn="l"/>
                        </a:tabLst>
                      </a:pPr>
                      <a:r>
                        <a:rPr lang="en-US" sz="2000" b="0">
                          <a:effectLst/>
                        </a:rPr>
                        <a:t>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‘pelt’</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epa~epa</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‘pelt continuously’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585658742"/>
                  </a:ext>
                </a:extLst>
              </a:tr>
              <a:tr h="161180">
                <a:tc>
                  <a:txBody>
                    <a:bodyPr/>
                    <a:lstStyle/>
                    <a:p>
                      <a:pPr>
                        <a:lnSpc>
                          <a:spcPct val="115000"/>
                        </a:lnSpc>
                        <a:tabLst>
                          <a:tab pos="215900" algn="l"/>
                        </a:tabLst>
                      </a:pPr>
                      <a:r>
                        <a:rPr lang="en-US" sz="2000" b="0">
                          <a:effectLst/>
                        </a:rPr>
                        <a:t>patō</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patō~tō</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‘knock repeatedly’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576386545"/>
                  </a:ext>
                </a:extLst>
              </a:tr>
            </a:tbl>
          </a:graphicData>
        </a:graphic>
      </p:graphicFrame>
      <p:sp>
        <p:nvSpPr>
          <p:cNvPr id="5" name="Content Placeholder 4">
            <a:extLst>
              <a:ext uri="{FF2B5EF4-FFF2-40B4-BE49-F238E27FC236}">
                <a16:creationId xmlns:a16="http://schemas.microsoft.com/office/drawing/2014/main" id="{BE32BA6E-ADC0-E7BD-7914-32811A40E29D}"/>
              </a:ext>
            </a:extLst>
          </p:cNvPr>
          <p:cNvSpPr>
            <a:spLocks noGrp="1"/>
          </p:cNvSpPr>
          <p:nvPr>
            <p:ph sz="half" idx="2"/>
          </p:nvPr>
        </p:nvSpPr>
        <p:spPr>
          <a:xfrm>
            <a:off x="849718" y="4780659"/>
            <a:ext cx="3722282" cy="1101981"/>
          </a:xfrm>
        </p:spPr>
        <p:txBody>
          <a:bodyPr>
            <a:normAutofit/>
          </a:bodyPr>
          <a:lstStyle/>
          <a:p>
            <a:pPr marL="0" indent="0" algn="ctr" rtl="1">
              <a:buNone/>
            </a:pPr>
            <a:r>
              <a:rPr lang="mi-NZ" sz="2800" dirty="0" err="1">
                <a:latin typeface="Times New Roman" panose="02020603050405020304" pitchFamily="18" charset="0"/>
                <a:cs typeface="Times New Roman" panose="02020603050405020304" pitchFamily="18" charset="0"/>
              </a:rPr>
              <a:t>Function</a:t>
            </a:r>
            <a:endParaRPr lang="mi-NZ" sz="2800" dirty="0">
              <a:latin typeface="Times New Roman" panose="02020603050405020304" pitchFamily="18" charset="0"/>
              <a:cs typeface="Times New Roman" panose="02020603050405020304" pitchFamily="18" charset="0"/>
            </a:endParaRPr>
          </a:p>
          <a:p>
            <a:pPr lvl="1" indent="0" algn="ctr" rtl="1">
              <a:buNone/>
            </a:pPr>
            <a:r>
              <a:rPr lang="mi-NZ" sz="2400" dirty="0" err="1">
                <a:latin typeface="Times New Roman" panose="02020603050405020304" pitchFamily="18" charset="0"/>
                <a:cs typeface="Times New Roman" panose="02020603050405020304" pitchFamily="18" charset="0"/>
              </a:rPr>
              <a:t>repetition</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of</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an</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action</a:t>
            </a:r>
            <a:endParaRPr lang="en-NZ" sz="2400" dirty="0">
              <a:latin typeface="Times New Roman" panose="02020603050405020304" pitchFamily="18" charset="0"/>
              <a:cs typeface="Times New Roman" panose="02020603050405020304" pitchFamily="18" charset="0"/>
            </a:endParaRPr>
          </a:p>
        </p:txBody>
      </p:sp>
      <p:sp>
        <p:nvSpPr>
          <p:cNvPr id="6" name="Content Placeholder 4">
            <a:extLst>
              <a:ext uri="{FF2B5EF4-FFF2-40B4-BE49-F238E27FC236}">
                <a16:creationId xmlns:a16="http://schemas.microsoft.com/office/drawing/2014/main" id="{56E9E72B-D802-A635-1F9F-BE250F6DE5FD}"/>
              </a:ext>
            </a:extLst>
          </p:cNvPr>
          <p:cNvSpPr txBox="1">
            <a:spLocks/>
          </p:cNvSpPr>
          <p:nvPr/>
        </p:nvSpPr>
        <p:spPr>
          <a:xfrm>
            <a:off x="5157393" y="4780659"/>
            <a:ext cx="5181600" cy="17115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mi-NZ" dirty="0" err="1">
                <a:latin typeface="Times New Roman" panose="02020603050405020304" pitchFamily="18" charset="0"/>
                <a:cs typeface="Times New Roman" panose="02020603050405020304" pitchFamily="18" charset="0"/>
              </a:rPr>
              <a:t>Forms</a:t>
            </a:r>
            <a:endParaRPr lang="mi-NZ" dirty="0">
              <a:latin typeface="Times New Roman" panose="02020603050405020304" pitchFamily="18" charset="0"/>
              <a:cs typeface="Times New Roman" panose="02020603050405020304" pitchFamily="18" charset="0"/>
            </a:endParaRPr>
          </a:p>
          <a:p>
            <a:pPr marL="0" indent="0" algn="ctr">
              <a:buNone/>
            </a:pPr>
            <a:r>
              <a:rPr lang="en-NZ" dirty="0">
                <a:latin typeface="Times New Roman" panose="02020603050405020304" pitchFamily="18" charset="0"/>
                <a:cs typeface="Times New Roman" panose="02020603050405020304" pitchFamily="18" charset="0"/>
              </a:rPr>
              <a:t>complete: </a:t>
            </a:r>
            <a:r>
              <a:rPr lang="en-NZ" i="1" dirty="0" err="1">
                <a:latin typeface="Times New Roman" panose="02020603050405020304" pitchFamily="18" charset="0"/>
                <a:cs typeface="Times New Roman" panose="02020603050405020304" pitchFamily="18" charset="0"/>
              </a:rPr>
              <a:t>hopu</a:t>
            </a:r>
            <a:r>
              <a:rPr lang="en-NZ" i="1" dirty="0">
                <a:latin typeface="Times New Roman" panose="02020603050405020304" pitchFamily="18" charset="0"/>
                <a:cs typeface="Times New Roman" panose="02020603050405020304" pitchFamily="18" charset="0"/>
              </a:rPr>
              <a:t> → </a:t>
            </a:r>
            <a:r>
              <a:rPr lang="en-NZ" i="1" dirty="0" err="1">
                <a:latin typeface="Times New Roman" panose="02020603050405020304" pitchFamily="18" charset="0"/>
                <a:cs typeface="Times New Roman" panose="02020603050405020304" pitchFamily="18" charset="0"/>
              </a:rPr>
              <a:t>hopu~hopu</a:t>
            </a:r>
            <a:endParaRPr lang="en-NZ" i="1" dirty="0">
              <a:latin typeface="Times New Roman" panose="02020603050405020304" pitchFamily="18" charset="0"/>
              <a:cs typeface="Times New Roman" panose="02020603050405020304" pitchFamily="18" charset="0"/>
            </a:endParaRPr>
          </a:p>
          <a:p>
            <a:pPr marL="0" indent="0" algn="ctr">
              <a:buNone/>
            </a:pPr>
            <a:r>
              <a:rPr lang="en-NZ" dirty="0">
                <a:latin typeface="Times New Roman" panose="02020603050405020304" pitchFamily="18" charset="0"/>
                <a:cs typeface="Times New Roman" panose="02020603050405020304" pitchFamily="18" charset="0"/>
              </a:rPr>
              <a:t>partial: </a:t>
            </a:r>
            <a:r>
              <a:rPr lang="en-NZ" i="1" dirty="0" err="1">
                <a:latin typeface="Times New Roman" panose="02020603050405020304" pitchFamily="18" charset="0"/>
                <a:cs typeface="Times New Roman" panose="02020603050405020304" pitchFamily="18" charset="0"/>
              </a:rPr>
              <a:t>pātai</a:t>
            </a:r>
            <a:r>
              <a:rPr lang="en-NZ" i="1" dirty="0">
                <a:latin typeface="Times New Roman" panose="02020603050405020304" pitchFamily="18" charset="0"/>
                <a:cs typeface="Times New Roman" panose="02020603050405020304" pitchFamily="18" charset="0"/>
              </a:rPr>
              <a:t> → </a:t>
            </a:r>
            <a:r>
              <a:rPr lang="en-NZ" i="1" dirty="0" err="1">
                <a:latin typeface="Times New Roman" panose="02020603050405020304" pitchFamily="18" charset="0"/>
                <a:cs typeface="Times New Roman" panose="02020603050405020304" pitchFamily="18" charset="0"/>
              </a:rPr>
              <a:t>pātai~tai</a:t>
            </a:r>
            <a:endParaRPr lang="en-NZ"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2427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C5DDB-8829-B85F-B4F5-12E6ED117276}"/>
              </a:ext>
            </a:extLst>
          </p:cNvPr>
          <p:cNvSpPr>
            <a:spLocks noGrp="1"/>
          </p:cNvSpPr>
          <p:nvPr>
            <p:ph type="title"/>
          </p:nvPr>
        </p:nvSpPr>
        <p:spPr>
          <a:xfrm>
            <a:off x="685800" y="365760"/>
            <a:ext cx="10268712" cy="1325562"/>
          </a:xfrm>
        </p:spPr>
        <p:txBody>
          <a:bodyPr/>
          <a:lstStyle/>
          <a:p>
            <a:r>
              <a:rPr lang="mi-NZ" dirty="0" err="1"/>
              <a:t>Reduplication</a:t>
            </a:r>
            <a:r>
              <a:rPr lang="mi-NZ" dirty="0"/>
              <a:t> (</a:t>
            </a:r>
            <a:r>
              <a:rPr lang="mi-NZ" dirty="0" err="1"/>
              <a:t>Keegan</a:t>
            </a:r>
            <a:r>
              <a:rPr lang="mi-NZ" dirty="0"/>
              <a:t> 1996)</a:t>
            </a:r>
            <a:endParaRPr lang="en-NZ" dirty="0"/>
          </a:p>
        </p:txBody>
      </p:sp>
      <p:graphicFrame>
        <p:nvGraphicFramePr>
          <p:cNvPr id="4" name="Content Placeholder 3">
            <a:extLst>
              <a:ext uri="{FF2B5EF4-FFF2-40B4-BE49-F238E27FC236}">
                <a16:creationId xmlns:a16="http://schemas.microsoft.com/office/drawing/2014/main" id="{CED70CE5-EB70-082E-35A7-EB9531B20203}"/>
              </a:ext>
            </a:extLst>
          </p:cNvPr>
          <p:cNvGraphicFramePr>
            <a:graphicFrameLocks noGrp="1"/>
          </p:cNvGraphicFramePr>
          <p:nvPr>
            <p:ph sz="half" idx="1"/>
            <p:extLst>
              <p:ext uri="{D42A27DB-BD31-4B8C-83A1-F6EECF244321}">
                <p14:modId xmlns:p14="http://schemas.microsoft.com/office/powerpoint/2010/main" val="1514167980"/>
              </p:ext>
            </p:extLst>
          </p:nvPr>
        </p:nvGraphicFramePr>
        <p:xfrm>
          <a:off x="807491" y="2077341"/>
          <a:ext cx="10025329" cy="1929006"/>
        </p:xfrm>
        <a:graphic>
          <a:graphicData uri="http://schemas.openxmlformats.org/drawingml/2006/table">
            <a:tbl>
              <a:tblPr firstRow="1" firstCol="1" bandRow="1">
                <a:tableStyleId>{BC89EF96-8CEA-46FF-86C4-4CE0E7609802}</a:tableStyleId>
              </a:tblPr>
              <a:tblGrid>
                <a:gridCol w="1285253">
                  <a:extLst>
                    <a:ext uri="{9D8B030D-6E8A-4147-A177-3AD203B41FA5}">
                      <a16:colId xmlns:a16="http://schemas.microsoft.com/office/drawing/2014/main" val="3666378880"/>
                    </a:ext>
                  </a:extLst>
                </a:gridCol>
                <a:gridCol w="1815338">
                  <a:extLst>
                    <a:ext uri="{9D8B030D-6E8A-4147-A177-3AD203B41FA5}">
                      <a16:colId xmlns:a16="http://schemas.microsoft.com/office/drawing/2014/main" val="2449053924"/>
                    </a:ext>
                  </a:extLst>
                </a:gridCol>
                <a:gridCol w="1801050">
                  <a:extLst>
                    <a:ext uri="{9D8B030D-6E8A-4147-A177-3AD203B41FA5}">
                      <a16:colId xmlns:a16="http://schemas.microsoft.com/office/drawing/2014/main" val="92192649"/>
                    </a:ext>
                  </a:extLst>
                </a:gridCol>
                <a:gridCol w="5123688">
                  <a:extLst>
                    <a:ext uri="{9D8B030D-6E8A-4147-A177-3AD203B41FA5}">
                      <a16:colId xmlns:a16="http://schemas.microsoft.com/office/drawing/2014/main" val="3535091182"/>
                    </a:ext>
                  </a:extLst>
                </a:gridCol>
              </a:tblGrid>
              <a:tr h="161180">
                <a:tc>
                  <a:txBody>
                    <a:bodyPr/>
                    <a:lstStyle/>
                    <a:p>
                      <a:pPr>
                        <a:lnSpc>
                          <a:spcPct val="115000"/>
                        </a:lnSpc>
                        <a:tabLst>
                          <a:tab pos="215900" algn="l"/>
                        </a:tabLst>
                      </a:pPr>
                      <a:r>
                        <a:rPr lang="en-US" sz="2000" b="0">
                          <a:effectLst/>
                        </a:rPr>
                        <a:t>Simplex</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Gloss</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Reduplicated </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Gloss</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12971013"/>
                  </a:ext>
                </a:extLst>
              </a:tr>
              <a:tr h="161180">
                <a:tc>
                  <a:txBody>
                    <a:bodyPr/>
                    <a:lstStyle/>
                    <a:p>
                      <a:pPr>
                        <a:lnSpc>
                          <a:spcPct val="115000"/>
                        </a:lnSpc>
                        <a:tabLst>
                          <a:tab pos="215900" algn="l"/>
                        </a:tabLst>
                      </a:pPr>
                      <a:r>
                        <a:rPr lang="en-US" sz="2000" b="0">
                          <a:effectLst/>
                        </a:rPr>
                        <a:t>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‘catch’</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hopu</a:t>
                      </a:r>
                      <a:r>
                        <a:rPr lang="en-US" sz="2000" b="1" dirty="0" err="1">
                          <a:effectLst/>
                        </a:rPr>
                        <a:t>hopu</a:t>
                      </a:r>
                      <a:endParaRPr lang="en-NZ" sz="20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‘catch one after another’</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494647512"/>
                  </a:ext>
                </a:extLst>
              </a:tr>
              <a:tr h="161180">
                <a:tc>
                  <a:txBody>
                    <a:bodyPr/>
                    <a:lstStyle/>
                    <a:p>
                      <a:pPr>
                        <a:lnSpc>
                          <a:spcPct val="115000"/>
                        </a:lnSpc>
                        <a:tabLst>
                          <a:tab pos="215900" algn="l"/>
                        </a:tabLst>
                      </a:pPr>
                      <a:r>
                        <a:rPr lang="en-US" sz="2000" b="0">
                          <a:effectLst/>
                        </a:rPr>
                        <a:t>pātai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‘question’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mi-NZ" sz="2000" b="0" dirty="0">
                          <a:effectLst/>
                        </a:rPr>
                        <a:t>pātai</a:t>
                      </a:r>
                      <a:r>
                        <a:rPr lang="mi-NZ" sz="2000" b="1" dirty="0">
                          <a:effectLst/>
                        </a:rPr>
                        <a:t>tai</a:t>
                      </a:r>
                      <a:endParaRPr lang="en-NZ" sz="20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‘question frequently’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83010048"/>
                  </a:ext>
                </a:extLst>
              </a:tr>
              <a:tr h="161180">
                <a:tc>
                  <a:txBody>
                    <a:bodyPr/>
                    <a:lstStyle/>
                    <a:p>
                      <a:pPr>
                        <a:lnSpc>
                          <a:spcPct val="115000"/>
                        </a:lnSpc>
                        <a:tabLst>
                          <a:tab pos="215900" algn="l"/>
                        </a:tabLst>
                      </a:pPr>
                      <a:r>
                        <a:rPr lang="en-US" sz="2000" b="0">
                          <a:effectLst/>
                        </a:rPr>
                        <a:t>pātuki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pātuki</a:t>
                      </a:r>
                      <a:r>
                        <a:rPr lang="en-US" sz="2000" b="1" dirty="0" err="1">
                          <a:effectLst/>
                        </a:rPr>
                        <a:t>tuki</a:t>
                      </a:r>
                      <a:endParaRPr lang="en-NZ" sz="20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‘strike or knock repeatedly’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056001305"/>
                  </a:ext>
                </a:extLst>
              </a:tr>
              <a:tr h="161180">
                <a:tc>
                  <a:txBody>
                    <a:bodyPr/>
                    <a:lstStyle/>
                    <a:p>
                      <a:pPr>
                        <a:lnSpc>
                          <a:spcPct val="115000"/>
                        </a:lnSpc>
                        <a:tabLst>
                          <a:tab pos="215900" algn="l"/>
                        </a:tabLst>
                      </a:pPr>
                      <a:r>
                        <a:rPr lang="en-US" sz="2000" b="0">
                          <a:effectLst/>
                        </a:rPr>
                        <a:t>takahuri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‘roll, turn’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takahuri</a:t>
                      </a:r>
                      <a:r>
                        <a:rPr lang="en-US" sz="2000" b="1" dirty="0" err="1">
                          <a:effectLst/>
                        </a:rPr>
                        <a:t>huri</a:t>
                      </a:r>
                      <a:endParaRPr lang="en-NZ" sz="20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‘keep on turning round, roll over and over’</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671692548"/>
                  </a:ext>
                </a:extLst>
              </a:tr>
              <a:tr h="161180">
                <a:tc>
                  <a:txBody>
                    <a:bodyPr/>
                    <a:lstStyle/>
                    <a:p>
                      <a:pPr>
                        <a:lnSpc>
                          <a:spcPct val="115000"/>
                        </a:lnSpc>
                        <a:tabLst>
                          <a:tab pos="215900" algn="l"/>
                        </a:tabLst>
                      </a:pPr>
                      <a:r>
                        <a:rPr lang="en-US" sz="2000" b="0">
                          <a:effectLst/>
                        </a:rPr>
                        <a:t>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‘pelt’</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gn="r">
                        <a:lnSpc>
                          <a:spcPct val="115000"/>
                        </a:lnSpc>
                        <a:tabLst>
                          <a:tab pos="215900" algn="l"/>
                        </a:tabLst>
                      </a:pPr>
                      <a:r>
                        <a:rPr lang="en-US" sz="2000" b="0" dirty="0" err="1">
                          <a:effectLst/>
                        </a:rPr>
                        <a:t>epa</a:t>
                      </a:r>
                      <a:r>
                        <a:rPr lang="en-US" sz="2000" b="1" dirty="0" err="1">
                          <a:effectLst/>
                        </a:rPr>
                        <a:t>epa</a:t>
                      </a:r>
                      <a:endParaRPr lang="en-NZ" sz="20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‘pelt continuously’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585658742"/>
                  </a:ext>
                </a:extLst>
              </a:tr>
            </a:tbl>
          </a:graphicData>
        </a:graphic>
      </p:graphicFrame>
      <p:sp>
        <p:nvSpPr>
          <p:cNvPr id="3" name="Content Placeholder 4">
            <a:extLst>
              <a:ext uri="{FF2B5EF4-FFF2-40B4-BE49-F238E27FC236}">
                <a16:creationId xmlns:a16="http://schemas.microsoft.com/office/drawing/2014/main" id="{54B88020-E53F-4D13-4EDE-9D194D7608A0}"/>
              </a:ext>
            </a:extLst>
          </p:cNvPr>
          <p:cNvSpPr txBox="1">
            <a:spLocks/>
          </p:cNvSpPr>
          <p:nvPr/>
        </p:nvSpPr>
        <p:spPr>
          <a:xfrm>
            <a:off x="854033" y="4713866"/>
            <a:ext cx="3287731" cy="1783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mi-NZ" dirty="0" err="1">
                <a:latin typeface="Times New Roman" panose="02020603050405020304" pitchFamily="18" charset="0"/>
                <a:cs typeface="Times New Roman" panose="02020603050405020304" pitchFamily="18" charset="0"/>
              </a:rPr>
              <a:t>Forms</a:t>
            </a:r>
            <a:endParaRPr lang="mi-NZ" dirty="0">
              <a:latin typeface="Times New Roman" panose="02020603050405020304" pitchFamily="18" charset="0"/>
              <a:cs typeface="Times New Roman" panose="02020603050405020304" pitchFamily="18" charset="0"/>
            </a:endParaRPr>
          </a:p>
          <a:p>
            <a:pPr marL="457200" lvl="1" indent="0" algn="ctr">
              <a:buNone/>
            </a:pPr>
            <a:r>
              <a:rPr lang="mi-NZ" dirty="0">
                <a:latin typeface="Times New Roman" panose="02020603050405020304" pitchFamily="18" charset="0"/>
                <a:cs typeface="Times New Roman" panose="02020603050405020304" pitchFamily="18" charset="0"/>
              </a:rPr>
              <a:t>CVCV (~hopu)</a:t>
            </a:r>
          </a:p>
          <a:p>
            <a:pPr marL="457200" lvl="1" indent="0" algn="ctr">
              <a:buNone/>
            </a:pPr>
            <a:r>
              <a:rPr lang="mi-NZ" dirty="0">
                <a:latin typeface="Times New Roman" panose="02020603050405020304" pitchFamily="18" charset="0"/>
                <a:cs typeface="Times New Roman" panose="02020603050405020304" pitchFamily="18" charset="0"/>
              </a:rPr>
              <a:t>CVV (~tai)</a:t>
            </a:r>
          </a:p>
          <a:p>
            <a:pPr marL="457200" lvl="1" indent="0" algn="ctr">
              <a:buNone/>
            </a:pPr>
            <a:r>
              <a:rPr lang="mi-NZ" dirty="0">
                <a:latin typeface="Times New Roman" panose="02020603050405020304" pitchFamily="18" charset="0"/>
                <a:cs typeface="Times New Roman" panose="02020603050405020304" pitchFamily="18" charset="0"/>
              </a:rPr>
              <a:t>VCV (~epa)</a:t>
            </a:r>
          </a:p>
          <a:p>
            <a:pPr lvl="1"/>
            <a:endParaRPr lang="en-NZ" dirty="0">
              <a:latin typeface="Times New Roman" panose="02020603050405020304" pitchFamily="18" charset="0"/>
              <a:cs typeface="Times New Roman" panose="02020603050405020304" pitchFamily="18" charset="0"/>
            </a:endParaRPr>
          </a:p>
        </p:txBody>
      </p:sp>
      <p:sp>
        <p:nvSpPr>
          <p:cNvPr id="9" name="Content Placeholder 4">
            <a:extLst>
              <a:ext uri="{FF2B5EF4-FFF2-40B4-BE49-F238E27FC236}">
                <a16:creationId xmlns:a16="http://schemas.microsoft.com/office/drawing/2014/main" id="{6A5615BF-09EF-A50A-098D-57DD6BDE6847}"/>
              </a:ext>
            </a:extLst>
          </p:cNvPr>
          <p:cNvSpPr txBox="1">
            <a:spLocks/>
          </p:cNvSpPr>
          <p:nvPr/>
        </p:nvSpPr>
        <p:spPr>
          <a:xfrm>
            <a:off x="5070764" y="4713866"/>
            <a:ext cx="4959928" cy="17783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mi-NZ" dirty="0" err="1">
                <a:latin typeface="Times New Roman" panose="02020603050405020304" pitchFamily="18" charset="0"/>
                <a:cs typeface="Times New Roman" panose="02020603050405020304" pitchFamily="18" charset="0"/>
              </a:rPr>
              <a:t>Abstracting</a:t>
            </a:r>
            <a:r>
              <a:rPr lang="mi-NZ" dirty="0">
                <a:latin typeface="Times New Roman" panose="02020603050405020304" pitchFamily="18" charset="0"/>
                <a:cs typeface="Times New Roman" panose="02020603050405020304" pitchFamily="18" charset="0"/>
              </a:rPr>
              <a:t> to a </a:t>
            </a:r>
            <a:r>
              <a:rPr lang="mi-NZ" dirty="0" err="1">
                <a:latin typeface="Times New Roman" panose="02020603050405020304" pitchFamily="18" charset="0"/>
                <a:cs typeface="Times New Roman" panose="02020603050405020304" pitchFamily="18" charset="0"/>
              </a:rPr>
              <a:t>single</a:t>
            </a:r>
            <a:r>
              <a:rPr lang="mi-NZ" dirty="0">
                <a:latin typeface="Times New Roman" panose="02020603050405020304" pitchFamily="18" charset="0"/>
                <a:cs typeface="Times New Roman" panose="02020603050405020304" pitchFamily="18" charset="0"/>
              </a:rPr>
              <a:t> CV </a:t>
            </a:r>
            <a:r>
              <a:rPr lang="mi-NZ" dirty="0" err="1">
                <a:latin typeface="Times New Roman" panose="02020603050405020304" pitchFamily="18" charset="0"/>
                <a:cs typeface="Times New Roman" panose="02020603050405020304" pitchFamily="18" charset="0"/>
              </a:rPr>
              <a:t>template</a:t>
            </a:r>
            <a:endParaRPr lang="mi-NZ" dirty="0">
              <a:latin typeface="Times New Roman" panose="02020603050405020304" pitchFamily="18" charset="0"/>
              <a:cs typeface="Times New Roman" panose="02020603050405020304" pitchFamily="18" charset="0"/>
            </a:endParaRPr>
          </a:p>
          <a:p>
            <a:pPr marL="457200" lvl="1" indent="0">
              <a:buNone/>
            </a:pPr>
            <a:r>
              <a:rPr lang="mi-NZ" dirty="0">
                <a:latin typeface="Times New Roman" panose="02020603050405020304" pitchFamily="18" charset="0"/>
                <a:cs typeface="Times New Roman" panose="02020603050405020304" pitchFamily="18" charset="0"/>
              </a:rPr>
              <a:t>~(C)V(C)V</a:t>
            </a:r>
          </a:p>
        </p:txBody>
      </p:sp>
      <p:sp>
        <p:nvSpPr>
          <p:cNvPr id="10" name="Arrow: Right 9">
            <a:extLst>
              <a:ext uri="{FF2B5EF4-FFF2-40B4-BE49-F238E27FC236}">
                <a16:creationId xmlns:a16="http://schemas.microsoft.com/office/drawing/2014/main" id="{500A5D98-631D-B327-61A4-342A2901E246}"/>
              </a:ext>
            </a:extLst>
          </p:cNvPr>
          <p:cNvSpPr/>
          <p:nvPr/>
        </p:nvSpPr>
        <p:spPr>
          <a:xfrm>
            <a:off x="4012525" y="5454680"/>
            <a:ext cx="1058239" cy="480783"/>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NZ"/>
          </a:p>
        </p:txBody>
      </p:sp>
    </p:spTree>
    <p:extLst>
      <p:ext uri="{BB962C8B-B14F-4D97-AF65-F5344CB8AC3E}">
        <p14:creationId xmlns:p14="http://schemas.microsoft.com/office/powerpoint/2010/main" val="45781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theme/theme1.xml><?xml version="1.0" encoding="utf-8"?>
<a:theme xmlns:a="http://schemas.openxmlformats.org/drawingml/2006/main" name="View">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1787</TotalTime>
  <Words>3846</Words>
  <Application>Microsoft Office PowerPoint</Application>
  <PresentationFormat>Widescreen</PresentationFormat>
  <Paragraphs>389</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Century Schoolbook</vt:lpstr>
      <vt:lpstr>Times</vt:lpstr>
      <vt:lpstr>Times New Roman</vt:lpstr>
      <vt:lpstr>Wingdings</vt:lpstr>
      <vt:lpstr>Wingdings 2</vt:lpstr>
      <vt:lpstr>View</vt:lpstr>
      <vt:lpstr>Te Puna Aurei LearnFest 2023  Māori and Pacific language  data in linguistics classes</vt:lpstr>
      <vt:lpstr>PowerPoint Presentation</vt:lpstr>
      <vt:lpstr>PowerPoint Presentation</vt:lpstr>
      <vt:lpstr>For the love of language   (Burridge &amp; Stebbins 2020)</vt:lpstr>
      <vt:lpstr>What do we learn about te reo Māori from Burridge &amp; Stebbins?</vt:lpstr>
      <vt:lpstr>New materials for teaching: A work in progress</vt:lpstr>
      <vt:lpstr>Teaching the category of number  singular &amp; plural (after Harlow 2015)</vt:lpstr>
      <vt:lpstr>Teaching Reduplication  (Data from Keegan 1996)</vt:lpstr>
      <vt:lpstr>Reduplication (Keegan 1996)</vt:lpstr>
      <vt:lpstr>Neverver (Malekula Island, Vanuatu)</vt:lpstr>
      <vt:lpstr>Reduplication in Neverver (after Barbour 2012)</vt:lpstr>
      <vt:lpstr>Asymmetrical Standard Negation in Māori</vt:lpstr>
      <vt:lpstr>Some interim reflections</vt:lpstr>
      <vt:lpstr>References</vt:lpstr>
      <vt:lpstr>A problematic task (2nd edn.)</vt:lpstr>
      <vt:lpstr>A problematic task (1st edn.)</vt:lpstr>
      <vt:lpstr>A problematic task (1st edn.)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Drawing on linguistic concepts to teach te reo Māori; drawing on te reo Māori to teach linguistic concepts</dc:title>
  <dc:creator>Julie Barbour</dc:creator>
  <cp:lastModifiedBy>Julie Barbour</cp:lastModifiedBy>
  <cp:revision>23</cp:revision>
  <cp:lastPrinted>2023-11-27T01:47:23Z</cp:lastPrinted>
  <dcterms:created xsi:type="dcterms:W3CDTF">2023-11-13T03:45:25Z</dcterms:created>
  <dcterms:modified xsi:type="dcterms:W3CDTF">2023-11-27T01:47:41Z</dcterms:modified>
</cp:coreProperties>
</file>