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3863" r:id="rId6"/>
    <p:sldId id="261" r:id="rId7"/>
    <p:sldId id="3848" r:id="rId8"/>
    <p:sldId id="265" r:id="rId9"/>
    <p:sldId id="3856" r:id="rId10"/>
    <p:sldId id="3860" r:id="rId11"/>
    <p:sldId id="3862" r:id="rId12"/>
    <p:sldId id="3854" r:id="rId13"/>
    <p:sldId id="3864" r:id="rId14"/>
    <p:sldId id="3865" r:id="rId15"/>
    <p:sldId id="3866" r:id="rId16"/>
    <p:sldId id="384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BDFAE-80C5-7527-8FDE-3275D2C9DCC4}" v="5" dt="2024-06-19T00:16:55.775"/>
    <p1510:client id="{4C4E63B4-8819-2299-43CE-CAACC2695691}" v="3" dt="2024-06-20T01:15:56.582"/>
    <p1510:client id="{9D333E0C-39DD-A5EA-0D36-430680D21B3C}" v="4" dt="2024-06-20T01:57:04.212"/>
    <p1510:client id="{C70AA1DC-6A04-AE44-CD79-C8F4104BAB3E}" v="127" dt="2024-06-19T07:06:14.049"/>
  </p1510:revLst>
</p1510:revInfo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3" autoAdjust="0"/>
    <p:restoredTop sz="84094" autoAdjust="0"/>
  </p:normalViewPr>
  <p:slideViewPr>
    <p:cSldViewPr snapToGrid="0">
      <p:cViewPr varScale="1">
        <p:scale>
          <a:sx n="53" d="100"/>
          <a:sy n="53" d="100"/>
        </p:scale>
        <p:origin x="1136" y="24"/>
      </p:cViewPr>
      <p:guideLst/>
    </p:cSldViewPr>
  </p:slideViewPr>
  <p:outlineViewPr>
    <p:cViewPr>
      <p:scale>
        <a:sx n="33" d="100"/>
        <a:sy n="33" d="100"/>
      </p:scale>
      <p:origin x="0" y="-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0CE03-6C3A-EB4D-A9B1-7EFD38B58412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7D50D-BAA9-464B-B391-243138E078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29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18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621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14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229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>
              <a:lnSpc>
                <a:spcPct val="150000"/>
              </a:lnSpc>
              <a:spcAft>
                <a:spcPts val="800"/>
              </a:spcAft>
            </a:pPr>
            <a:endParaRPr lang="en-NZ" sz="1800" kern="100" dirty="0">
              <a:effectLst/>
              <a:latin typeface="Garamond" panose="02020404030301010803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44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4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NZ" sz="1800" dirty="0">
              <a:latin typeface="Garamond"/>
              <a:ea typeface="DengXian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681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800"/>
              </a:spcAft>
            </a:pPr>
            <a:endParaRPr lang="en-NZ" sz="1800" kern="100" dirty="0">
              <a:latin typeface="Garamond" panose="02020404030301010803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09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68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052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NZ" sz="1200" b="0" i="0" u="none" strike="noStrike" baseline="0" dirty="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60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84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429764-E305-A48D-5244-9BCD20902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8286859"/>
            <a:chOff x="0" y="1"/>
            <a:chExt cx="12192000" cy="8286859"/>
          </a:xfrm>
        </p:grpSpPr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45F65CE3-2411-E8E5-B72E-F5CBEC4DDC55}"/>
                </a:ext>
              </a:extLst>
            </p:cNvPr>
            <p:cNvSpPr/>
            <p:nvPr userDrawn="1"/>
          </p:nvSpPr>
          <p:spPr>
            <a:xfrm>
              <a:off x="4000500" y="1087403"/>
              <a:ext cx="8191500" cy="5770597"/>
            </a:xfrm>
            <a:custGeom>
              <a:avLst/>
              <a:gdLst>
                <a:gd name="connsiteX0" fmla="*/ 4929467 w 8191500"/>
                <a:gd name="connsiteY0" fmla="*/ 0 h 5770597"/>
                <a:gd name="connsiteX1" fmla="*/ 8065066 w 8191500"/>
                <a:gd name="connsiteY1" fmla="*/ 1118513 h 5770597"/>
                <a:gd name="connsiteX2" fmla="*/ 8191500 w 8191500"/>
                <a:gd name="connsiteY2" fmla="*/ 1227339 h 5770597"/>
                <a:gd name="connsiteX3" fmla="*/ 8191500 w 8191500"/>
                <a:gd name="connsiteY3" fmla="*/ 5770597 h 5770597"/>
                <a:gd name="connsiteX4" fmla="*/ 79523 w 8191500"/>
                <a:gd name="connsiteY4" fmla="*/ 5770597 h 5770597"/>
                <a:gd name="connsiteX5" fmla="*/ 56799 w 8191500"/>
                <a:gd name="connsiteY5" fmla="*/ 5644158 h 5770597"/>
                <a:gd name="connsiteX6" fmla="*/ 0 w 8191500"/>
                <a:gd name="connsiteY6" fmla="*/ 4898209 h 5770597"/>
                <a:gd name="connsiteX7" fmla="*/ 4929467 w 8191500"/>
                <a:gd name="connsiteY7" fmla="*/ 0 h 577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1500" h="5770597">
                  <a:moveTo>
                    <a:pt x="4929467" y="0"/>
                  </a:moveTo>
                  <a:cubicBezTo>
                    <a:pt x="6120547" y="0"/>
                    <a:pt x="7212963" y="419755"/>
                    <a:pt x="8065066" y="1118513"/>
                  </a:cubicBezTo>
                  <a:lnTo>
                    <a:pt x="8191500" y="1227339"/>
                  </a:lnTo>
                  <a:lnTo>
                    <a:pt x="8191500" y="5770597"/>
                  </a:lnTo>
                  <a:lnTo>
                    <a:pt x="79523" y="5770597"/>
                  </a:lnTo>
                  <a:lnTo>
                    <a:pt x="56799" y="5644158"/>
                  </a:lnTo>
                  <a:cubicBezTo>
                    <a:pt x="19398" y="5400934"/>
                    <a:pt x="0" y="5151822"/>
                    <a:pt x="0" y="4898209"/>
                  </a:cubicBezTo>
                  <a:cubicBezTo>
                    <a:pt x="0" y="2193003"/>
                    <a:pt x="2206998" y="0"/>
                    <a:pt x="4929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6B51B3-AA6C-9C5E-7032-5AEA05D4590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6241" y="183933"/>
              <a:ext cx="0" cy="1597708"/>
            </a:xfrm>
            <a:prstGeom prst="line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13">
              <a:extLst>
                <a:ext uri="{FF2B5EF4-FFF2-40B4-BE49-F238E27FC236}">
                  <a16:creationId xmlns:a16="http://schemas.microsoft.com/office/drawing/2014/main" id="{4F28561D-5B3C-F08A-F7B5-48E6B74EAEBD}"/>
                </a:ext>
              </a:extLst>
            </p:cNvPr>
            <p:cNvSpPr/>
            <p:nvPr userDrawn="1"/>
          </p:nvSpPr>
          <p:spPr>
            <a:xfrm>
              <a:off x="5292348" y="1"/>
              <a:ext cx="2279742" cy="1267785"/>
            </a:xfrm>
            <a:custGeom>
              <a:avLst/>
              <a:gdLst>
                <a:gd name="connsiteX0" fmla="*/ 0 w 2279742"/>
                <a:gd name="connsiteY0" fmla="*/ 0 h 1267785"/>
                <a:gd name="connsiteX1" fmla="*/ 138700 w 2279742"/>
                <a:gd name="connsiteY1" fmla="*/ 0 h 1267785"/>
                <a:gd name="connsiteX2" fmla="*/ 138700 w 2279742"/>
                <a:gd name="connsiteY2" fmla="*/ 1078193 h 1267785"/>
                <a:gd name="connsiteX3" fmla="*/ 2002733 w 2279742"/>
                <a:gd name="connsiteY3" fmla="*/ 0 h 1267785"/>
                <a:gd name="connsiteX4" fmla="*/ 2279742 w 2279742"/>
                <a:gd name="connsiteY4" fmla="*/ 0 h 1267785"/>
                <a:gd name="connsiteX5" fmla="*/ 104026 w 2279742"/>
                <a:gd name="connsiteY5" fmla="*/ 1258503 h 1267785"/>
                <a:gd name="connsiteX6" fmla="*/ 69351 w 2279742"/>
                <a:gd name="connsiteY6" fmla="*/ 1267785 h 1267785"/>
                <a:gd name="connsiteX7" fmla="*/ 0 w 2279742"/>
                <a:gd name="connsiteY7" fmla="*/ 1198436 h 126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79742" h="1267785">
                  <a:moveTo>
                    <a:pt x="0" y="0"/>
                  </a:moveTo>
                  <a:lnTo>
                    <a:pt x="138700" y="0"/>
                  </a:lnTo>
                  <a:lnTo>
                    <a:pt x="138700" y="1078193"/>
                  </a:lnTo>
                  <a:lnTo>
                    <a:pt x="2002733" y="0"/>
                  </a:lnTo>
                  <a:lnTo>
                    <a:pt x="2279742" y="0"/>
                  </a:lnTo>
                  <a:lnTo>
                    <a:pt x="104026" y="1258503"/>
                  </a:lnTo>
                  <a:cubicBezTo>
                    <a:pt x="93484" y="1264595"/>
                    <a:pt x="81523" y="1267796"/>
                    <a:pt x="69351" y="1267785"/>
                  </a:cubicBezTo>
                  <a:cubicBezTo>
                    <a:pt x="31049" y="1267785"/>
                    <a:pt x="0" y="1236737"/>
                    <a:pt x="0" y="119843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7BD7FF70-44B7-E753-26CD-E228B56C2517}"/>
                </a:ext>
              </a:extLst>
            </p:cNvPr>
            <p:cNvSpPr/>
            <p:nvPr userDrawn="1"/>
          </p:nvSpPr>
          <p:spPr>
            <a:xfrm>
              <a:off x="10208695" y="1"/>
              <a:ext cx="1135066" cy="477997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F9EE857-93B9-ACF6-2AB4-2A29C4B94776}"/>
                </a:ext>
              </a:extLst>
            </p:cNvPr>
            <p:cNvSpPr/>
            <p:nvPr userDrawn="1"/>
          </p:nvSpPr>
          <p:spPr>
            <a:xfrm>
              <a:off x="1569044" y="514898"/>
              <a:ext cx="2393351" cy="232842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9">
              <a:extLst>
                <a:ext uri="{FF2B5EF4-FFF2-40B4-BE49-F238E27FC236}">
                  <a16:creationId xmlns:a16="http://schemas.microsoft.com/office/drawing/2014/main" id="{75030D84-5EEB-A095-3D43-0ED22BDB8406}"/>
                </a:ext>
              </a:extLst>
            </p:cNvPr>
            <p:cNvSpPr/>
            <p:nvPr userDrawn="1"/>
          </p:nvSpPr>
          <p:spPr>
            <a:xfrm flipH="1">
              <a:off x="0" y="2949740"/>
              <a:ext cx="1186451" cy="1771650"/>
            </a:xfrm>
            <a:custGeom>
              <a:avLst/>
              <a:gdLst>
                <a:gd name="connsiteX0" fmla="*/ 61913 w 1186451"/>
                <a:gd name="connsiteY0" fmla="*/ 0 h 1771650"/>
                <a:gd name="connsiteX1" fmla="*/ 1186451 w 1186451"/>
                <a:gd name="connsiteY1" fmla="*/ 0 h 1771650"/>
                <a:gd name="connsiteX2" fmla="*/ 1186451 w 1186451"/>
                <a:gd name="connsiteY2" fmla="*/ 123825 h 1771650"/>
                <a:gd name="connsiteX3" fmla="*/ 123825 w 1186451"/>
                <a:gd name="connsiteY3" fmla="*/ 123825 h 1771650"/>
                <a:gd name="connsiteX4" fmla="*/ 123825 w 1186451"/>
                <a:gd name="connsiteY4" fmla="*/ 1647825 h 1771650"/>
                <a:gd name="connsiteX5" fmla="*/ 1186451 w 1186451"/>
                <a:gd name="connsiteY5" fmla="*/ 1647825 h 1771650"/>
                <a:gd name="connsiteX6" fmla="*/ 1186451 w 1186451"/>
                <a:gd name="connsiteY6" fmla="*/ 1771650 h 1771650"/>
                <a:gd name="connsiteX7" fmla="*/ 61913 w 1186451"/>
                <a:gd name="connsiteY7" fmla="*/ 1771650 h 1771650"/>
                <a:gd name="connsiteX8" fmla="*/ 0 w 1186451"/>
                <a:gd name="connsiteY8" fmla="*/ 1709738 h 1771650"/>
                <a:gd name="connsiteX9" fmla="*/ 0 w 1186451"/>
                <a:gd name="connsiteY9" fmla="*/ 61913 h 1771650"/>
                <a:gd name="connsiteX10" fmla="*/ 61913 w 1186451"/>
                <a:gd name="connsiteY10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6451" h="1771650">
                  <a:moveTo>
                    <a:pt x="61913" y="0"/>
                  </a:moveTo>
                  <a:lnTo>
                    <a:pt x="1186451" y="0"/>
                  </a:lnTo>
                  <a:lnTo>
                    <a:pt x="1186451" y="123825"/>
                  </a:lnTo>
                  <a:lnTo>
                    <a:pt x="123825" y="123825"/>
                  </a:lnTo>
                  <a:lnTo>
                    <a:pt x="123825" y="1647825"/>
                  </a:lnTo>
                  <a:lnTo>
                    <a:pt x="1186451" y="1647825"/>
                  </a:lnTo>
                  <a:lnTo>
                    <a:pt x="1186451" y="1771650"/>
                  </a:lnTo>
                  <a:lnTo>
                    <a:pt x="61913" y="1771650"/>
                  </a:lnTo>
                  <a:cubicBezTo>
                    <a:pt x="27719" y="1771650"/>
                    <a:pt x="0" y="1743932"/>
                    <a:pt x="0" y="1709738"/>
                  </a:cubicBez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6E6DE3E-6851-19AD-2E60-22F006238173}"/>
                </a:ext>
              </a:extLst>
            </p:cNvPr>
            <p:cNvSpPr/>
            <p:nvPr userDrawn="1"/>
          </p:nvSpPr>
          <p:spPr>
            <a:xfrm rot="16200000">
              <a:off x="1539683" y="4203427"/>
              <a:ext cx="4083433" cy="4083433"/>
            </a:xfrm>
            <a:prstGeom prst="arc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4474" y="2949739"/>
            <a:ext cx="6261291" cy="2396686"/>
          </a:xfrm>
        </p:spPr>
        <p:txBody>
          <a:bodyPr anchor="b" anchorCtr="0">
            <a:no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9FE4C84-13A1-72EA-6541-7C8FDDEA7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1563" y="5800859"/>
            <a:ext cx="692016" cy="692016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0468883-4E51-D3BD-E1C6-601ED9B6E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438747" flipV="1">
            <a:off x="7967025" y="2530995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111AEF3F-9A86-45CE-4817-E3E6863DC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1764789" y="390570"/>
            <a:ext cx="437721" cy="797078"/>
          </a:xfrm>
          <a:custGeom>
            <a:avLst/>
            <a:gdLst>
              <a:gd name="connsiteX0" fmla="*/ 28069 w 437721"/>
              <a:gd name="connsiteY0" fmla="*/ 0 h 797078"/>
              <a:gd name="connsiteX1" fmla="*/ 437721 w 437721"/>
              <a:gd name="connsiteY1" fmla="*/ 398539 h 797078"/>
              <a:gd name="connsiteX2" fmla="*/ 28069 w 437721"/>
              <a:gd name="connsiteY2" fmla="*/ 797078 h 797078"/>
              <a:gd name="connsiteX3" fmla="*/ 0 w 437721"/>
              <a:gd name="connsiteY3" fmla="*/ 794325 h 797078"/>
              <a:gd name="connsiteX4" fmla="*/ 0 w 437721"/>
              <a:gd name="connsiteY4" fmla="*/ 2753 h 797078"/>
              <a:gd name="connsiteX5" fmla="*/ 28069 w 437721"/>
              <a:gd name="connsiteY5" fmla="*/ 0 h 79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721" h="797078">
                <a:moveTo>
                  <a:pt x="28069" y="0"/>
                </a:moveTo>
                <a:cubicBezTo>
                  <a:pt x="254314" y="0"/>
                  <a:pt x="437721" y="178432"/>
                  <a:pt x="437721" y="398539"/>
                </a:cubicBezTo>
                <a:cubicBezTo>
                  <a:pt x="437721" y="618646"/>
                  <a:pt x="254314" y="797078"/>
                  <a:pt x="28069" y="797078"/>
                </a:cubicBezTo>
                <a:lnTo>
                  <a:pt x="0" y="794325"/>
                </a:lnTo>
                <a:lnTo>
                  <a:pt x="0" y="2753"/>
                </a:lnTo>
                <a:lnTo>
                  <a:pt x="280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A792C8-BB21-CDAF-668C-C1EFF45540C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38200" y="1825625"/>
            <a:ext cx="6934200" cy="4297680"/>
          </a:xfr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>
              <a:spcBef>
                <a:spcPts val="500"/>
              </a:spcBef>
              <a:spcAft>
                <a:spcPts val="800"/>
              </a:spcAft>
              <a:buClr>
                <a:schemeClr val="accent2"/>
              </a:buClr>
              <a:defRPr sz="1800"/>
            </a:lvl2pPr>
            <a:lvl3pPr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spcBef>
                <a:spcPts val="1000"/>
              </a:spcBef>
              <a:buClr>
                <a:schemeClr val="accent2"/>
              </a:buClr>
              <a:defRPr sz="1800"/>
            </a:lvl4pPr>
            <a:lvl5pPr>
              <a:spcBef>
                <a:spcPts val="1000"/>
              </a:spcBef>
              <a:buClr>
                <a:schemeClr val="accent2"/>
              </a:buClr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800" dirty="0">
              <a:latin typeface="Avenir Next LT Pro" panose="020B0504020202020204" pitchFamily="34" charset="77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FB03A-367B-9ADA-8071-E22871EC115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03029" y="1825625"/>
            <a:ext cx="3450771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199" y="1825625"/>
            <a:ext cx="10515600" cy="429768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7B7232D-F1A6-B6C3-3BBF-E834CC7CD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930138" cy="6858001"/>
            <a:chOff x="0" y="-1"/>
            <a:chExt cx="5930138" cy="6858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306340-6BFD-FE3D-535B-B59C1C44EDDA}"/>
                </a:ext>
              </a:extLst>
            </p:cNvPr>
            <p:cNvSpPr/>
            <p:nvPr userDrawn="1"/>
          </p:nvSpPr>
          <p:spPr>
            <a:xfrm>
              <a:off x="383877" y="778462"/>
              <a:ext cx="5315035" cy="53150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11">
              <a:extLst>
                <a:ext uri="{FF2B5EF4-FFF2-40B4-BE49-F238E27FC236}">
                  <a16:creationId xmlns:a16="http://schemas.microsoft.com/office/drawing/2014/main" id="{338E6C4B-ABF3-8B7E-8DCF-A93F69C712B1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6F90F99F-B12A-E8F9-5A86-D76B201D6308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5">
              <a:extLst>
                <a:ext uri="{FF2B5EF4-FFF2-40B4-BE49-F238E27FC236}">
                  <a16:creationId xmlns:a16="http://schemas.microsoft.com/office/drawing/2014/main" id="{BFA99EFE-81BC-95EA-FA61-B7199AD98A74}"/>
                </a:ext>
              </a:extLst>
            </p:cNvPr>
            <p:cNvSpPr/>
            <p:nvPr userDrawn="1"/>
          </p:nvSpPr>
          <p:spPr>
            <a:xfrm flipH="1">
              <a:off x="0" y="2936831"/>
              <a:ext cx="159741" cy="552996"/>
            </a:xfrm>
            <a:custGeom>
              <a:avLst/>
              <a:gdLst>
                <a:gd name="connsiteX0" fmla="*/ 159741 w 159741"/>
                <a:gd name="connsiteY0" fmla="*/ 0 h 552996"/>
                <a:gd name="connsiteX1" fmla="*/ 159741 w 159741"/>
                <a:gd name="connsiteY1" fmla="*/ 552996 h 552996"/>
                <a:gd name="connsiteX2" fmla="*/ 141849 w 159741"/>
                <a:gd name="connsiteY2" fmla="*/ 543285 h 552996"/>
                <a:gd name="connsiteX3" fmla="*/ 0 w 159741"/>
                <a:gd name="connsiteY3" fmla="*/ 276498 h 552996"/>
                <a:gd name="connsiteX4" fmla="*/ 141849 w 159741"/>
                <a:gd name="connsiteY4" fmla="*/ 9711 h 5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41" h="552996">
                  <a:moveTo>
                    <a:pt x="159741" y="0"/>
                  </a:moveTo>
                  <a:lnTo>
                    <a:pt x="159741" y="552996"/>
                  </a:lnTo>
                  <a:lnTo>
                    <a:pt x="141849" y="543285"/>
                  </a:lnTo>
                  <a:cubicBezTo>
                    <a:pt x="56268" y="485467"/>
                    <a:pt x="0" y="387554"/>
                    <a:pt x="0" y="276498"/>
                  </a:cubicBezTo>
                  <a:cubicBezTo>
                    <a:pt x="0" y="165443"/>
                    <a:pt x="56268" y="67529"/>
                    <a:pt x="141849" y="9711"/>
                  </a:cubicBezTo>
                  <a:close/>
                </a:path>
              </a:pathLst>
            </a:custGeom>
            <a:solidFill>
              <a:schemeClr val="accent4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7">
              <a:extLst>
                <a:ext uri="{FF2B5EF4-FFF2-40B4-BE49-F238E27FC236}">
                  <a16:creationId xmlns:a16="http://schemas.microsoft.com/office/drawing/2014/main" id="{DD9FC028-D877-28FE-C646-DBD85D932641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21">
              <a:extLst>
                <a:ext uri="{FF2B5EF4-FFF2-40B4-BE49-F238E27FC236}">
                  <a16:creationId xmlns:a16="http://schemas.microsoft.com/office/drawing/2014/main" id="{AA0AFFE9-F0C2-BDA0-BF87-9977706AB6A8}"/>
                </a:ext>
              </a:extLst>
            </p:cNvPr>
            <p:cNvSpPr/>
            <p:nvPr userDrawn="1"/>
          </p:nvSpPr>
          <p:spPr>
            <a:xfrm flipH="1">
              <a:off x="4364198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5455" y="755171"/>
            <a:ext cx="4619937" cy="5315035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E96D25F-53A2-6217-84B4-7EB874F0B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9189" y="941148"/>
            <a:ext cx="11182430" cy="4797821"/>
            <a:chOff x="489189" y="941148"/>
            <a:chExt cx="11182430" cy="479782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50FA62D-C8AE-52B8-1712-6116756D1A83}"/>
                </a:ext>
              </a:extLst>
            </p:cNvPr>
            <p:cNvSpPr/>
            <p:nvPr userDrawn="1"/>
          </p:nvSpPr>
          <p:spPr>
            <a:xfrm>
              <a:off x="489189" y="1119031"/>
              <a:ext cx="4619938" cy="4619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1D2D6A01-57CF-3C0B-968C-E5A8FD352320}"/>
                </a:ext>
              </a:extLst>
            </p:cNvPr>
            <p:cNvSpPr/>
            <p:nvPr userDrawn="1"/>
          </p:nvSpPr>
          <p:spPr>
            <a:xfrm rot="19809111">
              <a:off x="8683720" y="941148"/>
              <a:ext cx="2987899" cy="2987899"/>
            </a:xfrm>
            <a:prstGeom prst="arc">
              <a:avLst>
                <a:gd name="adj1" fmla="val 15817365"/>
                <a:gd name="adj2" fmla="val 1781380"/>
              </a:avLst>
            </a:prstGeom>
            <a:ln w="127000" cap="rnd">
              <a:solidFill>
                <a:schemeClr val="accent4"/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10BEFAA-C349-7DB1-1827-0FA48A430AD8}"/>
                </a:ext>
              </a:extLst>
            </p:cNvPr>
            <p:cNvSpPr/>
            <p:nvPr userDrawn="1"/>
          </p:nvSpPr>
          <p:spPr>
            <a:xfrm>
              <a:off x="910048" y="4780992"/>
              <a:ext cx="546100" cy="546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57" y="1119031"/>
            <a:ext cx="4384736" cy="4619938"/>
          </a:xfrm>
        </p:spPr>
        <p:txBody>
          <a:bodyPr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1708" y="554942"/>
            <a:ext cx="5552091" cy="576822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F93C3C-09E9-6CD0-EF4B-6DE09539EE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011782 w 12192000"/>
              <a:gd name="connsiteY0" fmla="*/ 4817511 h 6858000"/>
              <a:gd name="connsiteX1" fmla="*/ 8937059 w 12192000"/>
              <a:gd name="connsiteY1" fmla="*/ 4972626 h 6858000"/>
              <a:gd name="connsiteX2" fmla="*/ 8588084 w 12192000"/>
              <a:gd name="connsiteY2" fmla="*/ 5489438 h 6858000"/>
              <a:gd name="connsiteX3" fmla="*/ 8565206 w 12192000"/>
              <a:gd name="connsiteY3" fmla="*/ 5514611 h 6858000"/>
              <a:gd name="connsiteX4" fmla="*/ 8569944 w 12192000"/>
              <a:gd name="connsiteY4" fmla="*/ 5520198 h 6858000"/>
              <a:gd name="connsiteX5" fmla="*/ 8878607 w 12192000"/>
              <a:gd name="connsiteY5" fmla="*/ 5644582 h 6858000"/>
              <a:gd name="connsiteX6" fmla="*/ 9315123 w 12192000"/>
              <a:gd name="connsiteY6" fmla="*/ 5219907 h 6858000"/>
              <a:gd name="connsiteX7" fmla="*/ 9048519 w 12192000"/>
              <a:gd name="connsiteY7" fmla="*/ 4828605 h 6858000"/>
              <a:gd name="connsiteX8" fmla="*/ 6096000 w 12192000"/>
              <a:gd name="connsiteY8" fmla="*/ 200625 h 6858000"/>
              <a:gd name="connsiteX9" fmla="*/ 2867625 w 12192000"/>
              <a:gd name="connsiteY9" fmla="*/ 3429000 h 6858000"/>
              <a:gd name="connsiteX10" fmla="*/ 6096000 w 12192000"/>
              <a:gd name="connsiteY10" fmla="*/ 6657375 h 6858000"/>
              <a:gd name="connsiteX11" fmla="*/ 9324375 w 12192000"/>
              <a:gd name="connsiteY11" fmla="*/ 3429000 h 6858000"/>
              <a:gd name="connsiteX12" fmla="*/ 6096000 w 12192000"/>
              <a:gd name="connsiteY12" fmla="*/ 200625 h 6858000"/>
              <a:gd name="connsiteX13" fmla="*/ 0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6858000 h 6858000"/>
              <a:gd name="connsiteX16" fmla="*/ 0 w 12192000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6858000">
                <a:moveTo>
                  <a:pt x="9011782" y="4817511"/>
                </a:moveTo>
                <a:lnTo>
                  <a:pt x="8937059" y="4972626"/>
                </a:lnTo>
                <a:cubicBezTo>
                  <a:pt x="8837255" y="5156349"/>
                  <a:pt x="8720206" y="5329344"/>
                  <a:pt x="8588084" y="5489438"/>
                </a:cubicBezTo>
                <a:lnTo>
                  <a:pt x="8565206" y="5514611"/>
                </a:lnTo>
                <a:lnTo>
                  <a:pt x="8569944" y="5520198"/>
                </a:lnTo>
                <a:cubicBezTo>
                  <a:pt x="8648938" y="5597049"/>
                  <a:pt x="8758066" y="5644582"/>
                  <a:pt x="8878607" y="5644582"/>
                </a:cubicBezTo>
                <a:cubicBezTo>
                  <a:pt x="9119688" y="5644582"/>
                  <a:pt x="9315123" y="5454449"/>
                  <a:pt x="9315123" y="5219907"/>
                </a:cubicBezTo>
                <a:cubicBezTo>
                  <a:pt x="9315123" y="5044001"/>
                  <a:pt x="9205191" y="4893074"/>
                  <a:pt x="9048519" y="4828605"/>
                </a:cubicBezTo>
                <a:close/>
                <a:moveTo>
                  <a:pt x="6096000" y="200625"/>
                </a:moveTo>
                <a:cubicBezTo>
                  <a:pt x="4313018" y="200625"/>
                  <a:pt x="2867625" y="1646018"/>
                  <a:pt x="2867625" y="3429000"/>
                </a:cubicBezTo>
                <a:cubicBezTo>
                  <a:pt x="2867625" y="5211982"/>
                  <a:pt x="4313018" y="6657375"/>
                  <a:pt x="6096000" y="6657375"/>
                </a:cubicBezTo>
                <a:cubicBezTo>
                  <a:pt x="7878982" y="6657375"/>
                  <a:pt x="9324375" y="5211982"/>
                  <a:pt x="9324375" y="3429000"/>
                </a:cubicBezTo>
                <a:cubicBezTo>
                  <a:pt x="9324375" y="1646018"/>
                  <a:pt x="7878982" y="200625"/>
                  <a:pt x="6096000" y="20062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5C3C4BD-DFDB-76B4-17CA-7DA4D17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9366740" flipV="1">
            <a:off x="2557952" y="-89828"/>
            <a:ext cx="7173200" cy="7173200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B04B61C-6467-D51D-0AF4-5C7D05F36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8168" y="923544"/>
            <a:ext cx="6455664" cy="5010912"/>
          </a:xfrm>
          <a:prstGeom prst="rect">
            <a:avLst/>
          </a:prstGeom>
          <a:noFill/>
        </p:spPr>
        <p:txBody>
          <a:bodyPr lIns="0" rIns="0">
            <a:normAutofit/>
          </a:bodyPr>
          <a:lstStyle>
            <a:lvl1pPr algn="ctr"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7A19F4B-D154-3EB2-F86A-9A63283A3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8565206" y="4817511"/>
            <a:ext cx="749917" cy="827071"/>
          </a:xfrm>
          <a:custGeom>
            <a:avLst/>
            <a:gdLst>
              <a:gd name="connsiteX0" fmla="*/ 446576 w 749917"/>
              <a:gd name="connsiteY0" fmla="*/ 0 h 827071"/>
              <a:gd name="connsiteX1" fmla="*/ 483313 w 749917"/>
              <a:gd name="connsiteY1" fmla="*/ 11094 h 827071"/>
              <a:gd name="connsiteX2" fmla="*/ 749917 w 749917"/>
              <a:gd name="connsiteY2" fmla="*/ 402396 h 827071"/>
              <a:gd name="connsiteX3" fmla="*/ 313401 w 749917"/>
              <a:gd name="connsiteY3" fmla="*/ 827071 h 827071"/>
              <a:gd name="connsiteX4" fmla="*/ 4738 w 749917"/>
              <a:gd name="connsiteY4" fmla="*/ 702687 h 827071"/>
              <a:gd name="connsiteX5" fmla="*/ 0 w 749917"/>
              <a:gd name="connsiteY5" fmla="*/ 697100 h 827071"/>
              <a:gd name="connsiteX6" fmla="*/ 22878 w 749917"/>
              <a:gd name="connsiteY6" fmla="*/ 671927 h 827071"/>
              <a:gd name="connsiteX7" fmla="*/ 371853 w 749917"/>
              <a:gd name="connsiteY7" fmla="*/ 155115 h 827071"/>
              <a:gd name="connsiteX8" fmla="*/ 446576 w 749917"/>
              <a:gd name="connsiteY8" fmla="*/ 0 h 82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9917" h="827071">
                <a:moveTo>
                  <a:pt x="446576" y="0"/>
                </a:moveTo>
                <a:lnTo>
                  <a:pt x="483313" y="11094"/>
                </a:lnTo>
                <a:cubicBezTo>
                  <a:pt x="639985" y="75563"/>
                  <a:pt x="749917" y="226490"/>
                  <a:pt x="749917" y="402396"/>
                </a:cubicBezTo>
                <a:cubicBezTo>
                  <a:pt x="749917" y="636938"/>
                  <a:pt x="554482" y="827071"/>
                  <a:pt x="313401" y="827071"/>
                </a:cubicBezTo>
                <a:cubicBezTo>
                  <a:pt x="192860" y="827071"/>
                  <a:pt x="83732" y="779538"/>
                  <a:pt x="4738" y="702687"/>
                </a:cubicBezTo>
                <a:lnTo>
                  <a:pt x="0" y="697100"/>
                </a:lnTo>
                <a:lnTo>
                  <a:pt x="22878" y="671927"/>
                </a:lnTo>
                <a:cubicBezTo>
                  <a:pt x="155000" y="511833"/>
                  <a:pt x="272049" y="338838"/>
                  <a:pt x="371853" y="155115"/>
                </a:cubicBezTo>
                <a:lnTo>
                  <a:pt x="4465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42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803"/>
            <a:ext cx="10515600" cy="1472974"/>
          </a:xfrm>
        </p:spPr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3FB7D8D-37C3-E089-EC02-FB49A13CBE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38099"/>
            <a:ext cx="8012113" cy="4284889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800"/>
            </a:lvl1pPr>
            <a:lvl2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600"/>
            </a:lvl2pPr>
            <a:lvl3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400"/>
            </a:lvl3pPr>
            <a:lvl4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4pPr>
            <a:lvl5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id="{438B6FA2-AF11-618E-2B1A-38BF083DF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-381048" y="5144407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13">
            <a:extLst>
              <a:ext uri="{FF2B5EF4-FFF2-40B4-BE49-F238E27FC236}">
                <a16:creationId xmlns:a16="http://schemas.microsoft.com/office/drawing/2014/main" id="{A269A8D8-A4AE-CEFF-E928-7DB1CFB3E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9">
            <a:extLst>
              <a:ext uri="{FF2B5EF4-FFF2-40B4-BE49-F238E27FC236}">
                <a16:creationId xmlns:a16="http://schemas.microsoft.com/office/drawing/2014/main" id="{15418837-E689-97BE-9FAD-FEDBD599E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109434" y="3527042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7DF76A42-387B-8D66-1214-D4046207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0621" y="704193"/>
            <a:ext cx="2296455" cy="22964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ACE818-46EF-547E-9315-A8494830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7652" y="0"/>
            <a:ext cx="8798419" cy="6816262"/>
            <a:chOff x="577652" y="-28502"/>
            <a:chExt cx="8798419" cy="681626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644D21-8793-9A96-F305-5D20EE342B26}"/>
                </a:ext>
              </a:extLst>
            </p:cNvPr>
            <p:cNvSpPr/>
            <p:nvPr userDrawn="1"/>
          </p:nvSpPr>
          <p:spPr>
            <a:xfrm>
              <a:off x="2815929" y="148929"/>
              <a:ext cx="6560142" cy="656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F8D7AEF-C845-09F0-F31C-20B32BBA1EBA}"/>
                </a:ext>
              </a:extLst>
            </p:cNvPr>
            <p:cNvSpPr/>
            <p:nvPr userDrawn="1"/>
          </p:nvSpPr>
          <p:spPr>
            <a:xfrm rot="9222429" flipV="1">
              <a:off x="2494119" y="-28502"/>
              <a:ext cx="6816262" cy="6816262"/>
            </a:xfrm>
            <a:prstGeom prst="arc">
              <a:avLst>
                <a:gd name="adj1" fmla="val 16200000"/>
                <a:gd name="adj2" fmla="val 20093138"/>
              </a:avLst>
            </a:prstGeom>
            <a:ln w="127000" cap="rnd">
              <a:solidFill>
                <a:schemeClr val="accent4">
                  <a:alpha val="9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D44CB-887B-C74D-3E96-5607E84DAEFF}"/>
                </a:ext>
              </a:extLst>
            </p:cNvPr>
            <p:cNvSpPr/>
            <p:nvPr userDrawn="1"/>
          </p:nvSpPr>
          <p:spPr>
            <a:xfrm>
              <a:off x="577652" y="1085116"/>
              <a:ext cx="759403" cy="7388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: Shape 19">
            <a:extLst>
              <a:ext uri="{FF2B5EF4-FFF2-40B4-BE49-F238E27FC236}">
                <a16:creationId xmlns:a16="http://schemas.microsoft.com/office/drawing/2014/main" id="{87D193F4-2337-0048-1BE7-C9A815419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936118" y="5508455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EE4510-BCBA-C39A-BEF1-A391A3304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94655" y="5270490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929" y="1349825"/>
            <a:ext cx="6560142" cy="3063149"/>
          </a:xfrm>
        </p:spPr>
        <p:txBody>
          <a:bodyPr anchor="ctr">
            <a:no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15929" y="4412973"/>
            <a:ext cx="6560142" cy="1935571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15163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FB01ADF-164A-96FB-0129-C2A0F0ED0A8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147896" y="1816916"/>
            <a:ext cx="5212080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63F0DD-A38B-64B8-7412-087B487E6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2068464" cy="6857998"/>
            <a:chOff x="123536" y="2"/>
            <a:chExt cx="12068464" cy="6857998"/>
          </a:xfrm>
        </p:grpSpPr>
        <p:sp>
          <p:nvSpPr>
            <p:cNvPr id="12" name="Freeform: Shape 9">
              <a:extLst>
                <a:ext uri="{FF2B5EF4-FFF2-40B4-BE49-F238E27FC236}">
                  <a16:creationId xmlns:a16="http://schemas.microsoft.com/office/drawing/2014/main" id="{44CE2FB7-A856-E3C3-9798-73AAFB7901B8}"/>
                </a:ext>
              </a:extLst>
            </p:cNvPr>
            <p:cNvSpPr/>
            <p:nvPr userDrawn="1"/>
          </p:nvSpPr>
          <p:spPr>
            <a:xfrm>
              <a:off x="5671336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0">
              <a:extLst>
                <a:ext uri="{FF2B5EF4-FFF2-40B4-BE49-F238E27FC236}">
                  <a16:creationId xmlns:a16="http://schemas.microsoft.com/office/drawing/2014/main" id="{47ED62E5-894A-A8F9-A6DC-4A5C147CDE78}"/>
                </a:ext>
              </a:extLst>
            </p:cNvPr>
            <p:cNvSpPr/>
            <p:nvPr userDrawn="1"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5C181CD4-C69B-2826-AF23-060D677248A9}"/>
                </a:ext>
              </a:extLst>
            </p:cNvPr>
            <p:cNvSpPr/>
            <p:nvPr userDrawn="1"/>
          </p:nvSpPr>
          <p:spPr>
            <a:xfrm rot="5400000">
              <a:off x="11328915" y="3872201"/>
              <a:ext cx="1214656" cy="511514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0538251-2B75-FA20-0F29-FB58583E612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1" y="1825625"/>
            <a:ext cx="3108958" cy="429768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1pPr>
            <a:lvl2pPr marL="2857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65151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92583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6C49DD-8C29-93EA-04F4-22F84080DF5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661820" y="1816916"/>
            <a:ext cx="6698156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1E75594D-82D2-74F6-56EC-46FCD28CB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94966" y="0"/>
            <a:ext cx="1214656" cy="511514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FF4E0F5B-0892-2688-EFD3-284369DA5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097530" y="5590215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D8715A-3067-732D-C410-868C7CCCF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82378" y="551212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07BCF9-2F5B-200E-2E6C-E177DB56E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458"/>
            <a:ext cx="7083733" cy="6182202"/>
            <a:chOff x="0" y="7460"/>
            <a:chExt cx="7083733" cy="6182202"/>
          </a:xfrm>
        </p:grpSpPr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7A624B2B-50FD-9351-987F-2E5A5472CAB6}"/>
                </a:ext>
              </a:extLst>
            </p:cNvPr>
            <p:cNvSpPr/>
            <p:nvPr userDrawn="1"/>
          </p:nvSpPr>
          <p:spPr>
            <a:xfrm rot="16200000">
              <a:off x="-388933" y="4841194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51E534EE-E0F1-2BD9-9A82-7656B90A2D9D}"/>
                </a:ext>
              </a:extLst>
            </p:cNvPr>
            <p:cNvSpPr/>
            <p:nvPr userDrawn="1"/>
          </p:nvSpPr>
          <p:spPr>
            <a:xfrm>
              <a:off x="6234405" y="7460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437"/>
            <a:ext cx="5257800" cy="2324046"/>
          </a:xfrm>
        </p:spPr>
        <p:txBody>
          <a:bodyPr anchor="b" anchorCtr="0"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57316"/>
            <a:ext cx="5257800" cy="336985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C013AD6-0EF3-2B25-DDBD-2DF706123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114" y="845068"/>
            <a:ext cx="5193792" cy="519379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21BD3DB-6F51-C1AE-FF0E-D0BDCB55F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1220225" cy="6857998"/>
            <a:chOff x="123536" y="2"/>
            <a:chExt cx="11220225" cy="6857998"/>
          </a:xfrm>
        </p:grpSpPr>
        <p:sp>
          <p:nvSpPr>
            <p:cNvPr id="12" name="Freeform: Shape 7">
              <a:extLst>
                <a:ext uri="{FF2B5EF4-FFF2-40B4-BE49-F238E27FC236}">
                  <a16:creationId xmlns:a16="http://schemas.microsoft.com/office/drawing/2014/main" id="{59903C17-0733-BE0C-7392-283FEC2E98B0}"/>
                </a:ext>
              </a:extLst>
            </p:cNvPr>
            <p:cNvSpPr/>
            <p:nvPr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">
              <a:extLst>
                <a:ext uri="{FF2B5EF4-FFF2-40B4-BE49-F238E27FC236}">
                  <a16:creationId xmlns:a16="http://schemas.microsoft.com/office/drawing/2014/main" id="{898A3450-9C87-13ED-79CC-F4F65D14FF72}"/>
                </a:ext>
              </a:extLst>
            </p:cNvPr>
            <p:cNvSpPr/>
            <p:nvPr userDrawn="1"/>
          </p:nvSpPr>
          <p:spPr>
            <a:xfrm>
              <a:off x="10494433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2882462" cy="429767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038599" y="1825625"/>
            <a:ext cx="7315199" cy="429768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3/9/2025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8" r:id="rId3"/>
    <p:sldLayoutId id="2147483650" r:id="rId4"/>
    <p:sldLayoutId id="2147483649" r:id="rId5"/>
    <p:sldLayoutId id="2147483662" r:id="rId6"/>
    <p:sldLayoutId id="2147483663" r:id="rId7"/>
    <p:sldLayoutId id="2147483652" r:id="rId8"/>
    <p:sldLayoutId id="2147483666" r:id="rId9"/>
    <p:sldLayoutId id="2147483664" r:id="rId10"/>
    <p:sldLayoutId id="2147483665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2344" y="2732568"/>
            <a:ext cx="7489657" cy="4125432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en-NZ" sz="4800" dirty="0">
                <a:latin typeface="+mn-lt"/>
              </a:rPr>
              <a:t>Words on Walls: </a:t>
            </a:r>
            <a:br>
              <a:rPr lang="en-NZ" sz="4800" dirty="0">
                <a:latin typeface="+mn-lt"/>
              </a:rPr>
            </a:br>
            <a:r>
              <a:rPr lang="en-NZ" sz="4800" dirty="0" err="1">
                <a:latin typeface="+mn-lt"/>
              </a:rPr>
              <a:t>te</a:t>
            </a:r>
            <a:r>
              <a:rPr lang="en-NZ" sz="4800" dirty="0">
                <a:latin typeface="+mn-lt"/>
              </a:rPr>
              <a:t> </a:t>
            </a:r>
            <a:r>
              <a:rPr lang="en-NZ" sz="4800" dirty="0" err="1">
                <a:latin typeface="+mn-lt"/>
              </a:rPr>
              <a:t>reo</a:t>
            </a:r>
            <a:r>
              <a:rPr lang="en-NZ" sz="4800" dirty="0">
                <a:latin typeface="+mn-lt"/>
              </a:rPr>
              <a:t> Māori (loan)words in Aotearoa New Zealand </a:t>
            </a:r>
            <a:br>
              <a:rPr lang="en-NZ" sz="4800" dirty="0">
                <a:latin typeface="+mn-lt"/>
              </a:rPr>
            </a:br>
            <a:r>
              <a:rPr lang="en-NZ" sz="4800" dirty="0">
                <a:latin typeface="+mn-lt"/>
              </a:rPr>
              <a:t>primary school classrooms</a:t>
            </a:r>
            <a:br>
              <a:rPr lang="en-NZ" sz="4800" dirty="0">
                <a:latin typeface="+mn-lt"/>
              </a:rPr>
            </a:br>
            <a:br>
              <a:rPr lang="en-NZ" sz="5400" dirty="0">
                <a:latin typeface="+mn-lt"/>
              </a:rPr>
            </a:br>
            <a:r>
              <a:rPr lang="en-NZ" sz="2400" dirty="0">
                <a:latin typeface="+mn-lt"/>
              </a:rPr>
              <a:t>Jessie Burnette</a:t>
            </a:r>
            <a:r>
              <a:rPr lang="en-US" sz="2400" baseline="30000" dirty="0">
                <a:latin typeface="+mn-lt"/>
                <a:ea typeface="+mn-lt"/>
                <a:cs typeface="+mn-lt"/>
              </a:rPr>
              <a:t>1</a:t>
            </a:r>
            <a:r>
              <a:rPr lang="en-NZ" sz="2400" dirty="0">
                <a:latin typeface="+mn-lt"/>
              </a:rPr>
              <a:t>, </a:t>
            </a:r>
            <a:r>
              <a:rPr lang="en-US" sz="2400" dirty="0">
                <a:latin typeface="+mn-lt"/>
                <a:ea typeface="+mn-lt"/>
                <a:cs typeface="+mn-lt"/>
              </a:rPr>
              <a:t>Andreea Calude</a:t>
            </a:r>
            <a:r>
              <a:rPr lang="en-US" sz="2400" baseline="30000" dirty="0">
                <a:latin typeface="+mn-lt"/>
                <a:ea typeface="+mn-lt"/>
                <a:cs typeface="+mn-lt"/>
              </a:rPr>
              <a:t>1</a:t>
            </a:r>
            <a:r>
              <a:rPr lang="en-US" sz="2400" dirty="0">
                <a:latin typeface="+mn-lt"/>
                <a:ea typeface="+mn-lt"/>
                <a:cs typeface="+mn-lt"/>
              </a:rPr>
              <a:t> &amp; </a:t>
            </a:r>
            <a:r>
              <a:rPr lang="en-US" sz="2400" dirty="0" err="1">
                <a:latin typeface="+mn-lt"/>
                <a:ea typeface="+mn-lt"/>
                <a:cs typeface="+mn-lt"/>
              </a:rPr>
              <a:t>Hēmi</a:t>
            </a:r>
            <a:r>
              <a:rPr lang="en-US" sz="2400" dirty="0">
                <a:latin typeface="+mn-lt"/>
                <a:ea typeface="+mn-lt"/>
                <a:cs typeface="+mn-lt"/>
              </a:rPr>
              <a:t> Whaanga</a:t>
            </a:r>
            <a:r>
              <a:rPr lang="en-US" sz="2400" baseline="30000" dirty="0">
                <a:latin typeface="+mn-lt"/>
                <a:ea typeface="+mn-lt"/>
                <a:cs typeface="+mn-lt"/>
              </a:rPr>
              <a:t>2</a:t>
            </a:r>
            <a:r>
              <a:rPr lang="en-US" sz="2400" dirty="0">
                <a:latin typeface="+mn-lt"/>
                <a:ea typeface="+mn-lt"/>
                <a:cs typeface="+mn-lt"/>
              </a:rPr>
              <a:t> </a:t>
            </a:r>
            <a:br>
              <a:rPr lang="en-US" sz="2400" dirty="0">
                <a:latin typeface="+mn-lt"/>
                <a:ea typeface="+mn-lt"/>
                <a:cs typeface="+mn-lt"/>
              </a:rPr>
            </a:br>
            <a:br>
              <a:rPr lang="en-US" sz="2400" dirty="0">
                <a:latin typeface="+mn-lt"/>
                <a:ea typeface="+mn-lt"/>
                <a:cs typeface="+mn-lt"/>
              </a:rPr>
            </a:br>
            <a:br>
              <a:rPr lang="en-US" sz="1100" dirty="0">
                <a:ea typeface="+mn-lt"/>
                <a:cs typeface="+mn-lt"/>
              </a:rPr>
            </a:br>
            <a:r>
              <a:rPr lang="en-NZ" sz="2400" dirty="0">
                <a:latin typeface="+mn-lt"/>
              </a:rPr>
              <a:t> </a:t>
            </a:r>
            <a:endParaRPr lang="en-NZ" sz="5400" kern="1400" spc="-50" dirty="0">
              <a:effectLst/>
              <a:latin typeface="+mn-lt"/>
              <a:ea typeface="DengXian Light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FAAE8A-F879-A4F9-698B-A99669C87C24}"/>
              </a:ext>
            </a:extLst>
          </p:cNvPr>
          <p:cNvSpPr txBox="1"/>
          <p:nvPr/>
        </p:nvSpPr>
        <p:spPr>
          <a:xfrm>
            <a:off x="7489657" y="6211669"/>
            <a:ext cx="6292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 University of Waikato</a:t>
            </a:r>
          </a:p>
          <a:p>
            <a:r>
              <a:rPr lang="en-US" baseline="30000" dirty="0">
                <a:solidFill>
                  <a:schemeClr val="bg1"/>
                </a:solidFill>
              </a:rPr>
              <a:t>2 </a:t>
            </a:r>
            <a:r>
              <a:rPr lang="en-US" dirty="0">
                <a:solidFill>
                  <a:schemeClr val="bg1"/>
                </a:solidFill>
              </a:rPr>
              <a:t>University of Massey</a:t>
            </a:r>
          </a:p>
        </p:txBody>
      </p:sp>
    </p:spTree>
    <p:extLst>
      <p:ext uri="{BB962C8B-B14F-4D97-AF65-F5344CB8AC3E}">
        <p14:creationId xmlns:p14="http://schemas.microsoft.com/office/powerpoint/2010/main" val="51742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94F5-D07B-96CC-7401-1239599E1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6070"/>
          </a:xfrm>
        </p:spPr>
        <p:txBody>
          <a:bodyPr/>
          <a:lstStyle/>
          <a:p>
            <a:r>
              <a:rPr lang="en-US" dirty="0"/>
              <a:t>Results: Loanword Exposure</a:t>
            </a:r>
            <a:endParaRPr lang="en-NZ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955398-ED4E-46ED-F047-E7B2E4E65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768" y="1088378"/>
            <a:ext cx="5318464" cy="576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33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94F5-D07B-96CC-7401-1239599E1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6070"/>
          </a:xfrm>
        </p:spPr>
        <p:txBody>
          <a:bodyPr/>
          <a:lstStyle/>
          <a:p>
            <a:r>
              <a:rPr lang="en-US" dirty="0"/>
              <a:t>Results: Loanword Exposure</a:t>
            </a:r>
            <a:endParaRPr lang="en-NZ" dirty="0"/>
          </a:p>
        </p:txBody>
      </p:sp>
      <p:pic>
        <p:nvPicPr>
          <p:cNvPr id="3" name="Picture 2" descr="A diagram of a company&#10;&#10;Description automatically generated">
            <a:extLst>
              <a:ext uri="{FF2B5EF4-FFF2-40B4-BE49-F238E27FC236}">
                <a16:creationId xmlns:a16="http://schemas.microsoft.com/office/drawing/2014/main" id="{F5BCF246-B123-84B1-BDFC-CB0BB568B7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3" t="3651" r="12088" b="9644"/>
          <a:stretch/>
        </p:blipFill>
        <p:spPr bwMode="auto">
          <a:xfrm>
            <a:off x="2561575" y="1211196"/>
            <a:ext cx="8159433" cy="31449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C180500-D9CD-15A6-43EF-A3299FA68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341" y="4356131"/>
            <a:ext cx="5966763" cy="2416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4F87A7-D0F9-2DAC-747F-06BDD9321AB9}"/>
              </a:ext>
            </a:extLst>
          </p:cNvPr>
          <p:cNvSpPr txBox="1"/>
          <p:nvPr/>
        </p:nvSpPr>
        <p:spPr>
          <a:xfrm>
            <a:off x="4618382" y="658765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sz="1800" i="1" kern="10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8: Distribution of Māori Loans</a:t>
            </a:r>
            <a:endParaRPr lang="en-NZ" sz="1100" i="1" kern="100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477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94F5-D07B-96CC-7401-1239599E1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6070"/>
          </a:xfrm>
        </p:spPr>
        <p:txBody>
          <a:bodyPr/>
          <a:lstStyle/>
          <a:p>
            <a:r>
              <a:rPr lang="en-US" dirty="0"/>
              <a:t>Results: Loanword Exposure</a:t>
            </a:r>
            <a:endParaRPr lang="en-NZ" dirty="0"/>
          </a:p>
        </p:txBody>
      </p:sp>
      <p:pic>
        <p:nvPicPr>
          <p:cNvPr id="5" name="Picture 4" descr="A whiteboard with writing on it&#10;&#10;Description automatically generated">
            <a:extLst>
              <a:ext uri="{FF2B5EF4-FFF2-40B4-BE49-F238E27FC236}">
                <a16:creationId xmlns:a16="http://schemas.microsoft.com/office/drawing/2014/main" id="{C622AB41-D2A4-58DF-B36E-D4EECEAC0F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09" y="1168126"/>
            <a:ext cx="3171825" cy="5110480"/>
          </a:xfrm>
          <a:prstGeom prst="rect">
            <a:avLst/>
          </a:prstGeom>
        </p:spPr>
      </p:pic>
      <p:pic>
        <p:nvPicPr>
          <p:cNvPr id="7" name="Picture 6" descr="A poster with numbers on it&#10;&#10;Description automatically generated">
            <a:extLst>
              <a:ext uri="{FF2B5EF4-FFF2-40B4-BE49-F238E27FC236}">
                <a16:creationId xmlns:a16="http://schemas.microsoft.com/office/drawing/2014/main" id="{8B7BE556-95B4-08F4-2357-687C5E2CA1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724" y="1168126"/>
            <a:ext cx="4015106" cy="511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07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  <a:noFill/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98EFF-197D-3136-70B9-7BBD30A48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455" y="1614062"/>
            <a:ext cx="4619937" cy="5328997"/>
          </a:xfrm>
          <a:noFill/>
        </p:spPr>
        <p:txBody>
          <a:bodyPr>
            <a:normAutofit/>
          </a:bodyPr>
          <a:lstStyle/>
          <a:p>
            <a:r>
              <a:rPr lang="en-US" dirty="0"/>
              <a:t>Many thanks to my supervisors, Andreea </a:t>
            </a:r>
            <a:r>
              <a:rPr lang="en-US" dirty="0" err="1"/>
              <a:t>Calude</a:t>
            </a:r>
            <a:r>
              <a:rPr lang="en-US" dirty="0"/>
              <a:t>, Laura </a:t>
            </a:r>
            <a:r>
              <a:rPr lang="en-US" dirty="0" err="1"/>
              <a:t>Rosseel</a:t>
            </a:r>
            <a:r>
              <a:rPr lang="en-US" dirty="0"/>
              <a:t>, </a:t>
            </a:r>
            <a:r>
              <a:rPr lang="en-US" dirty="0" err="1"/>
              <a:t>Hēmi</a:t>
            </a:r>
            <a:r>
              <a:rPr lang="en-US" dirty="0"/>
              <a:t> </a:t>
            </a:r>
            <a:r>
              <a:rPr lang="en-US" dirty="0" err="1"/>
              <a:t>Whaanga</a:t>
            </a:r>
            <a:r>
              <a:rPr lang="en-US" dirty="0"/>
              <a:t>, &amp; Eline Zenner for all of their support &amp; guidance!</a:t>
            </a:r>
          </a:p>
          <a:p>
            <a:r>
              <a:rPr lang="en-US" dirty="0"/>
              <a:t>Extra thanks to my fellow PhD collaborator, Alex Pohl, for providing useful feedback and inter-rater reliability.</a:t>
            </a:r>
          </a:p>
          <a:p>
            <a:r>
              <a:rPr lang="en-US" dirty="0"/>
              <a:t>…and thanks to all of you!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A51C50F-05EF-2E85-F746-BB6E5242D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48" y="755171"/>
            <a:ext cx="60007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48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2181D-911C-1343-7267-E35AC86CC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57" y="1119031"/>
            <a:ext cx="4384736" cy="4619938"/>
          </a:xfrm>
          <a:noFill/>
        </p:spPr>
        <p:txBody>
          <a:bodyPr>
            <a:noAutofit/>
          </a:bodyPr>
          <a:lstStyle/>
          <a:p>
            <a:r>
              <a:rPr lang="en-US" dirty="0"/>
              <a:t>Research Team</a:t>
            </a:r>
          </a:p>
        </p:txBody>
      </p:sp>
      <p:pic>
        <p:nvPicPr>
          <p:cNvPr id="1026" name="Picture 2" descr="Prof Hemi Whaanga staff profile picture">
            <a:extLst>
              <a:ext uri="{FF2B5EF4-FFF2-40B4-BE49-F238E27FC236}">
                <a16:creationId xmlns:a16="http://schemas.microsoft.com/office/drawing/2014/main" id="{FC96D2B5-FFEE-E204-6BB8-281291C9C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319" y="67437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oto of Associate Professor Andreea Calude">
            <a:extLst>
              <a:ext uri="{FF2B5EF4-FFF2-40B4-BE49-F238E27FC236}">
                <a16:creationId xmlns:a16="http://schemas.microsoft.com/office/drawing/2014/main" id="{AEBB5F1C-B1E0-34FD-EB4F-518C1BE8F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16" y="67437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A35660-5888-CAAB-6BAC-D9EC87649988}"/>
              </a:ext>
            </a:extLst>
          </p:cNvPr>
          <p:cNvSpPr txBox="1"/>
          <p:nvPr/>
        </p:nvSpPr>
        <p:spPr>
          <a:xfrm>
            <a:off x="5811520" y="2928620"/>
            <a:ext cx="535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Andreea </a:t>
            </a:r>
            <a:r>
              <a:rPr lang="en-US" dirty="0" err="1"/>
              <a:t>Calude</a:t>
            </a:r>
            <a:r>
              <a:rPr lang="en-US" dirty="0"/>
              <a:t>	Dr </a:t>
            </a:r>
            <a:r>
              <a:rPr lang="en-US" dirty="0" err="1"/>
              <a:t>Hēmi</a:t>
            </a:r>
            <a:r>
              <a:rPr lang="en-US" dirty="0"/>
              <a:t> </a:t>
            </a:r>
            <a:r>
              <a:rPr lang="en-US" dirty="0" err="1"/>
              <a:t>Whaanga</a:t>
            </a:r>
            <a:endParaRPr lang="en-US" dirty="0"/>
          </a:p>
          <a:p>
            <a:r>
              <a:rPr lang="en-US" dirty="0"/>
              <a:t>University of Waikato	Massey University</a:t>
            </a:r>
            <a:endParaRPr lang="en-NZ" dirty="0"/>
          </a:p>
        </p:txBody>
      </p:sp>
      <p:pic>
        <p:nvPicPr>
          <p:cNvPr id="4" name="Picture 3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2EA2E90C-B7D9-F673-854E-F8BBCE8BD5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036" y="3576637"/>
            <a:ext cx="1569912" cy="2305808"/>
          </a:xfrm>
          <a:prstGeom prst="rect">
            <a:avLst/>
          </a:prstGeom>
        </p:spPr>
      </p:pic>
      <p:pic>
        <p:nvPicPr>
          <p:cNvPr id="5" name="Picture 4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1B86C9B8-A897-88F6-F7CA-651B2D5BB7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1094" y="3574951"/>
            <a:ext cx="1770638" cy="23058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796420-0E7C-D2ED-E463-757A3314286B}"/>
              </a:ext>
            </a:extLst>
          </p:cNvPr>
          <p:cNvSpPr txBox="1"/>
          <p:nvPr/>
        </p:nvSpPr>
        <p:spPr>
          <a:xfrm>
            <a:off x="5914915" y="6092687"/>
            <a:ext cx="6002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Dr Eline Zenner             Dr Laura </a:t>
            </a:r>
            <a:r>
              <a:rPr lang="en-US" dirty="0" err="1"/>
              <a:t>Rosseel</a:t>
            </a:r>
            <a:r>
              <a:rPr lang="en-US" dirty="0"/>
              <a:t>   </a:t>
            </a:r>
          </a:p>
          <a:p>
            <a:r>
              <a:rPr lang="en-US" dirty="0"/>
              <a:t>       KU Leuven                 Vrije Universiteit Belgium       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5562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3"/>
            <a:ext cx="10515600" cy="1472974"/>
          </a:xfrm>
          <a:noFill/>
        </p:spPr>
        <p:txBody>
          <a:bodyPr anchor="ctr"/>
          <a:lstStyle/>
          <a:p>
            <a:r>
              <a:rPr lang="en-US" dirty="0"/>
              <a:t>Language Contact in Aotearoa New Zealand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31847" y="2819219"/>
            <a:ext cx="3750129" cy="174928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dirty="0">
                <a:ea typeface="DengXian" panose="02010600030101010101" pitchFamily="2" charset="-122"/>
                <a:cs typeface="Times New Roman" panose="02020603050405020304" pitchFamily="18" charset="0"/>
              </a:rPr>
              <a:t>New Zealand English is special, as we see a </a:t>
            </a:r>
            <a:r>
              <a:rPr lang="en-NZ" sz="18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‘flow of words from an endangered, minority-status language […] into a dominant, global </a:t>
            </a:r>
            <a:r>
              <a:rPr lang="en-NZ" sz="1800" i="1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lingua franca</a:t>
            </a:r>
            <a:r>
              <a:rPr lang="en-NZ" sz="18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’ (Trye et al. 2020, p. 2).</a:t>
            </a:r>
          </a:p>
        </p:txBody>
      </p:sp>
      <p:pic>
        <p:nvPicPr>
          <p:cNvPr id="1026" name="Picture 2" descr="Matariki Around the World: a Cluster of Stars, a Cluster of Stories -">
            <a:extLst>
              <a:ext uri="{FF2B5EF4-FFF2-40B4-BE49-F238E27FC236}">
                <a16:creationId xmlns:a16="http://schemas.microsoft.com/office/drawing/2014/main" id="{92C96634-924C-C3A6-70F6-54F2A688DA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1" r="8892"/>
          <a:stretch/>
        </p:blipFill>
        <p:spPr bwMode="auto">
          <a:xfrm>
            <a:off x="6400799" y="1545670"/>
            <a:ext cx="3339103" cy="406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7C797E-1EEB-058A-B315-18E5039F9E78}"/>
              </a:ext>
            </a:extLst>
          </p:cNvPr>
          <p:cNvSpPr txBox="1"/>
          <p:nvPr/>
        </p:nvSpPr>
        <p:spPr>
          <a:xfrm>
            <a:off x="6248761" y="5673861"/>
            <a:ext cx="4025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Publicly available book identified within classrooms. </a:t>
            </a:r>
          </a:p>
          <a:p>
            <a:endParaRPr lang="en-US" sz="1100" dirty="0"/>
          </a:p>
          <a:p>
            <a:r>
              <a:rPr lang="en-US" sz="1100" dirty="0" err="1"/>
              <a:t>Matamua</a:t>
            </a:r>
            <a:r>
              <a:rPr lang="en-US" sz="1100" dirty="0"/>
              <a:t>, R., </a:t>
            </a:r>
            <a:r>
              <a:rPr lang="en-US" sz="1100" dirty="0" err="1"/>
              <a:t>Kamo</a:t>
            </a:r>
            <a:r>
              <a:rPr lang="en-US" sz="1100" dirty="0"/>
              <a:t>, M., Joy, I., &amp; </a:t>
            </a:r>
            <a:r>
              <a:rPr lang="en-US" sz="1100" dirty="0" err="1"/>
              <a:t>Aho</a:t>
            </a:r>
            <a:r>
              <a:rPr lang="en-US" sz="1100" dirty="0"/>
              <a:t>-White, T. (2022). </a:t>
            </a:r>
            <a:r>
              <a:rPr lang="en-US" sz="1100" dirty="0" err="1"/>
              <a:t>Matariki</a:t>
            </a:r>
            <a:r>
              <a:rPr lang="en-US" sz="1100" dirty="0"/>
              <a:t> Around the World: A Cluster of Stars A Cluster of Stories. https://www.paperplus.co.nz/shop/books/a-cluster-of-stars-a-cluster-of-stories-matariki-around-the-world</a:t>
            </a:r>
          </a:p>
        </p:txBody>
      </p:sp>
    </p:spTree>
    <p:extLst>
      <p:ext uri="{BB962C8B-B14F-4D97-AF65-F5344CB8AC3E}">
        <p14:creationId xmlns:p14="http://schemas.microsoft.com/office/powerpoint/2010/main" val="366667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30A76-B788-B363-104E-266B7C7F7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dirty="0"/>
              <a:t>Study One: Words On Walls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48542-FCE1-3AE6-C6C9-17975609DF7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21871" y="5386682"/>
            <a:ext cx="6934200" cy="736623"/>
          </a:xfrm>
          <a:noFill/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en-NZ" sz="2000" dirty="0">
                <a:effectLst/>
                <a:ea typeface="Times New Roman" panose="02020603050405020304" pitchFamily="18" charset="0"/>
              </a:rPr>
              <a:t>RNZ (2022). </a:t>
            </a:r>
            <a:r>
              <a:rPr lang="en-US" sz="2000" i="1" dirty="0">
                <a:solidFill>
                  <a:srgbClr val="404441"/>
                </a:solidFill>
                <a:effectLst/>
              </a:rPr>
              <a:t>'They'll have no bloody idea' - bilingual signs on the West Coast. </a:t>
            </a:r>
            <a:r>
              <a:rPr lang="en-US" sz="2000" i="0" dirty="0">
                <a:solidFill>
                  <a:srgbClr val="404441"/>
                </a:solidFill>
                <a:effectLst/>
              </a:rPr>
              <a:t>https://www.rnz.co.nz/news/ldr/475482/they-ll-have-no-bloody-idea-bilingual-signs-on-the-west-coast</a:t>
            </a:r>
          </a:p>
          <a:p>
            <a:pPr fontAlgn="base">
              <a:lnSpc>
                <a:spcPct val="150000"/>
              </a:lnSpc>
            </a:pPr>
            <a:endParaRPr lang="en-N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E67564-0457-E486-97D0-8109D2C97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03029" y="1825625"/>
            <a:ext cx="3450771" cy="4297680"/>
          </a:xfrm>
          <a:noFill/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NZ" sz="1800" kern="1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The language of public road signs, advertising billboards, street names, place names, commercial shop signs, and public signs on government buildings combines to form the linguistic landscape of a given territory, region or urban agglomeration.’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800" kern="1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(Landry and </a:t>
            </a:r>
            <a:r>
              <a:rPr lang="en-NZ" sz="1800" kern="100" dirty="0" err="1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Bourhis</a:t>
            </a:r>
            <a:r>
              <a:rPr lang="en-NZ" sz="1800" kern="1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, 1997, p. 25)</a:t>
            </a:r>
          </a:p>
        </p:txBody>
      </p:sp>
      <p:pic>
        <p:nvPicPr>
          <p:cNvPr id="2050" name="Picture 2" descr="An example of the new kura signs being rolled out, at Karoro School on the southern side of Greymouth.">
            <a:extLst>
              <a:ext uri="{FF2B5EF4-FFF2-40B4-BE49-F238E27FC236}">
                <a16:creationId xmlns:a16="http://schemas.microsoft.com/office/drawing/2014/main" id="{04112AF3-DFDD-FF5B-D81D-D88E54245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43" y="1471318"/>
            <a:ext cx="6266970" cy="39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13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C27C8-165C-5513-DB4B-9D840097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02BFD-960F-CBB3-E984-CDC12813A10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3572540" y="1534886"/>
            <a:ext cx="7899991" cy="2459943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</a:pPr>
            <a:r>
              <a:rPr lang="en-NZ" b="1" kern="100" dirty="0">
                <a:effectLst/>
                <a:ea typeface="DengXian"/>
                <a:cs typeface="Times New Roman"/>
              </a:rPr>
              <a:t>What </a:t>
            </a:r>
            <a:r>
              <a:rPr lang="en-NZ" b="1" kern="100" dirty="0">
                <a:ea typeface="DengXian"/>
                <a:cs typeface="Times New Roman"/>
              </a:rPr>
              <a:t>type of </a:t>
            </a:r>
            <a:r>
              <a:rPr lang="en-NZ" b="1" kern="100" dirty="0">
                <a:effectLst/>
                <a:ea typeface="DengXian"/>
                <a:cs typeface="Times New Roman"/>
              </a:rPr>
              <a:t>produce </a:t>
            </a:r>
            <a:r>
              <a:rPr lang="en-NZ" b="1" kern="100" dirty="0" err="1">
                <a:ea typeface="DengXian"/>
                <a:cs typeface="Times New Roman"/>
              </a:rPr>
              <a:t>te</a:t>
            </a:r>
            <a:r>
              <a:rPr lang="en-NZ" b="1" kern="100" dirty="0">
                <a:ea typeface="DengXian"/>
                <a:cs typeface="Times New Roman"/>
              </a:rPr>
              <a:t> </a:t>
            </a:r>
            <a:r>
              <a:rPr lang="en-NZ" b="1" kern="100" dirty="0" err="1">
                <a:ea typeface="DengXian"/>
                <a:cs typeface="Times New Roman"/>
              </a:rPr>
              <a:t>reo</a:t>
            </a:r>
            <a:r>
              <a:rPr lang="en-NZ" b="1" kern="100" dirty="0">
                <a:ea typeface="DengXian"/>
                <a:cs typeface="Times New Roman"/>
              </a:rPr>
              <a:t> Māori</a:t>
            </a:r>
            <a:r>
              <a:rPr lang="en-NZ" b="1" kern="100" dirty="0">
                <a:effectLst/>
                <a:ea typeface="DengXian"/>
                <a:cs typeface="Times New Roman"/>
              </a:rPr>
              <a:t> (loan)words are children regularly exposed to through schoolscapes in Aotearoa New Zealand English-medium primary schools? What is their distribution across schools/classrooms/years</a:t>
            </a:r>
            <a:r>
              <a:rPr lang="en-NZ" b="1" kern="100" dirty="0">
                <a:ea typeface="DengXian"/>
                <a:cs typeface="Times New Roman"/>
              </a:rPr>
              <a:t>/thematic categories</a:t>
            </a:r>
            <a:r>
              <a:rPr lang="en-NZ" b="1" kern="100" dirty="0">
                <a:effectLst/>
                <a:ea typeface="DengXian"/>
                <a:cs typeface="Times New Roman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NZ" kern="1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NZ" kern="1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C820B4-5FF5-9A2B-4914-65507A573393}"/>
              </a:ext>
            </a:extLst>
          </p:cNvPr>
          <p:cNvSpPr/>
          <p:nvPr/>
        </p:nvSpPr>
        <p:spPr>
          <a:xfrm>
            <a:off x="1340273" y="1534886"/>
            <a:ext cx="1105215" cy="898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RQ1)</a:t>
            </a:r>
            <a:endParaRPr lang="en-N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5D3AF2-EB9D-D93D-6825-220A8E6C65A9}"/>
              </a:ext>
            </a:extLst>
          </p:cNvPr>
          <p:cNvSpPr/>
          <p:nvPr/>
        </p:nvSpPr>
        <p:spPr>
          <a:xfrm>
            <a:off x="1340274" y="3096757"/>
            <a:ext cx="1105215" cy="898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RQ2)</a:t>
            </a:r>
            <a:endParaRPr lang="en-NZ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BD8071-3511-4145-4FC9-4A6F390AE371}"/>
              </a:ext>
            </a:extLst>
          </p:cNvPr>
          <p:cNvSpPr/>
          <p:nvPr/>
        </p:nvSpPr>
        <p:spPr>
          <a:xfrm>
            <a:off x="1340273" y="4817841"/>
            <a:ext cx="1105215" cy="898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RQ3)</a:t>
            </a:r>
            <a:endParaRPr lang="en-NZ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E201BACE-9AF0-D587-6DBC-DB195D3EDA79}"/>
              </a:ext>
            </a:extLst>
          </p:cNvPr>
          <p:cNvSpPr/>
          <p:nvPr/>
        </p:nvSpPr>
        <p:spPr>
          <a:xfrm>
            <a:off x="3121845" y="1569969"/>
            <a:ext cx="232448" cy="84410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3B883C47-9456-905D-C93B-C9B2ED220900}"/>
              </a:ext>
            </a:extLst>
          </p:cNvPr>
          <p:cNvSpPr/>
          <p:nvPr/>
        </p:nvSpPr>
        <p:spPr>
          <a:xfrm>
            <a:off x="3117516" y="3023846"/>
            <a:ext cx="236777" cy="11786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C8FAA524-FD3D-C148-B262-A546BCF02F57}"/>
              </a:ext>
            </a:extLst>
          </p:cNvPr>
          <p:cNvSpPr/>
          <p:nvPr/>
        </p:nvSpPr>
        <p:spPr>
          <a:xfrm>
            <a:off x="3117516" y="4884044"/>
            <a:ext cx="236777" cy="8736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780F80-3ED3-8BC8-0A2F-88A0466D8FD2}"/>
              </a:ext>
            </a:extLst>
          </p:cNvPr>
          <p:cNvSpPr txBox="1"/>
          <p:nvPr/>
        </p:nvSpPr>
        <p:spPr>
          <a:xfrm>
            <a:off x="3585612" y="2839940"/>
            <a:ext cx="7578574" cy="3572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NZ" b="1" kern="1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b="1" kern="100" dirty="0"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Is there a correlation between frequency and type of (loan)word occurrence and presence in past corpora from different genres?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NZ" b="1" kern="1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b="1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What indirect language ideologies does the presentation of </a:t>
            </a:r>
            <a:r>
              <a:rPr lang="en-NZ" b="1" kern="100" dirty="0" err="1">
                <a:ea typeface="DengXian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en-NZ" b="1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NZ" b="1" kern="100" dirty="0" err="1">
                <a:ea typeface="DengXian" panose="02010600030101010101" pitchFamily="2" charset="-122"/>
                <a:cs typeface="Times New Roman" panose="02020603050405020304" pitchFamily="18" charset="0"/>
              </a:rPr>
              <a:t>reo</a:t>
            </a:r>
            <a:r>
              <a:rPr lang="en-NZ" b="1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 Māori (loan)words suggest? </a:t>
            </a:r>
            <a:r>
              <a:rPr lang="en-NZ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For example, are items scaffolded for teaching? Are there differences in the presentation of different lexical items and, if so, is there any correlation between scaffolding and dictionary </a:t>
            </a:r>
            <a:r>
              <a:rPr lang="en-NZ" kern="100" dirty="0" err="1">
                <a:ea typeface="DengXian" panose="02010600030101010101" pitchFamily="2" charset="-122"/>
                <a:cs typeface="Times New Roman" panose="02020603050405020304" pitchFamily="18" charset="0"/>
              </a:rPr>
              <a:t>listedness</a:t>
            </a:r>
            <a:r>
              <a:rPr lang="en-NZ" kern="100" dirty="0">
                <a:ea typeface="DengXian" panose="02010600030101010101" pitchFamily="2" charset="-122"/>
                <a:cs typeface="Times New Roman" panose="02020603050405020304" pitchFamily="18" charset="0"/>
              </a:rPr>
              <a:t> or frequency of use in past corpora?</a:t>
            </a:r>
            <a:endParaRPr lang="en-NZ" b="1" kern="1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NZ" b="1" kern="1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60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8991-A543-699C-F709-8FF291E6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The Schools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4ADCE2-BFFD-453D-B1D2-6E915BFCB174}"/>
              </a:ext>
            </a:extLst>
          </p:cNvPr>
          <p:cNvSpPr/>
          <p:nvPr/>
        </p:nvSpPr>
        <p:spPr>
          <a:xfrm>
            <a:off x="1979112" y="2016690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School One</a:t>
            </a:r>
            <a:endParaRPr lang="en-NZ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404986-EA7A-FAF5-4D28-6A5F3A1B4061}"/>
              </a:ext>
            </a:extLst>
          </p:cNvPr>
          <p:cNvSpPr/>
          <p:nvPr/>
        </p:nvSpPr>
        <p:spPr>
          <a:xfrm>
            <a:off x="350727" y="295614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3/4 Class</a:t>
            </a:r>
            <a:endParaRPr lang="en-NZ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75B211-226F-DD4C-AB44-7122E7730121}"/>
              </a:ext>
            </a:extLst>
          </p:cNvPr>
          <p:cNvSpPr/>
          <p:nvPr/>
        </p:nvSpPr>
        <p:spPr>
          <a:xfrm>
            <a:off x="3607497" y="2956142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0BDE35-6EF6-FD84-2240-DC40AF8C2593}"/>
              </a:ext>
            </a:extLst>
          </p:cNvPr>
          <p:cNvSpPr/>
          <p:nvPr/>
        </p:nvSpPr>
        <p:spPr>
          <a:xfrm>
            <a:off x="1979112" y="295614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4F9CF9-6623-ED3D-4DA9-3E6EE06801CD}"/>
              </a:ext>
            </a:extLst>
          </p:cNvPr>
          <p:cNvSpPr/>
          <p:nvPr/>
        </p:nvSpPr>
        <p:spPr>
          <a:xfrm>
            <a:off x="7995782" y="2016690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School Two</a:t>
            </a:r>
            <a:endParaRPr lang="en-NZ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2FBE50-B533-C5DE-136D-AA2B72E615DA}"/>
              </a:ext>
            </a:extLst>
          </p:cNvPr>
          <p:cNvSpPr/>
          <p:nvPr/>
        </p:nvSpPr>
        <p:spPr>
          <a:xfrm>
            <a:off x="6367397" y="295614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3/4 Class</a:t>
            </a:r>
            <a:endParaRPr lang="en-NZ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6916E7-57C5-9B2D-52B7-AFF06583323B}"/>
              </a:ext>
            </a:extLst>
          </p:cNvPr>
          <p:cNvSpPr/>
          <p:nvPr/>
        </p:nvSpPr>
        <p:spPr>
          <a:xfrm>
            <a:off x="9624167" y="2956142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92D75C-0315-FB26-847A-1DCF72F733CF}"/>
              </a:ext>
            </a:extLst>
          </p:cNvPr>
          <p:cNvSpPr/>
          <p:nvPr/>
        </p:nvSpPr>
        <p:spPr>
          <a:xfrm>
            <a:off x="7995782" y="295614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614EE6-3F1E-43B8-114A-F125BB5E1E59}"/>
              </a:ext>
            </a:extLst>
          </p:cNvPr>
          <p:cNvSpPr/>
          <p:nvPr/>
        </p:nvSpPr>
        <p:spPr>
          <a:xfrm>
            <a:off x="5085569" y="4227860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School Three</a:t>
            </a:r>
            <a:endParaRPr lang="en-NZ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0019B7-D027-377A-5966-D8CFA1EDD5F9}"/>
              </a:ext>
            </a:extLst>
          </p:cNvPr>
          <p:cNvSpPr/>
          <p:nvPr/>
        </p:nvSpPr>
        <p:spPr>
          <a:xfrm>
            <a:off x="3457184" y="516731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4 Class</a:t>
            </a:r>
            <a:endParaRPr lang="en-NZ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F79BED-BDB0-F905-F582-A48CB72E616F}"/>
              </a:ext>
            </a:extLst>
          </p:cNvPr>
          <p:cNvSpPr/>
          <p:nvPr/>
        </p:nvSpPr>
        <p:spPr>
          <a:xfrm>
            <a:off x="6713954" y="5167312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6EFB55-529E-CE32-AAF7-60DABF40A46A}"/>
              </a:ext>
            </a:extLst>
          </p:cNvPr>
          <p:cNvSpPr/>
          <p:nvPr/>
        </p:nvSpPr>
        <p:spPr>
          <a:xfrm>
            <a:off x="5085569" y="5167313"/>
            <a:ext cx="1478072" cy="6134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 5/6 Class</a:t>
            </a:r>
            <a:endParaRPr lang="en-NZ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43FDC45-6974-8AE2-F8E0-A87CE3BA242D}"/>
              </a:ext>
            </a:extLst>
          </p:cNvPr>
          <p:cNvCxnSpPr/>
          <p:nvPr/>
        </p:nvCxnSpPr>
        <p:spPr>
          <a:xfrm>
            <a:off x="2693096" y="2718148"/>
            <a:ext cx="0" cy="137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874E602-B207-FCBC-CA10-99A063E8F1B3}"/>
              </a:ext>
            </a:extLst>
          </p:cNvPr>
          <p:cNvCxnSpPr/>
          <p:nvPr/>
        </p:nvCxnSpPr>
        <p:spPr>
          <a:xfrm>
            <a:off x="8749432" y="2739025"/>
            <a:ext cx="0" cy="137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F7243D4-C092-FA61-18A5-4C6B389E0180}"/>
              </a:ext>
            </a:extLst>
          </p:cNvPr>
          <p:cNvCxnSpPr/>
          <p:nvPr/>
        </p:nvCxnSpPr>
        <p:spPr>
          <a:xfrm>
            <a:off x="5824605" y="4937343"/>
            <a:ext cx="0" cy="137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DEEB06-374F-E6BD-9F9D-224039587C34}"/>
              </a:ext>
            </a:extLst>
          </p:cNvPr>
          <p:cNvCxnSpPr/>
          <p:nvPr/>
        </p:nvCxnSpPr>
        <p:spPr>
          <a:xfrm flipH="1">
            <a:off x="1528175" y="2467627"/>
            <a:ext cx="300624" cy="3402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75C1587-09D5-0790-211E-C7AAD355DD92}"/>
              </a:ext>
            </a:extLst>
          </p:cNvPr>
          <p:cNvCxnSpPr/>
          <p:nvPr/>
        </p:nvCxnSpPr>
        <p:spPr>
          <a:xfrm flipH="1">
            <a:off x="7544844" y="2467627"/>
            <a:ext cx="300624" cy="3402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BB4BD8A-DAEF-7DE9-360B-312059D2551C}"/>
              </a:ext>
            </a:extLst>
          </p:cNvPr>
          <p:cNvCxnSpPr/>
          <p:nvPr/>
        </p:nvCxnSpPr>
        <p:spPr>
          <a:xfrm flipH="1">
            <a:off x="4634632" y="4665945"/>
            <a:ext cx="300624" cy="3402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65FEFB2-3C02-5363-5B51-99721DEF4A2F}"/>
              </a:ext>
            </a:extLst>
          </p:cNvPr>
          <p:cNvCxnSpPr>
            <a:cxnSpLocks/>
          </p:cNvCxnSpPr>
          <p:nvPr/>
        </p:nvCxnSpPr>
        <p:spPr>
          <a:xfrm>
            <a:off x="3609584" y="2467627"/>
            <a:ext cx="325676" cy="319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B0EB61F-2CC2-0677-6418-30144114D399}"/>
              </a:ext>
            </a:extLst>
          </p:cNvPr>
          <p:cNvCxnSpPr>
            <a:cxnSpLocks/>
          </p:cNvCxnSpPr>
          <p:nvPr/>
        </p:nvCxnSpPr>
        <p:spPr>
          <a:xfrm>
            <a:off x="9624167" y="2490592"/>
            <a:ext cx="325676" cy="319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707F9E6-4DF1-62D1-FB84-08B530368FD0}"/>
              </a:ext>
            </a:extLst>
          </p:cNvPr>
          <p:cNvCxnSpPr>
            <a:cxnSpLocks/>
          </p:cNvCxnSpPr>
          <p:nvPr/>
        </p:nvCxnSpPr>
        <p:spPr>
          <a:xfrm>
            <a:off x="6713954" y="4642099"/>
            <a:ext cx="325676" cy="319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625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8991-A543-699C-F709-8FF291E6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Artefacts &amp; Clusters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0FD8F-CFED-FE75-422D-A6E9B79CD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627" y="1434538"/>
            <a:ext cx="8030818" cy="525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929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8991-A543-699C-F709-8FF291E6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(General) M</a:t>
            </a:r>
            <a:r>
              <a:rPr lang="en-US" dirty="0">
                <a:latin typeface="Aptos Narrow" panose="020B0004020202020204" pitchFamily="34" charset="0"/>
              </a:rPr>
              <a:t>āori Exposure</a:t>
            </a:r>
            <a:endParaRPr lang="en-NZ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328A49-73D4-E1A2-7851-D55CCED22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7273"/>
            <a:ext cx="6770301" cy="19130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853995-ED66-0716-B963-5504E11C6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251" y="1855788"/>
            <a:ext cx="5354798" cy="375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64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94F5-D07B-96CC-7401-1239599E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(General) M</a:t>
            </a:r>
            <a:r>
              <a:rPr lang="en-US" dirty="0">
                <a:latin typeface="Aptos Narrow" panose="020B0004020202020204" pitchFamily="34" charset="0"/>
              </a:rPr>
              <a:t>āori Exposure</a:t>
            </a:r>
            <a:endParaRPr lang="en-NZ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DFFF50-8A6C-9182-2EA1-EB6A0023D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11" y="1505158"/>
            <a:ext cx="5399845" cy="4180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CB2DF9-EA88-05AF-980B-613E57CF3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05158"/>
            <a:ext cx="5923555" cy="41800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574542-429D-EE16-8E40-E88F167AD38E}"/>
              </a:ext>
            </a:extLst>
          </p:cNvPr>
          <p:cNvSpPr txBox="1"/>
          <p:nvPr/>
        </p:nvSpPr>
        <p:spPr>
          <a:xfrm>
            <a:off x="6122255" y="5685183"/>
            <a:ext cx="587104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NZ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6. Overview of Māori tokens normalised by school, year and theme (n=252, we excluded the four clusters relating to both daily planning and the environment) </a:t>
            </a:r>
            <a:endParaRPr lang="en-NZ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F3F5C2-EF68-EAB4-BBC4-A713678CBC8C}"/>
              </a:ext>
            </a:extLst>
          </p:cNvPr>
          <p:cNvSpPr txBox="1"/>
          <p:nvPr/>
        </p:nvSpPr>
        <p:spPr>
          <a:xfrm>
            <a:off x="554110" y="5685183"/>
            <a:ext cx="539984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NZ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5. Comparison of Māori tokens normalised across individual classes (n=9)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976565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TM78504181">
      <a:dk1>
        <a:srgbClr val="000000"/>
      </a:dk1>
      <a:lt1>
        <a:srgbClr val="FFFFFF"/>
      </a:lt1>
      <a:dk2>
        <a:srgbClr val="FFF8F4"/>
      </a:dk2>
      <a:lt2>
        <a:srgbClr val="E8E8E8"/>
      </a:lt2>
      <a:accent1>
        <a:srgbClr val="EE7660"/>
      </a:accent1>
      <a:accent2>
        <a:srgbClr val="4D90EF"/>
      </a:accent2>
      <a:accent3>
        <a:srgbClr val="5B5160"/>
      </a:accent3>
      <a:accent4>
        <a:srgbClr val="2BC2B4"/>
      </a:accent4>
      <a:accent5>
        <a:srgbClr val="C097F8"/>
      </a:accent5>
      <a:accent6>
        <a:srgbClr val="FF9413"/>
      </a:accent6>
      <a:hlink>
        <a:srgbClr val="467886"/>
      </a:hlink>
      <a:folHlink>
        <a:srgbClr val="96607D"/>
      </a:folHlink>
    </a:clrScheme>
    <a:fontScheme name="Custom 49">
      <a:majorFont>
        <a:latin typeface="Tw Cen MT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78504181_Win32_SL_V11" id="{D9600F65-346D-4C25-A611-673E5C44A142}" vid="{299F2556-E258-444F-A1E6-FA759CE228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E60708A-6461-4D7F-883F-7E25D731D3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C90B52-91C7-4BE9-8AE0-180FFFE11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30005B-6102-4F3C-A26F-485DF1BF971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Shapes presentation</Template>
  <TotalTime>5753</TotalTime>
  <Words>584</Words>
  <Application>Microsoft Office PowerPoint</Application>
  <PresentationFormat>Widescreen</PresentationFormat>
  <Paragraphs>65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</vt:lpstr>
      <vt:lpstr>Words on Walls:  te reo Māori (loan)words in Aotearoa New Zealand  primary school classrooms  Jessie Burnette1, Andreea Calude1 &amp; Hēmi Whaanga2     </vt:lpstr>
      <vt:lpstr>Research Team</vt:lpstr>
      <vt:lpstr>Language Contact in Aotearoa New Zealand</vt:lpstr>
      <vt:lpstr>Study One: Words On Walls</vt:lpstr>
      <vt:lpstr>Research Questions</vt:lpstr>
      <vt:lpstr>The Schools</vt:lpstr>
      <vt:lpstr>Artefacts &amp; Clusters</vt:lpstr>
      <vt:lpstr>Results: (General) Māori Exposure</vt:lpstr>
      <vt:lpstr>Results: (General) Māori Exposure</vt:lpstr>
      <vt:lpstr>Results: Loanword Exposure</vt:lpstr>
      <vt:lpstr>Results: Loanword Exposure</vt:lpstr>
      <vt:lpstr>Results: Loanword Exposure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presentation</dc:title>
  <dc:creator>Burnette, Jessie (Student)</dc:creator>
  <cp:lastModifiedBy>BURNETTE, Jessie (Student)</cp:lastModifiedBy>
  <cp:revision>374</cp:revision>
  <dcterms:created xsi:type="dcterms:W3CDTF">2024-03-17T22:06:45Z</dcterms:created>
  <dcterms:modified xsi:type="dcterms:W3CDTF">2025-03-10T00:54:14Z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