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9" r:id="rId4"/>
    <p:sldId id="260" r:id="rId5"/>
    <p:sldId id="285" r:id="rId6"/>
    <p:sldId id="261" r:id="rId7"/>
    <p:sldId id="262" r:id="rId8"/>
    <p:sldId id="284" r:id="rId9"/>
    <p:sldId id="265" r:id="rId10"/>
    <p:sldId id="290" r:id="rId11"/>
    <p:sldId id="266" r:id="rId12"/>
    <p:sldId id="288" r:id="rId13"/>
    <p:sldId id="263" r:id="rId14"/>
    <p:sldId id="287" r:id="rId15"/>
    <p:sldId id="268" r:id="rId16"/>
    <p:sldId id="269" r:id="rId17"/>
    <p:sldId id="278" r:id="rId18"/>
    <p:sldId id="270" r:id="rId19"/>
    <p:sldId id="277" r:id="rId20"/>
    <p:sldId id="281" r:id="rId21"/>
    <p:sldId id="286" r:id="rId22"/>
    <p:sldId id="283" r:id="rId23"/>
    <p:sldId id="274" r:id="rId24"/>
  </p:sldIdLst>
  <p:sldSz cx="18288000" cy="10287000"/>
  <p:notesSz cx="6858000" cy="9144000"/>
  <p:embeddedFontLst>
    <p:embeddedFont>
      <p:font typeface="Canva Sans" panose="020B0604020202020204" charset="0"/>
      <p:regular r:id="rId26"/>
    </p:embeddedFont>
    <p:embeddedFont>
      <p:font typeface="Canva Sans Bold" panose="020B0604020202020204" charset="0"/>
      <p:regular r:id="rId27"/>
      <p:bold r:id="rId28"/>
    </p:embeddedFont>
    <p:embeddedFont>
      <p:font typeface="Montserrat Medium" panose="00000600000000000000" pitchFamily="2" charset="0"/>
      <p:regular r:id="rId29"/>
      <p:italic r:id="rId30"/>
    </p:embeddedFont>
    <p:embeddedFont>
      <p:font typeface="Nirmala Text Semilight" panose="020B0402040204020203" pitchFamily="34" charset="0"/>
      <p:regular r:id="rId31"/>
    </p:embeddedFont>
    <p:embeddedFont>
      <p:font typeface="Nirmala UI" panose="020B0502040204020203" pitchFamily="34" charset="0"/>
      <p:regular r:id="rId32"/>
      <p:bold r:id="rId33"/>
    </p:embeddedFont>
    <p:embeddedFont>
      <p:font typeface="Nirmala UI Semilight" panose="020B0402040204020203" pitchFamily="34" charset="0"/>
      <p:regular r:id="rId34"/>
    </p:embeddedFont>
    <p:embeddedFont>
      <p:font typeface="Poppins" panose="00000500000000000000" pitchFamily="2" charset="0"/>
      <p:regular r:id="rId35"/>
      <p:bold r:id="rId36"/>
      <p:italic r:id="rId37"/>
      <p:boldItalic r:id="rId38"/>
    </p:embeddedFont>
    <p:embeddedFont>
      <p:font typeface="Poppins Bold" panose="00000800000000000000" charset="0"/>
      <p:regular r:id="rId39"/>
      <p:bold r:id="rId40"/>
    </p:embeddedFont>
    <p:embeddedFont>
      <p:font typeface="Poppins Medium" panose="00000600000000000000" pitchFamily="2" charset="0"/>
      <p:regular r:id="rId41"/>
      <p:italic r:id="rId42"/>
    </p:embeddedFont>
    <p:embeddedFont>
      <p:font typeface="Poppins Semi-Bold" panose="020B0604020202020204" charset="0"/>
      <p:regular r:id="rId43"/>
      <p:bold r:id="rId4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32" autoAdjust="0"/>
    <p:restoredTop sz="55222" autoAdjust="0"/>
  </p:normalViewPr>
  <p:slideViewPr>
    <p:cSldViewPr>
      <p:cViewPr varScale="1">
        <p:scale>
          <a:sx n="23" d="100"/>
          <a:sy n="23" d="100"/>
        </p:scale>
        <p:origin x="1748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42" Type="http://schemas.openxmlformats.org/officeDocument/2006/relationships/font" Target="fonts/font17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4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4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font" Target="fonts/font18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ik, Sara (Student)" userId="466c5aa3-0bda-4de3-8508-b4c2dc2abe89" providerId="ADAL" clId="{13F01A83-8865-4E20-BE44-0FE30FDE6657}"/>
    <pc:docChg chg="undo custSel addSld delSld modSld sldOrd">
      <pc:chgData name="Malik, Sara (Student)" userId="466c5aa3-0bda-4de3-8508-b4c2dc2abe89" providerId="ADAL" clId="{13F01A83-8865-4E20-BE44-0FE30FDE6657}" dt="2025-12-05T01:42:46.465" v="30" actId="20577"/>
      <pc:docMkLst>
        <pc:docMk/>
      </pc:docMkLst>
      <pc:sldChg chg="modNotesTx">
        <pc:chgData name="Malik, Sara (Student)" userId="466c5aa3-0bda-4de3-8508-b4c2dc2abe89" providerId="ADAL" clId="{13F01A83-8865-4E20-BE44-0FE30FDE6657}" dt="2025-12-05T01:40:42.316" v="0" actId="20577"/>
        <pc:sldMkLst>
          <pc:docMk/>
          <pc:sldMk cId="0" sldId="256"/>
        </pc:sldMkLst>
      </pc:sldChg>
      <pc:sldChg chg="modNotesTx">
        <pc:chgData name="Malik, Sara (Student)" userId="466c5aa3-0bda-4de3-8508-b4c2dc2abe89" providerId="ADAL" clId="{13F01A83-8865-4E20-BE44-0FE30FDE6657}" dt="2025-12-05T01:40:44.854" v="1" actId="20577"/>
        <pc:sldMkLst>
          <pc:docMk/>
          <pc:sldMk cId="0" sldId="258"/>
        </pc:sldMkLst>
      </pc:sldChg>
      <pc:sldChg chg="modNotesTx">
        <pc:chgData name="Malik, Sara (Student)" userId="466c5aa3-0bda-4de3-8508-b4c2dc2abe89" providerId="ADAL" clId="{13F01A83-8865-4E20-BE44-0FE30FDE6657}" dt="2025-12-05T01:40:48.384" v="2" actId="20577"/>
        <pc:sldMkLst>
          <pc:docMk/>
          <pc:sldMk cId="0" sldId="259"/>
        </pc:sldMkLst>
      </pc:sldChg>
      <pc:sldChg chg="modNotesTx">
        <pc:chgData name="Malik, Sara (Student)" userId="466c5aa3-0bda-4de3-8508-b4c2dc2abe89" providerId="ADAL" clId="{13F01A83-8865-4E20-BE44-0FE30FDE6657}" dt="2025-12-05T01:40:51.194" v="3" actId="20577"/>
        <pc:sldMkLst>
          <pc:docMk/>
          <pc:sldMk cId="0" sldId="260"/>
        </pc:sldMkLst>
      </pc:sldChg>
      <pc:sldChg chg="modNotesTx">
        <pc:chgData name="Malik, Sara (Student)" userId="466c5aa3-0bda-4de3-8508-b4c2dc2abe89" providerId="ADAL" clId="{13F01A83-8865-4E20-BE44-0FE30FDE6657}" dt="2025-12-05T01:41:01.726" v="6" actId="20577"/>
        <pc:sldMkLst>
          <pc:docMk/>
          <pc:sldMk cId="0" sldId="262"/>
        </pc:sldMkLst>
      </pc:sldChg>
      <pc:sldChg chg="modNotesTx">
        <pc:chgData name="Malik, Sara (Student)" userId="466c5aa3-0bda-4de3-8508-b4c2dc2abe89" providerId="ADAL" clId="{13F01A83-8865-4E20-BE44-0FE30FDE6657}" dt="2025-12-05T01:41:35.330" v="11" actId="20577"/>
        <pc:sldMkLst>
          <pc:docMk/>
          <pc:sldMk cId="0" sldId="263"/>
        </pc:sldMkLst>
      </pc:sldChg>
      <pc:sldChg chg="modNotesTx">
        <pc:chgData name="Malik, Sara (Student)" userId="466c5aa3-0bda-4de3-8508-b4c2dc2abe89" providerId="ADAL" clId="{13F01A83-8865-4E20-BE44-0FE30FDE6657}" dt="2025-12-05T01:41:21.680" v="9" actId="20577"/>
        <pc:sldMkLst>
          <pc:docMk/>
          <pc:sldMk cId="0" sldId="265"/>
        </pc:sldMkLst>
      </pc:sldChg>
      <pc:sldChg chg="modNotesTx">
        <pc:chgData name="Malik, Sara (Student)" userId="466c5aa3-0bda-4de3-8508-b4c2dc2abe89" providerId="ADAL" clId="{13F01A83-8865-4E20-BE44-0FE30FDE6657}" dt="2025-12-05T01:41:39.071" v="12" actId="20577"/>
        <pc:sldMkLst>
          <pc:docMk/>
          <pc:sldMk cId="0" sldId="269"/>
        </pc:sldMkLst>
      </pc:sldChg>
      <pc:sldChg chg="modNotesTx">
        <pc:chgData name="Malik, Sara (Student)" userId="466c5aa3-0bda-4de3-8508-b4c2dc2abe89" providerId="ADAL" clId="{13F01A83-8865-4E20-BE44-0FE30FDE6657}" dt="2025-12-05T01:41:45.974" v="14" actId="20577"/>
        <pc:sldMkLst>
          <pc:docMk/>
          <pc:sldMk cId="0" sldId="270"/>
        </pc:sldMkLst>
      </pc:sldChg>
      <pc:sldChg chg="del">
        <pc:chgData name="Malik, Sara (Student)" userId="466c5aa3-0bda-4de3-8508-b4c2dc2abe89" providerId="ADAL" clId="{13F01A83-8865-4E20-BE44-0FE30FDE6657}" dt="2025-12-05T01:42:02.252" v="17" actId="47"/>
        <pc:sldMkLst>
          <pc:docMk/>
          <pc:sldMk cId="0" sldId="272"/>
        </pc:sldMkLst>
      </pc:sldChg>
      <pc:sldChg chg="add del ord">
        <pc:chgData name="Malik, Sara (Student)" userId="466c5aa3-0bda-4de3-8508-b4c2dc2abe89" providerId="ADAL" clId="{13F01A83-8865-4E20-BE44-0FE30FDE6657}" dt="2025-12-05T01:42:37.995" v="28"/>
        <pc:sldMkLst>
          <pc:docMk/>
          <pc:sldMk cId="0" sldId="274"/>
        </pc:sldMkLst>
      </pc:sldChg>
      <pc:sldChg chg="ord modNotesTx">
        <pc:chgData name="Malik, Sara (Student)" userId="466c5aa3-0bda-4de3-8508-b4c2dc2abe89" providerId="ADAL" clId="{13F01A83-8865-4E20-BE44-0FE30FDE6657}" dt="2025-12-05T01:42:27.326" v="25" actId="20578"/>
        <pc:sldMkLst>
          <pc:docMk/>
          <pc:sldMk cId="2476040202" sldId="277"/>
        </pc:sldMkLst>
      </pc:sldChg>
      <pc:sldChg chg="modNotesTx">
        <pc:chgData name="Malik, Sara (Student)" userId="466c5aa3-0bda-4de3-8508-b4c2dc2abe89" providerId="ADAL" clId="{13F01A83-8865-4E20-BE44-0FE30FDE6657}" dt="2025-12-05T01:41:41.958" v="13" actId="20577"/>
        <pc:sldMkLst>
          <pc:docMk/>
          <pc:sldMk cId="3996339163" sldId="278"/>
        </pc:sldMkLst>
      </pc:sldChg>
      <pc:sldChg chg="del">
        <pc:chgData name="Malik, Sara (Student)" userId="466c5aa3-0bda-4de3-8508-b4c2dc2abe89" providerId="ADAL" clId="{13F01A83-8865-4E20-BE44-0FE30FDE6657}" dt="2025-12-05T01:42:41.089" v="29" actId="47"/>
        <pc:sldMkLst>
          <pc:docMk/>
          <pc:sldMk cId="2381105919" sldId="280"/>
        </pc:sldMkLst>
      </pc:sldChg>
      <pc:sldChg chg="modNotesTx">
        <pc:chgData name="Malik, Sara (Student)" userId="466c5aa3-0bda-4de3-8508-b4c2dc2abe89" providerId="ADAL" clId="{13F01A83-8865-4E20-BE44-0FE30FDE6657}" dt="2025-12-05T01:41:57.954" v="16" actId="20577"/>
        <pc:sldMkLst>
          <pc:docMk/>
          <pc:sldMk cId="653705277" sldId="281"/>
        </pc:sldMkLst>
      </pc:sldChg>
      <pc:sldChg chg="modNotesTx">
        <pc:chgData name="Malik, Sara (Student)" userId="466c5aa3-0bda-4de3-8508-b4c2dc2abe89" providerId="ADAL" clId="{13F01A83-8865-4E20-BE44-0FE30FDE6657}" dt="2025-12-05T01:42:26.528" v="23" actId="20577"/>
        <pc:sldMkLst>
          <pc:docMk/>
          <pc:sldMk cId="0" sldId="283"/>
        </pc:sldMkLst>
      </pc:sldChg>
      <pc:sldChg chg="modNotesTx">
        <pc:chgData name="Malik, Sara (Student)" userId="466c5aa3-0bda-4de3-8508-b4c2dc2abe89" providerId="ADAL" clId="{13F01A83-8865-4E20-BE44-0FE30FDE6657}" dt="2025-12-05T01:41:14.523" v="7" actId="20577"/>
        <pc:sldMkLst>
          <pc:docMk/>
          <pc:sldMk cId="1543091469" sldId="284"/>
        </pc:sldMkLst>
      </pc:sldChg>
      <pc:sldChg chg="modNotesTx">
        <pc:chgData name="Malik, Sara (Student)" userId="466c5aa3-0bda-4de3-8508-b4c2dc2abe89" providerId="ADAL" clId="{13F01A83-8865-4E20-BE44-0FE30FDE6657}" dt="2025-12-05T01:40:56.889" v="5" actId="5793"/>
        <pc:sldMkLst>
          <pc:docMk/>
          <pc:sldMk cId="3137538191" sldId="285"/>
        </pc:sldMkLst>
      </pc:sldChg>
      <pc:sldChg chg="modNotesTx">
        <pc:chgData name="Malik, Sara (Student)" userId="466c5aa3-0bda-4de3-8508-b4c2dc2abe89" providerId="ADAL" clId="{13F01A83-8865-4E20-BE44-0FE30FDE6657}" dt="2025-12-05T01:42:46.465" v="30" actId="20577"/>
        <pc:sldMkLst>
          <pc:docMk/>
          <pc:sldMk cId="499406889" sldId="286"/>
        </pc:sldMkLst>
      </pc:sldChg>
      <pc:sldChg chg="modNotesTx">
        <pc:chgData name="Malik, Sara (Student)" userId="466c5aa3-0bda-4de3-8508-b4c2dc2abe89" providerId="ADAL" clId="{13F01A83-8865-4E20-BE44-0FE30FDE6657}" dt="2025-12-05T01:41:24.473" v="10" actId="20577"/>
        <pc:sldMkLst>
          <pc:docMk/>
          <pc:sldMk cId="3974721375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3A781-453A-453F-900D-3807D5BDFEC0}" type="datetimeFigureOut">
              <a:rPr lang="en-NZ" smtClean="0"/>
              <a:t>5/12/2025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5A99E-CBD1-43A4-8C81-32C4B9253D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05509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72602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1261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232465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319197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9327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39812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16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517189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89232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42538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409020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185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86279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13148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UNIV OF WAIKATO for funding your trip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22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295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08747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47250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N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80065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7984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58656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57683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E5A99E-CBD1-43A4-8C81-32C4B9253D22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41592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10" Type="http://schemas.openxmlformats.org/officeDocument/2006/relationships/image" Target="../media/image12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36.jpeg"/><Relationship Id="rId4" Type="http://schemas.openxmlformats.org/officeDocument/2006/relationships/image" Target="../media/image7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7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7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7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7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10" Type="http://schemas.openxmlformats.org/officeDocument/2006/relationships/image" Target="../media/image12.png"/><Relationship Id="rId4" Type="http://schemas.openxmlformats.org/officeDocument/2006/relationships/image" Target="../media/image7.svg"/><Relationship Id="rId9" Type="http://schemas.openxmlformats.org/officeDocument/2006/relationships/image" Target="../media/image20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10" Type="http://schemas.openxmlformats.org/officeDocument/2006/relationships/image" Target="../media/image12.png"/><Relationship Id="rId4" Type="http://schemas.openxmlformats.org/officeDocument/2006/relationships/image" Target="../media/image7.svg"/><Relationship Id="rId9" Type="http://schemas.openxmlformats.org/officeDocument/2006/relationships/image" Target="../media/image20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>
            <a:off x="3701049" y="933008"/>
            <a:ext cx="53450" cy="5345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8BB84"/>
            </a:solidFill>
          </p:spPr>
          <p:txBody>
            <a:bodyPr/>
            <a:lstStyle/>
            <a:p>
              <a:endParaRPr lang="en-N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74078" tIns="74078" rIns="74078" bIns="74078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561501" y="254330"/>
            <a:ext cx="3740832" cy="1814463"/>
          </a:xfrm>
          <a:custGeom>
            <a:avLst/>
            <a:gdLst/>
            <a:ahLst/>
            <a:cxnLst/>
            <a:rect l="l" t="t" r="r" b="b"/>
            <a:pathLst>
              <a:path w="3740832" h="1814463">
                <a:moveTo>
                  <a:pt x="0" y="0"/>
                </a:moveTo>
                <a:lnTo>
                  <a:pt x="3740832" y="0"/>
                </a:lnTo>
                <a:lnTo>
                  <a:pt x="3740832" y="1814463"/>
                </a:lnTo>
                <a:lnTo>
                  <a:pt x="0" y="18144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9" name="Freeform 9"/>
          <p:cNvSpPr/>
          <p:nvPr/>
        </p:nvSpPr>
        <p:spPr>
          <a:xfrm>
            <a:off x="15625989" y="5899980"/>
            <a:ext cx="1606533" cy="2242623"/>
          </a:xfrm>
          <a:custGeom>
            <a:avLst/>
            <a:gdLst/>
            <a:ahLst/>
            <a:cxnLst/>
            <a:rect l="l" t="t" r="r" b="b"/>
            <a:pathLst>
              <a:path w="1606533" h="2242623">
                <a:moveTo>
                  <a:pt x="0" y="0"/>
                </a:moveTo>
                <a:lnTo>
                  <a:pt x="1606534" y="0"/>
                </a:lnTo>
                <a:lnTo>
                  <a:pt x="1606534" y="2242623"/>
                </a:lnTo>
                <a:lnTo>
                  <a:pt x="0" y="224262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0" name="Freeform 10"/>
          <p:cNvSpPr/>
          <p:nvPr/>
        </p:nvSpPr>
        <p:spPr>
          <a:xfrm>
            <a:off x="12655401" y="4907482"/>
            <a:ext cx="3035598" cy="1699935"/>
          </a:xfrm>
          <a:custGeom>
            <a:avLst/>
            <a:gdLst/>
            <a:ahLst/>
            <a:cxnLst/>
            <a:rect l="l" t="t" r="r" b="b"/>
            <a:pathLst>
              <a:path w="3035598" h="1699935">
                <a:moveTo>
                  <a:pt x="0" y="0"/>
                </a:moveTo>
                <a:lnTo>
                  <a:pt x="3035598" y="0"/>
                </a:lnTo>
                <a:lnTo>
                  <a:pt x="3035598" y="1699934"/>
                </a:lnTo>
                <a:lnTo>
                  <a:pt x="0" y="169993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NZ" dirty="0"/>
          </a:p>
        </p:txBody>
      </p:sp>
      <p:sp>
        <p:nvSpPr>
          <p:cNvPr id="11" name="Freeform 11"/>
          <p:cNvSpPr/>
          <p:nvPr/>
        </p:nvSpPr>
        <p:spPr>
          <a:xfrm>
            <a:off x="12669118" y="7435166"/>
            <a:ext cx="2956871" cy="1705007"/>
          </a:xfrm>
          <a:custGeom>
            <a:avLst/>
            <a:gdLst/>
            <a:ahLst/>
            <a:cxnLst/>
            <a:rect l="l" t="t" r="r" b="b"/>
            <a:pathLst>
              <a:path w="2956871" h="1705007">
                <a:moveTo>
                  <a:pt x="0" y="0"/>
                </a:moveTo>
                <a:lnTo>
                  <a:pt x="2956871" y="0"/>
                </a:lnTo>
                <a:lnTo>
                  <a:pt x="2956871" y="1705007"/>
                </a:lnTo>
                <a:lnTo>
                  <a:pt x="0" y="170500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726" r="-21266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2" name="TextBox 12"/>
          <p:cNvSpPr txBox="1"/>
          <p:nvPr/>
        </p:nvSpPr>
        <p:spPr>
          <a:xfrm>
            <a:off x="3124200" y="7318794"/>
            <a:ext cx="8991600" cy="25124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spc="-84" dirty="0">
                <a:solidFill>
                  <a:srgbClr val="171C2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School of Psychological and </a:t>
            </a:r>
            <a:r>
              <a:rPr lang="en-US" sz="2800" b="1" spc="-84" dirty="0" err="1">
                <a:solidFill>
                  <a:srgbClr val="171C2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Behavioural</a:t>
            </a:r>
            <a:r>
              <a:rPr lang="en-US" sz="2800" b="1" spc="-84" dirty="0">
                <a:solidFill>
                  <a:srgbClr val="171C2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Sciences </a:t>
            </a:r>
          </a:p>
          <a:p>
            <a:pPr algn="ctr">
              <a:lnSpc>
                <a:spcPct val="150000"/>
              </a:lnSpc>
            </a:pPr>
            <a:r>
              <a:rPr lang="en-US" sz="2800" b="1" spc="-84" dirty="0">
                <a:solidFill>
                  <a:srgbClr val="171C2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and School of Law, Politics, and Philosophy</a:t>
            </a:r>
          </a:p>
          <a:p>
            <a:pPr algn="ctr">
              <a:lnSpc>
                <a:spcPct val="150000"/>
              </a:lnSpc>
            </a:pPr>
            <a:r>
              <a:rPr lang="en-US" sz="2800" b="1" spc="-84" dirty="0">
                <a:solidFill>
                  <a:srgbClr val="171C2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The University of Waikato </a:t>
            </a:r>
          </a:p>
          <a:p>
            <a:pPr algn="l">
              <a:lnSpc>
                <a:spcPct val="150000"/>
              </a:lnSpc>
              <a:spcBef>
                <a:spcPct val="0"/>
              </a:spcBef>
            </a:pPr>
            <a:endParaRPr lang="en-US" sz="2800" b="1" spc="-84" dirty="0">
              <a:solidFill>
                <a:srgbClr val="171C20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34067" y="2055810"/>
            <a:ext cx="15898455" cy="21800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sz="5000" b="1" spc="-12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Breast Cancer Talk: A Cross-Linguistic Study of Lexical Verbs occurring with generic pronoun ‘You’ </a:t>
            </a:r>
          </a:p>
          <a:p>
            <a:pPr algn="l">
              <a:lnSpc>
                <a:spcPts val="4800"/>
              </a:lnSpc>
            </a:pPr>
            <a:endParaRPr lang="en-US" sz="5000" b="1" spc="-120" dirty="0">
              <a:solidFill>
                <a:srgbClr val="737AA8"/>
              </a:solidFill>
              <a:latin typeface="Nirmala UI" panose="020B0502040204020203" pitchFamily="34" charset="0"/>
              <a:ea typeface="Nirmala UI" panose="020B0502040204020203" pitchFamily="34" charset="0"/>
              <a:cs typeface="Nirmala UI" panose="020B0502040204020203" pitchFamily="34" charset="0"/>
              <a:sym typeface="Poppins 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087900" y="4495907"/>
            <a:ext cx="3200400" cy="12027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sz="2800" b="1" dirty="0">
                <a:solidFill>
                  <a:srgbClr val="171C2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Sara Malik</a:t>
            </a:r>
          </a:p>
          <a:p>
            <a:pPr algn="l"/>
            <a:r>
              <a:rPr lang="en-US" sz="2800" b="1" dirty="0">
                <a:solidFill>
                  <a:srgbClr val="171C20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PhD in Linguistics</a:t>
            </a:r>
          </a:p>
          <a:p>
            <a:pPr algn="l">
              <a:lnSpc>
                <a:spcPts val="2520"/>
              </a:lnSpc>
            </a:pPr>
            <a:endParaRPr lang="en-US" sz="2800" b="1" dirty="0">
              <a:solidFill>
                <a:srgbClr val="171C20"/>
              </a:solidFill>
              <a:latin typeface="Poppins Medium"/>
              <a:ea typeface="Poppins Medium"/>
              <a:cs typeface="Poppins Medium"/>
              <a:sym typeface="Poppins Medium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3886200" y="6137177"/>
            <a:ext cx="6653151" cy="6615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20"/>
              </a:lnSpc>
            </a:pPr>
            <a:r>
              <a:rPr lang="en-US" sz="2800" b="1" dirty="0">
                <a:solidFill>
                  <a:srgbClr val="171C20"/>
                </a:solidFill>
                <a:latin typeface="Poppins Medium" panose="00000600000000000000" pitchFamily="2" charset="0"/>
                <a:ea typeface="Poppins"/>
                <a:cs typeface="Poppins Medium" panose="00000600000000000000" pitchFamily="2" charset="0"/>
                <a:sym typeface="Poppins"/>
              </a:rPr>
              <a:t>Andreea </a:t>
            </a:r>
            <a:r>
              <a:rPr lang="en-US" sz="2800" b="1" dirty="0" err="1">
                <a:solidFill>
                  <a:srgbClr val="171C20"/>
                </a:solidFill>
                <a:latin typeface="Poppins Medium" panose="00000600000000000000" pitchFamily="2" charset="0"/>
                <a:ea typeface="Poppins"/>
                <a:cs typeface="Poppins Medium" panose="00000600000000000000" pitchFamily="2" charset="0"/>
                <a:sym typeface="Poppins"/>
              </a:rPr>
              <a:t>Calude</a:t>
            </a:r>
            <a:r>
              <a:rPr lang="en-US" sz="2800" b="1" dirty="0">
                <a:solidFill>
                  <a:srgbClr val="171C20"/>
                </a:solidFill>
                <a:latin typeface="Poppins Medium" panose="00000600000000000000" pitchFamily="2" charset="0"/>
                <a:ea typeface="Poppins"/>
                <a:cs typeface="Poppins Medium" panose="00000600000000000000" pitchFamily="2" charset="0"/>
                <a:sym typeface="Poppins"/>
              </a:rPr>
              <a:t>  and Joe Ulatowski </a:t>
            </a:r>
          </a:p>
          <a:p>
            <a:pPr algn="l">
              <a:lnSpc>
                <a:spcPts val="2520"/>
              </a:lnSpc>
            </a:pPr>
            <a:endParaRPr lang="en-US" sz="2800" b="1" dirty="0">
              <a:solidFill>
                <a:srgbClr val="171C20"/>
              </a:solidFill>
              <a:latin typeface="Poppins Medium" panose="00000600000000000000" pitchFamily="2" charset="0"/>
              <a:ea typeface="Poppins"/>
              <a:cs typeface="Poppins Medium" panose="00000600000000000000" pitchFamily="2" charset="0"/>
              <a:sym typeface="Poppi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B470B-B89D-163D-6D00-AD52935AD9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9">
            <a:extLst>
              <a:ext uri="{FF2B5EF4-FFF2-40B4-BE49-F238E27FC236}">
                <a16:creationId xmlns:a16="http://schemas.microsoft.com/office/drawing/2014/main" id="{34AA5866-F683-78E4-B732-5D17D46F1450}"/>
              </a:ext>
            </a:extLst>
          </p:cNvPr>
          <p:cNvSpPr txBox="1"/>
          <p:nvPr/>
        </p:nvSpPr>
        <p:spPr>
          <a:xfrm>
            <a:off x="5310536" y="1127612"/>
            <a:ext cx="7715250" cy="8429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64"/>
              </a:lnSpc>
            </a:pPr>
            <a:r>
              <a:rPr lang="en-US" sz="5499" b="1" spc="-76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Data in Two languages  </a:t>
            </a: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14CB1559-BE81-776A-D516-4D075AD6ACEB}"/>
              </a:ext>
            </a:extLst>
          </p:cNvPr>
          <p:cNvSpPr txBox="1"/>
          <p:nvPr/>
        </p:nvSpPr>
        <p:spPr>
          <a:xfrm>
            <a:off x="5791200" y="5198421"/>
            <a:ext cx="1688381" cy="4910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 dirty="0">
                <a:solidFill>
                  <a:srgbClr val="000000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Canva Sans Bold"/>
              </a:rPr>
              <a:t>NZE 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1D19EF72-D0B5-E03B-A1EC-A77868C348A7}"/>
              </a:ext>
            </a:extLst>
          </p:cNvPr>
          <p:cNvSpPr txBox="1"/>
          <p:nvPr/>
        </p:nvSpPr>
        <p:spPr>
          <a:xfrm>
            <a:off x="9168161" y="5484699"/>
            <a:ext cx="3048319" cy="4910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 dirty="0">
                <a:solidFill>
                  <a:srgbClr val="000000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Canva Sans Bold"/>
              </a:rPr>
              <a:t>PKU</a:t>
            </a: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4822D417-70A9-A5F5-19C2-98CB05114678}"/>
              </a:ext>
            </a:extLst>
          </p:cNvPr>
          <p:cNvSpPr txBox="1"/>
          <p:nvPr/>
        </p:nvSpPr>
        <p:spPr>
          <a:xfrm>
            <a:off x="10410637" y="7490280"/>
            <a:ext cx="2467860" cy="8681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3000" b="1" dirty="0">
                <a:solidFill>
                  <a:srgbClr val="000000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Canva Sans Bold"/>
              </a:rPr>
              <a:t>PKE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endParaRPr lang="en-US" sz="2499" b="1" dirty="0">
              <a:solidFill>
                <a:srgbClr val="000000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Canva Sans Bold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28889D6-403B-649D-6C62-30A2460A2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756622"/>
            <a:ext cx="3581400" cy="1732371"/>
          </a:xfrm>
          <a:prstGeom prst="rect">
            <a:avLst/>
          </a:prstGeom>
        </p:spPr>
      </p:pic>
      <p:sp>
        <p:nvSpPr>
          <p:cNvPr id="3" name="TextBox 12">
            <a:extLst>
              <a:ext uri="{FF2B5EF4-FFF2-40B4-BE49-F238E27FC236}">
                <a16:creationId xmlns:a16="http://schemas.microsoft.com/office/drawing/2014/main" id="{798387C3-D0FD-C9FD-AEA8-0DE7FB6FDDB3}"/>
              </a:ext>
            </a:extLst>
          </p:cNvPr>
          <p:cNvSpPr txBox="1"/>
          <p:nvPr/>
        </p:nvSpPr>
        <p:spPr>
          <a:xfrm>
            <a:off x="8091334" y="2274501"/>
            <a:ext cx="1688381" cy="4910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 dirty="0">
                <a:solidFill>
                  <a:srgbClr val="000000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Canva Sans Bold"/>
              </a:rPr>
              <a:t>Included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6E0860A0-25D9-3A39-A4DE-7A3419486FAE}"/>
              </a:ext>
            </a:extLst>
          </p:cNvPr>
          <p:cNvSpPr txBox="1"/>
          <p:nvPr/>
        </p:nvSpPr>
        <p:spPr>
          <a:xfrm>
            <a:off x="11642708" y="7420589"/>
            <a:ext cx="3048644" cy="5032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 dirty="0">
                <a:solidFill>
                  <a:srgbClr val="000000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Canva Sans Bold"/>
              </a:rPr>
              <a:t>Excluded  </a:t>
            </a:r>
          </a:p>
        </p:txBody>
      </p:sp>
      <p:pic>
        <p:nvPicPr>
          <p:cNvPr id="18" name="Picture 17" descr="A green and white flag with a crescent moon and a star&#10;&#10;AI-generated content may be incorrect.">
            <a:extLst>
              <a:ext uri="{FF2B5EF4-FFF2-40B4-BE49-F238E27FC236}">
                <a16:creationId xmlns:a16="http://schemas.microsoft.com/office/drawing/2014/main" id="{517AE89D-DA63-CDAD-3D04-0656B62762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8161" y="3543072"/>
            <a:ext cx="2571750" cy="1409700"/>
          </a:xfrm>
          <a:prstGeom prst="rect">
            <a:avLst/>
          </a:prstGeom>
        </p:spPr>
      </p:pic>
      <p:pic>
        <p:nvPicPr>
          <p:cNvPr id="22" name="Picture 21" descr="A blue flag with red and white stars&#10;&#10;AI-generated content may be incorrect.">
            <a:extLst>
              <a:ext uri="{FF2B5EF4-FFF2-40B4-BE49-F238E27FC236}">
                <a16:creationId xmlns:a16="http://schemas.microsoft.com/office/drawing/2014/main" id="{466AF684-0BDC-32CC-F131-22F2622F07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810" y="2879141"/>
            <a:ext cx="2416574" cy="220943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30066F6-70FE-BEC4-2340-DEFA631D293E}"/>
              </a:ext>
            </a:extLst>
          </p:cNvPr>
          <p:cNvSpPr/>
          <p:nvPr/>
        </p:nvSpPr>
        <p:spPr>
          <a:xfrm>
            <a:off x="9484033" y="6853741"/>
            <a:ext cx="2416574" cy="163798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74721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>
            <a:off x="4297373" y="5791173"/>
            <a:ext cx="1839435" cy="2140434"/>
            <a:chOff x="0" y="0"/>
            <a:chExt cx="6985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98500" cy="812800"/>
            </a:xfrm>
            <a:custGeom>
              <a:avLst/>
              <a:gdLst/>
              <a:ahLst/>
              <a:cxnLst/>
              <a:rect l="l" t="t" r="r" b="b"/>
              <a:pathLst>
                <a:path w="698500" h="812800">
                  <a:moveTo>
                    <a:pt x="349250" y="0"/>
                  </a:moveTo>
                  <a:lnTo>
                    <a:pt x="698500" y="203200"/>
                  </a:lnTo>
                  <a:lnTo>
                    <a:pt x="698500" y="609600"/>
                  </a:lnTo>
                  <a:lnTo>
                    <a:pt x="349250" y="812800"/>
                  </a:lnTo>
                  <a:lnTo>
                    <a:pt x="0" y="609600"/>
                  </a:lnTo>
                  <a:lnTo>
                    <a:pt x="0" y="203200"/>
                  </a:lnTo>
                  <a:lnTo>
                    <a:pt x="34925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737AA8"/>
              </a:solidFill>
              <a:prstDash val="solid"/>
              <a:miter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101600"/>
              <a:ext cx="698500" cy="571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4415001" y="6333347"/>
            <a:ext cx="1604181" cy="1056086"/>
          </a:xfrm>
          <a:custGeom>
            <a:avLst/>
            <a:gdLst/>
            <a:ahLst/>
            <a:cxnLst/>
            <a:rect l="l" t="t" r="r" b="b"/>
            <a:pathLst>
              <a:path w="1604181" h="1056086">
                <a:moveTo>
                  <a:pt x="0" y="0"/>
                </a:moveTo>
                <a:lnTo>
                  <a:pt x="1604180" y="0"/>
                </a:lnTo>
                <a:lnTo>
                  <a:pt x="1604180" y="1056085"/>
                </a:lnTo>
                <a:lnTo>
                  <a:pt x="0" y="10560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9" name="Freeform 9"/>
          <p:cNvSpPr/>
          <p:nvPr/>
        </p:nvSpPr>
        <p:spPr>
          <a:xfrm>
            <a:off x="3367846" y="8641181"/>
            <a:ext cx="3698490" cy="817381"/>
          </a:xfrm>
          <a:custGeom>
            <a:avLst/>
            <a:gdLst/>
            <a:ahLst/>
            <a:cxnLst/>
            <a:rect l="l" t="t" r="r" b="b"/>
            <a:pathLst>
              <a:path w="3698490" h="817381">
                <a:moveTo>
                  <a:pt x="0" y="0"/>
                </a:moveTo>
                <a:lnTo>
                  <a:pt x="3698490" y="0"/>
                </a:lnTo>
                <a:lnTo>
                  <a:pt x="3698490" y="817381"/>
                </a:lnTo>
                <a:lnTo>
                  <a:pt x="0" y="8173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711" t="-93628" r="-7549" b="-193628"/>
            </a:stretch>
          </a:blipFill>
        </p:spPr>
        <p:txBody>
          <a:bodyPr/>
          <a:lstStyle/>
          <a:p>
            <a:endParaRPr lang="en-NZ"/>
          </a:p>
        </p:txBody>
      </p:sp>
      <p:grpSp>
        <p:nvGrpSpPr>
          <p:cNvPr id="10" name="Group 10"/>
          <p:cNvGrpSpPr/>
          <p:nvPr/>
        </p:nvGrpSpPr>
        <p:grpSpPr>
          <a:xfrm>
            <a:off x="11472516" y="2501874"/>
            <a:ext cx="3037269" cy="2432402"/>
            <a:chOff x="0" y="-57150"/>
            <a:chExt cx="799939" cy="640633"/>
          </a:xfrm>
        </p:grpSpPr>
        <p:sp>
          <p:nvSpPr>
            <p:cNvPr id="11" name="Freeform 11"/>
            <p:cNvSpPr/>
            <p:nvPr/>
          </p:nvSpPr>
          <p:spPr>
            <a:xfrm>
              <a:off x="33852" y="-4074"/>
              <a:ext cx="766087" cy="583483"/>
            </a:xfrm>
            <a:custGeom>
              <a:avLst/>
              <a:gdLst/>
              <a:ahLst/>
              <a:cxnLst/>
              <a:rect l="l" t="t" r="r" b="b"/>
              <a:pathLst>
                <a:path w="766087" h="583483">
                  <a:moveTo>
                    <a:pt x="135742" y="0"/>
                  </a:moveTo>
                  <a:lnTo>
                    <a:pt x="630345" y="0"/>
                  </a:lnTo>
                  <a:cubicBezTo>
                    <a:pt x="705313" y="0"/>
                    <a:pt x="766087" y="60774"/>
                    <a:pt x="766087" y="135742"/>
                  </a:cubicBezTo>
                  <a:lnTo>
                    <a:pt x="766087" y="447741"/>
                  </a:lnTo>
                  <a:cubicBezTo>
                    <a:pt x="766087" y="522709"/>
                    <a:pt x="705313" y="583483"/>
                    <a:pt x="630345" y="583483"/>
                  </a:cubicBezTo>
                  <a:lnTo>
                    <a:pt x="135742" y="583483"/>
                  </a:lnTo>
                  <a:cubicBezTo>
                    <a:pt x="99741" y="583483"/>
                    <a:pt x="65214" y="569181"/>
                    <a:pt x="39758" y="543725"/>
                  </a:cubicBezTo>
                  <a:cubicBezTo>
                    <a:pt x="14301" y="518268"/>
                    <a:pt x="0" y="483742"/>
                    <a:pt x="0" y="447741"/>
                  </a:cubicBezTo>
                  <a:lnTo>
                    <a:pt x="0" y="135742"/>
                  </a:lnTo>
                  <a:cubicBezTo>
                    <a:pt x="0" y="60774"/>
                    <a:pt x="60774" y="0"/>
                    <a:pt x="135742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txBody>
            <a:bodyPr/>
            <a:lstStyle/>
            <a:p>
              <a:endParaRPr lang="en-NZ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57150"/>
              <a:ext cx="766087" cy="640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200"/>
                </a:lnSpc>
              </a:pPr>
              <a:r>
                <a:rPr lang="en-US" sz="3000" dirty="0">
                  <a:solidFill>
                    <a:srgbClr val="000000"/>
                  </a:solidFill>
                  <a:latin typeface="Canva Sans"/>
                  <a:ea typeface="Canva Sans"/>
                  <a:cs typeface="Canva Sans"/>
                  <a:sym typeface="Canva Sans"/>
                </a:rPr>
                <a:t>Qualitative analysis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0413373" y="7111622"/>
            <a:ext cx="2118286" cy="1841905"/>
            <a:chOff x="0" y="0"/>
            <a:chExt cx="890655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90655" cy="812800"/>
            </a:xfrm>
            <a:custGeom>
              <a:avLst/>
              <a:gdLst/>
              <a:ahLst/>
              <a:cxnLst/>
              <a:rect l="l" t="t" r="r" b="b"/>
              <a:pathLst>
                <a:path w="890655" h="812800">
                  <a:moveTo>
                    <a:pt x="811237" y="0"/>
                  </a:moveTo>
                  <a:lnTo>
                    <a:pt x="79418" y="0"/>
                  </a:lnTo>
                  <a:cubicBezTo>
                    <a:pt x="79418" y="43699"/>
                    <a:pt x="44079" y="79418"/>
                    <a:pt x="0" y="79418"/>
                  </a:cubicBezTo>
                  <a:lnTo>
                    <a:pt x="0" y="733382"/>
                  </a:lnTo>
                  <a:cubicBezTo>
                    <a:pt x="43699" y="733382"/>
                    <a:pt x="79418" y="768721"/>
                    <a:pt x="79418" y="812800"/>
                  </a:cubicBezTo>
                  <a:lnTo>
                    <a:pt x="811237" y="812800"/>
                  </a:lnTo>
                  <a:cubicBezTo>
                    <a:pt x="811237" y="769101"/>
                    <a:pt x="846576" y="733382"/>
                    <a:pt x="890655" y="733382"/>
                  </a:cubicBezTo>
                  <a:lnTo>
                    <a:pt x="890655" y="79418"/>
                  </a:lnTo>
                  <a:cubicBezTo>
                    <a:pt x="846955" y="79418"/>
                    <a:pt x="811237" y="44079"/>
                    <a:pt x="811237" y="0"/>
                  </a:cubicBezTo>
                  <a:close/>
                </a:path>
              </a:pathLst>
            </a:custGeom>
            <a:solidFill>
              <a:srgbClr val="D4DCEF"/>
            </a:solidFill>
          </p:spPr>
          <p:txBody>
            <a:bodyPr/>
            <a:lstStyle/>
            <a:p>
              <a:endParaRPr lang="en-NZ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38100" y="0"/>
              <a:ext cx="814455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Canva Sans"/>
                  <a:ea typeface="Canva Sans"/>
                  <a:cs typeface="Canva Sans"/>
                  <a:sym typeface="Canva Sans"/>
                </a:rPr>
                <a:t>Generic uses of ‘you’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3872999" y="7226602"/>
            <a:ext cx="2281401" cy="1823269"/>
            <a:chOff x="0" y="0"/>
            <a:chExt cx="1014998" cy="9941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014998" cy="994100"/>
            </a:xfrm>
            <a:custGeom>
              <a:avLst/>
              <a:gdLst/>
              <a:ahLst/>
              <a:cxnLst/>
              <a:rect l="l" t="t" r="r" b="b"/>
              <a:pathLst>
                <a:path w="1014998" h="994100">
                  <a:moveTo>
                    <a:pt x="935580" y="0"/>
                  </a:moveTo>
                  <a:lnTo>
                    <a:pt x="79418" y="0"/>
                  </a:lnTo>
                  <a:cubicBezTo>
                    <a:pt x="79418" y="43699"/>
                    <a:pt x="44079" y="79418"/>
                    <a:pt x="0" y="79418"/>
                  </a:cubicBezTo>
                  <a:lnTo>
                    <a:pt x="0" y="914682"/>
                  </a:lnTo>
                  <a:cubicBezTo>
                    <a:pt x="43699" y="914682"/>
                    <a:pt x="79418" y="950021"/>
                    <a:pt x="79418" y="994100"/>
                  </a:cubicBezTo>
                  <a:lnTo>
                    <a:pt x="935580" y="994100"/>
                  </a:lnTo>
                  <a:cubicBezTo>
                    <a:pt x="935580" y="950401"/>
                    <a:pt x="970919" y="914682"/>
                    <a:pt x="1014998" y="914682"/>
                  </a:cubicBezTo>
                  <a:lnTo>
                    <a:pt x="1014998" y="79418"/>
                  </a:lnTo>
                  <a:cubicBezTo>
                    <a:pt x="971298" y="79418"/>
                    <a:pt x="935580" y="44079"/>
                    <a:pt x="935580" y="0"/>
                  </a:cubicBezTo>
                  <a:close/>
                </a:path>
              </a:pathLst>
            </a:custGeom>
            <a:solidFill>
              <a:srgbClr val="D4DCEF"/>
            </a:solidFill>
          </p:spPr>
          <p:txBody>
            <a:bodyPr/>
            <a:lstStyle/>
            <a:p>
              <a:endParaRPr lang="en-NZ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38100" y="0"/>
              <a:ext cx="938798" cy="956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Canva Sans"/>
                  <a:ea typeface="Canva Sans"/>
                  <a:cs typeface="Canva Sans"/>
                  <a:sym typeface="Canva Sans"/>
                </a:rPr>
                <a:t>Types of lexical verbs that follow it</a:t>
              </a:r>
            </a:p>
          </p:txBody>
        </p:sp>
      </p:grpSp>
      <p:sp>
        <p:nvSpPr>
          <p:cNvPr id="22" name="Freeform 22"/>
          <p:cNvSpPr/>
          <p:nvPr/>
        </p:nvSpPr>
        <p:spPr>
          <a:xfrm>
            <a:off x="8439150" y="5376096"/>
            <a:ext cx="1043583" cy="831071"/>
          </a:xfrm>
          <a:custGeom>
            <a:avLst/>
            <a:gdLst/>
            <a:ahLst/>
            <a:cxnLst/>
            <a:rect l="l" t="t" r="r" b="b"/>
            <a:pathLst>
              <a:path w="1043583" h="831071">
                <a:moveTo>
                  <a:pt x="0" y="0"/>
                </a:moveTo>
                <a:lnTo>
                  <a:pt x="1043583" y="0"/>
                </a:lnTo>
                <a:lnTo>
                  <a:pt x="1043583" y="831071"/>
                </a:lnTo>
                <a:lnTo>
                  <a:pt x="0" y="83107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23" name="Freeform 23"/>
          <p:cNvSpPr/>
          <p:nvPr/>
        </p:nvSpPr>
        <p:spPr>
          <a:xfrm>
            <a:off x="5070732" y="5156534"/>
            <a:ext cx="335649" cy="443766"/>
          </a:xfrm>
          <a:custGeom>
            <a:avLst/>
            <a:gdLst/>
            <a:ahLst/>
            <a:cxnLst/>
            <a:rect l="l" t="t" r="r" b="b"/>
            <a:pathLst>
              <a:path w="335649" h="443766">
                <a:moveTo>
                  <a:pt x="0" y="0"/>
                </a:moveTo>
                <a:lnTo>
                  <a:pt x="335649" y="0"/>
                </a:lnTo>
                <a:lnTo>
                  <a:pt x="335649" y="443766"/>
                </a:lnTo>
                <a:lnTo>
                  <a:pt x="0" y="44376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24" name="Freeform 24"/>
          <p:cNvSpPr/>
          <p:nvPr/>
        </p:nvSpPr>
        <p:spPr>
          <a:xfrm>
            <a:off x="5049267" y="8197415"/>
            <a:ext cx="335649" cy="443766"/>
          </a:xfrm>
          <a:custGeom>
            <a:avLst/>
            <a:gdLst/>
            <a:ahLst/>
            <a:cxnLst/>
            <a:rect l="l" t="t" r="r" b="b"/>
            <a:pathLst>
              <a:path w="335649" h="443766">
                <a:moveTo>
                  <a:pt x="0" y="0"/>
                </a:moveTo>
                <a:lnTo>
                  <a:pt x="335648" y="0"/>
                </a:lnTo>
                <a:lnTo>
                  <a:pt x="335648" y="443766"/>
                </a:lnTo>
                <a:lnTo>
                  <a:pt x="0" y="44376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25" name="Freeform 25"/>
          <p:cNvSpPr/>
          <p:nvPr/>
        </p:nvSpPr>
        <p:spPr>
          <a:xfrm>
            <a:off x="12366568" y="5378417"/>
            <a:ext cx="1377695" cy="1235821"/>
          </a:xfrm>
          <a:custGeom>
            <a:avLst/>
            <a:gdLst/>
            <a:ahLst/>
            <a:cxnLst/>
            <a:rect l="l" t="t" r="r" b="b"/>
            <a:pathLst>
              <a:path w="1377695" h="1235821">
                <a:moveTo>
                  <a:pt x="0" y="0"/>
                </a:moveTo>
                <a:lnTo>
                  <a:pt x="1377695" y="0"/>
                </a:lnTo>
                <a:lnTo>
                  <a:pt x="1377695" y="1235821"/>
                </a:lnTo>
                <a:lnTo>
                  <a:pt x="0" y="123582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5287" t="-12964" r="-4230" b="-5768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26" name="TextBox 26"/>
          <p:cNvSpPr txBox="1"/>
          <p:nvPr/>
        </p:nvSpPr>
        <p:spPr>
          <a:xfrm>
            <a:off x="7939300" y="1196880"/>
            <a:ext cx="3086865" cy="8136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64"/>
              </a:lnSpc>
            </a:pPr>
            <a:r>
              <a:rPr lang="en-US" sz="5499" b="1" spc="-76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Method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6985437" y="2259256"/>
            <a:ext cx="7715250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200"/>
              </a:lnSpc>
            </a:pPr>
            <a:r>
              <a:rPr lang="en-US" sz="3000" dirty="0">
                <a:solidFill>
                  <a:srgbClr val="2B2B2B"/>
                </a:solidFill>
                <a:latin typeface="Poppins"/>
                <a:ea typeface="Poppins"/>
                <a:cs typeface="Poppins"/>
                <a:sym typeface="Poppins"/>
              </a:rPr>
              <a:t>Mixed-method approach 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388898D-1982-066A-2BB8-D4726E266C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3400" y="756622"/>
            <a:ext cx="3581400" cy="1732371"/>
          </a:xfrm>
          <a:prstGeom prst="rect">
            <a:avLst/>
          </a:prstGeom>
        </p:spPr>
      </p:pic>
      <p:grpSp>
        <p:nvGrpSpPr>
          <p:cNvPr id="2" name="Group 10">
            <a:extLst>
              <a:ext uri="{FF2B5EF4-FFF2-40B4-BE49-F238E27FC236}">
                <a16:creationId xmlns:a16="http://schemas.microsoft.com/office/drawing/2014/main" id="{45D41A2C-9303-8EA3-BCFE-FD7125201F19}"/>
              </a:ext>
            </a:extLst>
          </p:cNvPr>
          <p:cNvGrpSpPr/>
          <p:nvPr/>
        </p:nvGrpSpPr>
        <p:grpSpPr>
          <a:xfrm>
            <a:off x="4076700" y="2647937"/>
            <a:ext cx="2908737" cy="2215410"/>
            <a:chOff x="-1209338" y="-97288"/>
            <a:chExt cx="766087" cy="583483"/>
          </a:xfrm>
        </p:grpSpPr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741A9AD9-C534-DD0C-07CD-D9D493DBD066}"/>
                </a:ext>
              </a:extLst>
            </p:cNvPr>
            <p:cNvSpPr/>
            <p:nvPr/>
          </p:nvSpPr>
          <p:spPr>
            <a:xfrm>
              <a:off x="-1209338" y="-97288"/>
              <a:ext cx="766087" cy="583483"/>
            </a:xfrm>
            <a:custGeom>
              <a:avLst/>
              <a:gdLst/>
              <a:ahLst/>
              <a:cxnLst/>
              <a:rect l="l" t="t" r="r" b="b"/>
              <a:pathLst>
                <a:path w="766087" h="583483">
                  <a:moveTo>
                    <a:pt x="135742" y="0"/>
                  </a:moveTo>
                  <a:lnTo>
                    <a:pt x="630345" y="0"/>
                  </a:lnTo>
                  <a:cubicBezTo>
                    <a:pt x="705313" y="0"/>
                    <a:pt x="766087" y="60774"/>
                    <a:pt x="766087" y="135742"/>
                  </a:cubicBezTo>
                  <a:lnTo>
                    <a:pt x="766087" y="447741"/>
                  </a:lnTo>
                  <a:cubicBezTo>
                    <a:pt x="766087" y="522709"/>
                    <a:pt x="705313" y="583483"/>
                    <a:pt x="630345" y="583483"/>
                  </a:cubicBezTo>
                  <a:lnTo>
                    <a:pt x="135742" y="583483"/>
                  </a:lnTo>
                  <a:cubicBezTo>
                    <a:pt x="99741" y="583483"/>
                    <a:pt x="65214" y="569181"/>
                    <a:pt x="39758" y="543725"/>
                  </a:cubicBezTo>
                  <a:cubicBezTo>
                    <a:pt x="14301" y="518268"/>
                    <a:pt x="0" y="483742"/>
                    <a:pt x="0" y="447741"/>
                  </a:cubicBezTo>
                  <a:lnTo>
                    <a:pt x="0" y="135742"/>
                  </a:lnTo>
                  <a:cubicBezTo>
                    <a:pt x="0" y="60774"/>
                    <a:pt x="60774" y="0"/>
                    <a:pt x="135742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txBody>
            <a:bodyPr/>
            <a:lstStyle/>
            <a:p>
              <a:endParaRPr lang="en-NZ" dirty="0"/>
            </a:p>
          </p:txBody>
        </p:sp>
        <p:sp>
          <p:nvSpPr>
            <p:cNvPr id="4" name="TextBox 12">
              <a:extLst>
                <a:ext uri="{FF2B5EF4-FFF2-40B4-BE49-F238E27FC236}">
                  <a16:creationId xmlns:a16="http://schemas.microsoft.com/office/drawing/2014/main" id="{643B6D3E-CD15-71DD-2FEF-28F79A6AEDE6}"/>
                </a:ext>
              </a:extLst>
            </p:cNvPr>
            <p:cNvSpPr txBox="1"/>
            <p:nvPr/>
          </p:nvSpPr>
          <p:spPr>
            <a:xfrm>
              <a:off x="-1146918" y="-37236"/>
              <a:ext cx="657756" cy="5092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200"/>
                </a:lnSpc>
              </a:pPr>
              <a:r>
                <a:rPr lang="en-US" sz="3000" dirty="0">
                  <a:solidFill>
                    <a:srgbClr val="000000"/>
                  </a:solidFill>
                  <a:latin typeface="Canva Sans"/>
                  <a:ea typeface="Canva Sans"/>
                  <a:cs typeface="Canva Sans"/>
                  <a:sym typeface="Canva Sans"/>
                </a:rPr>
                <a:t>Quantitative analysis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B8E69E-1DD7-1B3C-944A-515C5C7E9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>
            <a:extLst>
              <a:ext uri="{FF2B5EF4-FFF2-40B4-BE49-F238E27FC236}">
                <a16:creationId xmlns:a16="http://schemas.microsoft.com/office/drawing/2014/main" id="{F9157786-8F61-38A2-E951-41060B88F11C}"/>
              </a:ext>
            </a:extLst>
          </p:cNvPr>
          <p:cNvGrpSpPr/>
          <p:nvPr/>
        </p:nvGrpSpPr>
        <p:grpSpPr>
          <a:xfrm>
            <a:off x="6858000" y="647700"/>
            <a:ext cx="3037269" cy="2432402"/>
            <a:chOff x="0" y="-57150"/>
            <a:chExt cx="799939" cy="640633"/>
          </a:xfrm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8F1D1B0-53BA-F172-A051-3E1676308A54}"/>
                </a:ext>
              </a:extLst>
            </p:cNvPr>
            <p:cNvSpPr/>
            <p:nvPr/>
          </p:nvSpPr>
          <p:spPr>
            <a:xfrm>
              <a:off x="33852" y="-4074"/>
              <a:ext cx="766087" cy="583483"/>
            </a:xfrm>
            <a:custGeom>
              <a:avLst/>
              <a:gdLst/>
              <a:ahLst/>
              <a:cxnLst/>
              <a:rect l="l" t="t" r="r" b="b"/>
              <a:pathLst>
                <a:path w="766087" h="583483">
                  <a:moveTo>
                    <a:pt x="135742" y="0"/>
                  </a:moveTo>
                  <a:lnTo>
                    <a:pt x="630345" y="0"/>
                  </a:lnTo>
                  <a:cubicBezTo>
                    <a:pt x="705313" y="0"/>
                    <a:pt x="766087" y="60774"/>
                    <a:pt x="766087" y="135742"/>
                  </a:cubicBezTo>
                  <a:lnTo>
                    <a:pt x="766087" y="447741"/>
                  </a:lnTo>
                  <a:cubicBezTo>
                    <a:pt x="766087" y="522709"/>
                    <a:pt x="705313" y="583483"/>
                    <a:pt x="630345" y="583483"/>
                  </a:cubicBezTo>
                  <a:lnTo>
                    <a:pt x="135742" y="583483"/>
                  </a:lnTo>
                  <a:cubicBezTo>
                    <a:pt x="99741" y="583483"/>
                    <a:pt x="65214" y="569181"/>
                    <a:pt x="39758" y="543725"/>
                  </a:cubicBezTo>
                  <a:cubicBezTo>
                    <a:pt x="14301" y="518268"/>
                    <a:pt x="0" y="483742"/>
                    <a:pt x="0" y="447741"/>
                  </a:cubicBezTo>
                  <a:lnTo>
                    <a:pt x="0" y="135742"/>
                  </a:lnTo>
                  <a:cubicBezTo>
                    <a:pt x="0" y="60774"/>
                    <a:pt x="60774" y="0"/>
                    <a:pt x="135742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</p:spPr>
          <p:txBody>
            <a:bodyPr/>
            <a:lstStyle/>
            <a:p>
              <a:endParaRPr lang="en-NZ"/>
            </a:p>
          </p:txBody>
        </p:sp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92DB1C02-2772-4A35-7420-B362265F4D8C}"/>
                </a:ext>
              </a:extLst>
            </p:cNvPr>
            <p:cNvSpPr txBox="1"/>
            <p:nvPr/>
          </p:nvSpPr>
          <p:spPr>
            <a:xfrm>
              <a:off x="0" y="-57150"/>
              <a:ext cx="766087" cy="640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200"/>
                </a:lnSpc>
              </a:pPr>
              <a:r>
                <a:rPr lang="en-US" sz="3000" dirty="0">
                  <a:solidFill>
                    <a:srgbClr val="000000"/>
                  </a:solidFill>
                  <a:latin typeface="Canva Sans"/>
                  <a:ea typeface="Canva Sans"/>
                  <a:cs typeface="Canva Sans"/>
                  <a:sym typeface="Canva Sans"/>
                </a:rPr>
                <a:t>Verb Analysis </a:t>
              </a:r>
            </a:p>
          </p:txBody>
        </p:sp>
      </p:grpSp>
      <p:grpSp>
        <p:nvGrpSpPr>
          <p:cNvPr id="16" name="Group 16">
            <a:extLst>
              <a:ext uri="{FF2B5EF4-FFF2-40B4-BE49-F238E27FC236}">
                <a16:creationId xmlns:a16="http://schemas.microsoft.com/office/drawing/2014/main" id="{318FDC33-F498-BAD6-4660-2D5690AA4B88}"/>
              </a:ext>
            </a:extLst>
          </p:cNvPr>
          <p:cNvGrpSpPr/>
          <p:nvPr/>
        </p:nvGrpSpPr>
        <p:grpSpPr>
          <a:xfrm>
            <a:off x="3055657" y="3352494"/>
            <a:ext cx="2118286" cy="1841905"/>
            <a:chOff x="0" y="0"/>
            <a:chExt cx="890655" cy="812800"/>
          </a:xfrm>
        </p:grpSpPr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86862B9C-1EF4-EA6B-A6BC-4756867BCD1B}"/>
                </a:ext>
              </a:extLst>
            </p:cNvPr>
            <p:cNvSpPr/>
            <p:nvPr/>
          </p:nvSpPr>
          <p:spPr>
            <a:xfrm>
              <a:off x="0" y="0"/>
              <a:ext cx="890655" cy="812800"/>
            </a:xfrm>
            <a:custGeom>
              <a:avLst/>
              <a:gdLst/>
              <a:ahLst/>
              <a:cxnLst/>
              <a:rect l="l" t="t" r="r" b="b"/>
              <a:pathLst>
                <a:path w="890655" h="812800">
                  <a:moveTo>
                    <a:pt x="811237" y="0"/>
                  </a:moveTo>
                  <a:lnTo>
                    <a:pt x="79418" y="0"/>
                  </a:lnTo>
                  <a:cubicBezTo>
                    <a:pt x="79418" y="43699"/>
                    <a:pt x="44079" y="79418"/>
                    <a:pt x="0" y="79418"/>
                  </a:cubicBezTo>
                  <a:lnTo>
                    <a:pt x="0" y="733382"/>
                  </a:lnTo>
                  <a:cubicBezTo>
                    <a:pt x="43699" y="733382"/>
                    <a:pt x="79418" y="768721"/>
                    <a:pt x="79418" y="812800"/>
                  </a:cubicBezTo>
                  <a:lnTo>
                    <a:pt x="811237" y="812800"/>
                  </a:lnTo>
                  <a:cubicBezTo>
                    <a:pt x="811237" y="769101"/>
                    <a:pt x="846576" y="733382"/>
                    <a:pt x="890655" y="733382"/>
                  </a:cubicBezTo>
                  <a:lnTo>
                    <a:pt x="890655" y="79418"/>
                  </a:lnTo>
                  <a:cubicBezTo>
                    <a:pt x="846955" y="79418"/>
                    <a:pt x="811237" y="44079"/>
                    <a:pt x="811237" y="0"/>
                  </a:cubicBezTo>
                  <a:close/>
                </a:path>
              </a:pathLst>
            </a:custGeom>
            <a:solidFill>
              <a:srgbClr val="D4DCEF"/>
            </a:solidFill>
          </p:spPr>
          <p:txBody>
            <a:bodyPr/>
            <a:lstStyle/>
            <a:p>
              <a:endParaRPr lang="en-NZ"/>
            </a:p>
          </p:txBody>
        </p:sp>
        <p:sp>
          <p:nvSpPr>
            <p:cNvPr id="18" name="TextBox 18">
              <a:extLst>
                <a:ext uri="{FF2B5EF4-FFF2-40B4-BE49-F238E27FC236}">
                  <a16:creationId xmlns:a16="http://schemas.microsoft.com/office/drawing/2014/main" id="{EA8E92FB-4DD5-99E7-3569-AE89DA805E44}"/>
                </a:ext>
              </a:extLst>
            </p:cNvPr>
            <p:cNvSpPr txBox="1"/>
            <p:nvPr/>
          </p:nvSpPr>
          <p:spPr>
            <a:xfrm>
              <a:off x="38100" y="0"/>
              <a:ext cx="814455" cy="774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Canva Sans"/>
                  <a:ea typeface="Canva Sans"/>
                  <a:cs typeface="Canva Sans"/>
                  <a:sym typeface="Canva Sans"/>
                </a:rPr>
                <a:t>Examples included </a:t>
              </a:r>
            </a:p>
          </p:txBody>
        </p:sp>
      </p:grpSp>
      <p:grpSp>
        <p:nvGrpSpPr>
          <p:cNvPr id="19" name="Group 19">
            <a:extLst>
              <a:ext uri="{FF2B5EF4-FFF2-40B4-BE49-F238E27FC236}">
                <a16:creationId xmlns:a16="http://schemas.microsoft.com/office/drawing/2014/main" id="{CCBB7F68-F4DA-9FF3-B268-D6D38D4BAEAC}"/>
              </a:ext>
            </a:extLst>
          </p:cNvPr>
          <p:cNvGrpSpPr/>
          <p:nvPr/>
        </p:nvGrpSpPr>
        <p:grpSpPr>
          <a:xfrm>
            <a:off x="11658600" y="3245203"/>
            <a:ext cx="1861597" cy="1823269"/>
            <a:chOff x="0" y="0"/>
            <a:chExt cx="1014998" cy="994100"/>
          </a:xfrm>
        </p:grpSpPr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2F1C8F74-B1E8-7BA9-DEF2-5DD833244FA0}"/>
                </a:ext>
              </a:extLst>
            </p:cNvPr>
            <p:cNvSpPr/>
            <p:nvPr/>
          </p:nvSpPr>
          <p:spPr>
            <a:xfrm>
              <a:off x="0" y="0"/>
              <a:ext cx="1014998" cy="994100"/>
            </a:xfrm>
            <a:custGeom>
              <a:avLst/>
              <a:gdLst/>
              <a:ahLst/>
              <a:cxnLst/>
              <a:rect l="l" t="t" r="r" b="b"/>
              <a:pathLst>
                <a:path w="1014998" h="994100">
                  <a:moveTo>
                    <a:pt x="935580" y="0"/>
                  </a:moveTo>
                  <a:lnTo>
                    <a:pt x="79418" y="0"/>
                  </a:lnTo>
                  <a:cubicBezTo>
                    <a:pt x="79418" y="43699"/>
                    <a:pt x="44079" y="79418"/>
                    <a:pt x="0" y="79418"/>
                  </a:cubicBezTo>
                  <a:lnTo>
                    <a:pt x="0" y="914682"/>
                  </a:lnTo>
                  <a:cubicBezTo>
                    <a:pt x="43699" y="914682"/>
                    <a:pt x="79418" y="950021"/>
                    <a:pt x="79418" y="994100"/>
                  </a:cubicBezTo>
                  <a:lnTo>
                    <a:pt x="935580" y="994100"/>
                  </a:lnTo>
                  <a:cubicBezTo>
                    <a:pt x="935580" y="950401"/>
                    <a:pt x="970919" y="914682"/>
                    <a:pt x="1014998" y="914682"/>
                  </a:cubicBezTo>
                  <a:lnTo>
                    <a:pt x="1014998" y="79418"/>
                  </a:lnTo>
                  <a:cubicBezTo>
                    <a:pt x="971298" y="79418"/>
                    <a:pt x="935580" y="44079"/>
                    <a:pt x="935580" y="0"/>
                  </a:cubicBezTo>
                  <a:close/>
                </a:path>
              </a:pathLst>
            </a:custGeom>
            <a:solidFill>
              <a:srgbClr val="D4DCEF"/>
            </a:solidFill>
          </p:spPr>
          <p:txBody>
            <a:bodyPr/>
            <a:lstStyle/>
            <a:p>
              <a:endParaRPr lang="en-NZ"/>
            </a:p>
          </p:txBody>
        </p:sp>
        <p:sp>
          <p:nvSpPr>
            <p:cNvPr id="21" name="TextBox 21">
              <a:extLst>
                <a:ext uri="{FF2B5EF4-FFF2-40B4-BE49-F238E27FC236}">
                  <a16:creationId xmlns:a16="http://schemas.microsoft.com/office/drawing/2014/main" id="{076E2863-B2D9-21A0-A8D7-E7F791D6C3A7}"/>
                </a:ext>
              </a:extLst>
            </p:cNvPr>
            <p:cNvSpPr txBox="1"/>
            <p:nvPr/>
          </p:nvSpPr>
          <p:spPr>
            <a:xfrm>
              <a:off x="38100" y="0"/>
              <a:ext cx="938798" cy="9560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Canva Sans"/>
                  <a:ea typeface="Canva Sans"/>
                  <a:cs typeface="Canva Sans"/>
                  <a:sym typeface="Canva Sans"/>
                </a:rPr>
                <a:t>Examples Excluded </a:t>
              </a: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8E5008C9-0FED-B68C-C379-699FDE729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756622"/>
            <a:ext cx="3581400" cy="17323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5F15A03-3827-FA84-1B81-D9ABADC5EC5B}"/>
              </a:ext>
            </a:extLst>
          </p:cNvPr>
          <p:cNvSpPr txBox="1"/>
          <p:nvPr/>
        </p:nvSpPr>
        <p:spPr>
          <a:xfrm>
            <a:off x="2743200" y="6622698"/>
            <a:ext cx="31760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u="sng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All instances of lexical verbs, even the ones after Aux verbs: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You </a:t>
            </a:r>
            <a:r>
              <a:rPr lang="en-NZ" sz="2400" b="1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feel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You are </a:t>
            </a:r>
            <a:r>
              <a:rPr lang="en-NZ" sz="2400" b="1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aware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You </a:t>
            </a:r>
            <a:r>
              <a:rPr lang="en-NZ" sz="2400" b="1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help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8E2781-24E0-9CF5-15A4-9244C03231AC}"/>
              </a:ext>
            </a:extLst>
          </p:cNvPr>
          <p:cNvSpPr txBox="1"/>
          <p:nvPr/>
        </p:nvSpPr>
        <p:spPr>
          <a:xfrm>
            <a:off x="12954000" y="6515100"/>
            <a:ext cx="3962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u="sng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All instances of non lexical verbs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Semi modals (you need..)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Modal verbs (can, could etc)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General extenders (you know)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B30D99-B4A0-F3F7-8DC1-18E81D0CAD28}"/>
              </a:ext>
            </a:extLst>
          </p:cNvPr>
          <p:cNvSpPr txBox="1"/>
          <p:nvPr/>
        </p:nvSpPr>
        <p:spPr>
          <a:xfrm>
            <a:off x="9015947" y="6438900"/>
            <a:ext cx="31760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u="sng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Non generic instances of ‘you’</a:t>
            </a:r>
            <a:r>
              <a:rPr lang="en-NZ" sz="2400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, where you represent: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Second person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Indirect speech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</a:rPr>
              <a:t>Audience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2400" dirty="0"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0F47B5F-F7BC-D76E-49BC-A159699845DC}"/>
              </a:ext>
            </a:extLst>
          </p:cNvPr>
          <p:cNvCxnSpPr/>
          <p:nvPr/>
        </p:nvCxnSpPr>
        <p:spPr>
          <a:xfrm flipH="1">
            <a:off x="5420597" y="2826103"/>
            <a:ext cx="1295400" cy="838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CDBC2AF-F394-9097-1906-11434C38F15A}"/>
              </a:ext>
            </a:extLst>
          </p:cNvPr>
          <p:cNvCxnSpPr>
            <a:cxnSpLocks/>
          </p:cNvCxnSpPr>
          <p:nvPr/>
        </p:nvCxnSpPr>
        <p:spPr>
          <a:xfrm>
            <a:off x="10166809" y="2826103"/>
            <a:ext cx="1263191" cy="717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05D8FAC-703F-8CDC-E336-80EC9C9CF934}"/>
              </a:ext>
            </a:extLst>
          </p:cNvPr>
          <p:cNvCxnSpPr>
            <a:cxnSpLocks/>
          </p:cNvCxnSpPr>
          <p:nvPr/>
        </p:nvCxnSpPr>
        <p:spPr>
          <a:xfrm flipH="1">
            <a:off x="10972800" y="5143500"/>
            <a:ext cx="1219200" cy="1197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44480AD-03BB-E90A-E064-360036907A45}"/>
              </a:ext>
            </a:extLst>
          </p:cNvPr>
          <p:cNvCxnSpPr>
            <a:cxnSpLocks/>
          </p:cNvCxnSpPr>
          <p:nvPr/>
        </p:nvCxnSpPr>
        <p:spPr>
          <a:xfrm>
            <a:off x="13106400" y="5143500"/>
            <a:ext cx="1354045" cy="1197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E1CE713-72C0-3CBE-1CE3-4530246FD146}"/>
              </a:ext>
            </a:extLst>
          </p:cNvPr>
          <p:cNvCxnSpPr>
            <a:cxnSpLocks/>
          </p:cNvCxnSpPr>
          <p:nvPr/>
        </p:nvCxnSpPr>
        <p:spPr>
          <a:xfrm>
            <a:off x="3886200" y="5372100"/>
            <a:ext cx="0" cy="968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266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2"/>
          <p:cNvSpPr txBox="1"/>
          <p:nvPr/>
        </p:nvSpPr>
        <p:spPr>
          <a:xfrm>
            <a:off x="4400912" y="1013520"/>
            <a:ext cx="10371646" cy="741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Semi-Bold"/>
              </a:rPr>
              <a:t> Lexical verb categories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DE524B7-AE83-3574-87EB-E9BACF6B4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756622"/>
            <a:ext cx="3581400" cy="1732371"/>
          </a:xfrm>
          <a:prstGeom prst="rect">
            <a:avLst/>
          </a:prstGeom>
        </p:spPr>
      </p:pic>
      <p:pic>
        <p:nvPicPr>
          <p:cNvPr id="4" name="Picture 3" descr="A diagram of a structure&#10;&#10;AI-generated content may be incorrect.">
            <a:extLst>
              <a:ext uri="{FF2B5EF4-FFF2-40B4-BE49-F238E27FC236}">
                <a16:creationId xmlns:a16="http://schemas.microsoft.com/office/drawing/2014/main" id="{C6866D9E-8CD6-9C3A-02F0-566E1C32EC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158" y="2047045"/>
            <a:ext cx="11963400" cy="74569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4F69EC-D05C-EEB2-AEFA-2F98F27FD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3B88A33B-75D4-895E-A289-25F251C8658F}"/>
              </a:ext>
            </a:extLst>
          </p:cNvPr>
          <p:cNvSpPr/>
          <p:nvPr/>
        </p:nvSpPr>
        <p:spPr>
          <a:xfrm>
            <a:off x="533400" y="8208415"/>
            <a:ext cx="16154400" cy="1592852"/>
          </a:xfrm>
          <a:custGeom>
            <a:avLst/>
            <a:gdLst/>
            <a:ahLst/>
            <a:cxnLst/>
            <a:rect l="l" t="t" r="r" b="b"/>
            <a:pathLst>
              <a:path w="18817070" h="3376610">
                <a:moveTo>
                  <a:pt x="0" y="0"/>
                </a:moveTo>
                <a:lnTo>
                  <a:pt x="18817070" y="0"/>
                </a:lnTo>
                <a:lnTo>
                  <a:pt x="18817070" y="3376610"/>
                </a:lnTo>
                <a:lnTo>
                  <a:pt x="0" y="33766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4951" r="-15027" b="-36094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19FD10AE-0BD0-4ADD-2AD4-92E4DE4D661E}"/>
              </a:ext>
            </a:extLst>
          </p:cNvPr>
          <p:cNvSpPr txBox="1"/>
          <p:nvPr/>
        </p:nvSpPr>
        <p:spPr>
          <a:xfrm>
            <a:off x="17013251" y="3900283"/>
            <a:ext cx="2589630" cy="6386717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84E8BBDF-A142-A78E-4027-74EA947DEDAA}"/>
              </a:ext>
            </a:extLst>
          </p:cNvPr>
          <p:cNvGrpSpPr/>
          <p:nvPr/>
        </p:nvGrpSpPr>
        <p:grpSpPr>
          <a:xfrm rot="2700000">
            <a:off x="12346984" y="4886269"/>
            <a:ext cx="514462" cy="514462"/>
            <a:chOff x="0" y="0"/>
            <a:chExt cx="135496" cy="135496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76BE40A7-7935-AE4D-1585-A33FFA5B3B08}"/>
                </a:ext>
              </a:extLst>
            </p:cNvPr>
            <p:cNvSpPr/>
            <p:nvPr/>
          </p:nvSpPr>
          <p:spPr>
            <a:xfrm>
              <a:off x="0" y="0"/>
              <a:ext cx="135496" cy="135496"/>
            </a:xfrm>
            <a:custGeom>
              <a:avLst/>
              <a:gdLst/>
              <a:ahLst/>
              <a:cxnLst/>
              <a:rect l="l" t="t" r="r" b="b"/>
              <a:pathLst>
                <a:path w="135496" h="135496">
                  <a:moveTo>
                    <a:pt x="0" y="0"/>
                  </a:moveTo>
                  <a:lnTo>
                    <a:pt x="135496" y="0"/>
                  </a:lnTo>
                  <a:lnTo>
                    <a:pt x="135496" y="135496"/>
                  </a:lnTo>
                  <a:lnTo>
                    <a:pt x="0" y="135496"/>
                  </a:lnTo>
                  <a:close/>
                </a:path>
              </a:pathLst>
            </a:custGeom>
            <a:solidFill>
              <a:srgbClr val="F8BB84"/>
            </a:solidFill>
          </p:spPr>
          <p:txBody>
            <a:bodyPr/>
            <a:lstStyle/>
            <a:p>
              <a:endParaRPr lang="en-NZ"/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C80DAE50-8A0C-31DB-DEB0-6D4C61C6B35A}"/>
                </a:ext>
              </a:extLst>
            </p:cNvPr>
            <p:cNvSpPr txBox="1"/>
            <p:nvPr/>
          </p:nvSpPr>
          <p:spPr>
            <a:xfrm>
              <a:off x="0" y="-38100"/>
              <a:ext cx="135496" cy="1735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9" name="Freeform 9">
            <a:extLst>
              <a:ext uri="{FF2B5EF4-FFF2-40B4-BE49-F238E27FC236}">
                <a16:creationId xmlns:a16="http://schemas.microsoft.com/office/drawing/2014/main" id="{1183E3A1-B71C-8235-5D6B-8931D48E4AFE}"/>
              </a:ext>
            </a:extLst>
          </p:cNvPr>
          <p:cNvSpPr/>
          <p:nvPr/>
        </p:nvSpPr>
        <p:spPr>
          <a:xfrm>
            <a:off x="11730562" y="3548367"/>
            <a:ext cx="5327598" cy="3545274"/>
          </a:xfrm>
          <a:custGeom>
            <a:avLst/>
            <a:gdLst/>
            <a:ahLst/>
            <a:cxnLst/>
            <a:rect l="l" t="t" r="r" b="b"/>
            <a:pathLst>
              <a:path w="5327598" h="3545274">
                <a:moveTo>
                  <a:pt x="0" y="0"/>
                </a:moveTo>
                <a:lnTo>
                  <a:pt x="5327598" y="0"/>
                </a:lnTo>
                <a:lnTo>
                  <a:pt x="5327598" y="3545274"/>
                </a:lnTo>
                <a:lnTo>
                  <a:pt x="0" y="35452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36E6F2F8-8CCA-9179-7045-8D46CBA0A237}"/>
              </a:ext>
            </a:extLst>
          </p:cNvPr>
          <p:cNvSpPr txBox="1"/>
          <p:nvPr/>
        </p:nvSpPr>
        <p:spPr>
          <a:xfrm>
            <a:off x="5250959" y="1370237"/>
            <a:ext cx="9214770" cy="741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Research Questions 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51B5B2F6-1618-BD76-5BF9-C852473B8B22}"/>
              </a:ext>
            </a:extLst>
          </p:cNvPr>
          <p:cNvSpPr txBox="1"/>
          <p:nvPr/>
        </p:nvSpPr>
        <p:spPr>
          <a:xfrm>
            <a:off x="1053213" y="3173829"/>
            <a:ext cx="9291607" cy="3714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55651" lvl="1" indent="-377825" algn="just">
              <a:lnSpc>
                <a:spcPts val="4900"/>
              </a:lnSpc>
              <a:buFont typeface="Arial"/>
              <a:buChar char="•"/>
            </a:pPr>
            <a:r>
              <a:rPr lang="en-US" sz="35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What are the </a:t>
            </a:r>
            <a:r>
              <a:rPr lang="en-US" sz="3500" b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shared and distinct lexical verbs</a:t>
            </a:r>
            <a:r>
              <a:rPr lang="en-US" sz="35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 across the datasets?</a:t>
            </a:r>
          </a:p>
          <a:p>
            <a:pPr algn="just">
              <a:lnSpc>
                <a:spcPts val="4900"/>
              </a:lnSpc>
            </a:pPr>
            <a:endParaRPr lang="en-US" sz="3500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  <a:p>
            <a:pPr marL="755651" lvl="1" indent="-377825" algn="just">
              <a:lnSpc>
                <a:spcPts val="4900"/>
              </a:lnSpc>
              <a:buFont typeface="Arial"/>
              <a:buChar char="•"/>
            </a:pPr>
            <a:r>
              <a:rPr lang="en-US" sz="35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What </a:t>
            </a:r>
            <a:r>
              <a:rPr lang="en-US" sz="3500" b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insights</a:t>
            </a:r>
            <a:r>
              <a:rPr lang="en-US" sz="35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 can be drawn from the </a:t>
            </a:r>
            <a:r>
              <a:rPr lang="en-US" sz="3500" b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most frequently</a:t>
            </a:r>
            <a:r>
              <a:rPr lang="en-US" sz="35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 used </a:t>
            </a:r>
            <a:r>
              <a:rPr lang="en-US" sz="3500" b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verbs </a:t>
            </a:r>
            <a:r>
              <a:rPr lang="en-US" sz="35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in each dataset?</a:t>
            </a:r>
          </a:p>
          <a:p>
            <a:pPr algn="just">
              <a:lnSpc>
                <a:spcPts val="4900"/>
              </a:lnSpc>
            </a:pPr>
            <a:endParaRPr lang="en-US" sz="3500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8EEE3B7-06E4-ACF3-624A-E23942836D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756622"/>
            <a:ext cx="3581400" cy="173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54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09600" y="7102545"/>
            <a:ext cx="17279289" cy="2308945"/>
          </a:xfrm>
          <a:custGeom>
            <a:avLst/>
            <a:gdLst/>
            <a:ahLst/>
            <a:cxnLst/>
            <a:rect l="l" t="t" r="r" b="b"/>
            <a:pathLst>
              <a:path w="18817070" h="3376610">
                <a:moveTo>
                  <a:pt x="0" y="0"/>
                </a:moveTo>
                <a:lnTo>
                  <a:pt x="18817070" y="0"/>
                </a:lnTo>
                <a:lnTo>
                  <a:pt x="18817070" y="3376610"/>
                </a:lnTo>
                <a:lnTo>
                  <a:pt x="0" y="33766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4951" r="-15027" b="-36094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6" name="TextBox 6"/>
          <p:cNvSpPr txBox="1"/>
          <p:nvPr/>
        </p:nvSpPr>
        <p:spPr>
          <a:xfrm>
            <a:off x="5286375" y="1299346"/>
            <a:ext cx="7715250" cy="706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904"/>
              </a:lnSpc>
            </a:pPr>
            <a:r>
              <a:rPr lang="en-US" sz="4800" b="1" spc="-67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Findings</a:t>
            </a:r>
          </a:p>
        </p:txBody>
      </p:sp>
      <p:sp>
        <p:nvSpPr>
          <p:cNvPr id="8" name="Freeform 8"/>
          <p:cNvSpPr/>
          <p:nvPr/>
        </p:nvSpPr>
        <p:spPr>
          <a:xfrm>
            <a:off x="12684835" y="1500808"/>
            <a:ext cx="5204054" cy="3388251"/>
          </a:xfrm>
          <a:custGeom>
            <a:avLst/>
            <a:gdLst/>
            <a:ahLst/>
            <a:cxnLst/>
            <a:rect l="l" t="t" r="r" b="b"/>
            <a:pathLst>
              <a:path w="5204054" h="3388251">
                <a:moveTo>
                  <a:pt x="0" y="0"/>
                </a:moveTo>
                <a:lnTo>
                  <a:pt x="5204053" y="0"/>
                </a:lnTo>
                <a:lnTo>
                  <a:pt x="5204053" y="3388251"/>
                </a:lnTo>
                <a:lnTo>
                  <a:pt x="0" y="33882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9" name="TextBox 9"/>
          <p:cNvSpPr txBox="1"/>
          <p:nvPr/>
        </p:nvSpPr>
        <p:spPr>
          <a:xfrm>
            <a:off x="1752599" y="3593094"/>
            <a:ext cx="9481833" cy="12990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23850" lvl="1" algn="just">
              <a:lnSpc>
                <a:spcPct val="150000"/>
              </a:lnSpc>
            </a:pP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Most verb types are similar across both datasets, with </a:t>
            </a:r>
            <a:r>
              <a:rPr lang="en-US" sz="3000" b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action and state verbs 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being the most frequently used.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28DE71-3D2A-5B5F-5D39-886CD404C4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875509"/>
            <a:ext cx="3581400" cy="173237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38200" y="8349866"/>
            <a:ext cx="16764000" cy="1319210"/>
          </a:xfrm>
          <a:custGeom>
            <a:avLst/>
            <a:gdLst/>
            <a:ahLst/>
            <a:cxnLst/>
            <a:rect l="l" t="t" r="r" b="b"/>
            <a:pathLst>
              <a:path w="18817070" h="3376610">
                <a:moveTo>
                  <a:pt x="0" y="0"/>
                </a:moveTo>
                <a:lnTo>
                  <a:pt x="18817070" y="0"/>
                </a:lnTo>
                <a:lnTo>
                  <a:pt x="18817070" y="3376610"/>
                </a:lnTo>
                <a:lnTo>
                  <a:pt x="0" y="33766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4951" r="-15027" b="-36094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6" name="TextBox 6"/>
          <p:cNvSpPr txBox="1"/>
          <p:nvPr/>
        </p:nvSpPr>
        <p:spPr>
          <a:xfrm>
            <a:off x="5029200" y="1363385"/>
            <a:ext cx="7715250" cy="7566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904"/>
              </a:lnSpc>
            </a:pPr>
            <a:r>
              <a:rPr lang="en-US" sz="5000" b="1" spc="-67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Findings</a:t>
            </a:r>
            <a:r>
              <a:rPr lang="en-US" sz="5000" b="1" spc="-67" dirty="0">
                <a:solidFill>
                  <a:srgbClr val="737AA8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6C392A5-D598-8520-4C51-30E8BBF3D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477145"/>
              </p:ext>
            </p:extLst>
          </p:nvPr>
        </p:nvGraphicFramePr>
        <p:xfrm>
          <a:off x="1447800" y="2907919"/>
          <a:ext cx="12496800" cy="56864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65600">
                  <a:extLst>
                    <a:ext uri="{9D8B030D-6E8A-4147-A177-3AD203B41FA5}">
                      <a16:colId xmlns:a16="http://schemas.microsoft.com/office/drawing/2014/main" val="370445999"/>
                    </a:ext>
                  </a:extLst>
                </a:gridCol>
                <a:gridCol w="4165600">
                  <a:extLst>
                    <a:ext uri="{9D8B030D-6E8A-4147-A177-3AD203B41FA5}">
                      <a16:colId xmlns:a16="http://schemas.microsoft.com/office/drawing/2014/main" val="2510303902"/>
                    </a:ext>
                  </a:extLst>
                </a:gridCol>
                <a:gridCol w="4165600">
                  <a:extLst>
                    <a:ext uri="{9D8B030D-6E8A-4147-A177-3AD203B41FA5}">
                      <a16:colId xmlns:a16="http://schemas.microsoft.com/office/drawing/2014/main" val="207204285"/>
                    </a:ext>
                  </a:extLst>
                </a:gridCol>
              </a:tblGrid>
              <a:tr h="513778">
                <a:tc>
                  <a:txBody>
                    <a:bodyPr/>
                    <a:lstStyle/>
                    <a:p>
                      <a:r>
                        <a:rPr lang="en-NZ" sz="3000" dirty="0"/>
                        <a:t>Types of verb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3000" dirty="0"/>
                        <a:t>Frequency in NZE data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3000" dirty="0"/>
                        <a:t>Frequency in PKU data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627778"/>
                  </a:ext>
                </a:extLst>
              </a:tr>
              <a:tr h="513778">
                <a:tc>
                  <a:txBody>
                    <a:bodyPr/>
                    <a:lstStyle/>
                    <a:p>
                      <a:r>
                        <a:rPr lang="en-NZ" sz="2500" b="1" dirty="0">
                          <a:highlight>
                            <a:srgbClr val="FFFF00"/>
                          </a:highlight>
                        </a:rPr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 b="1">
                          <a:highlight>
                            <a:srgbClr val="FFFF00"/>
                          </a:highlight>
                        </a:rPr>
                        <a:t>99</a:t>
                      </a:r>
                      <a:endParaRPr lang="en-NZ" sz="2500" b="1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 b="1" dirty="0">
                          <a:highlight>
                            <a:srgbClr val="FFFF00"/>
                          </a:highlight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023054"/>
                  </a:ext>
                </a:extLst>
              </a:tr>
              <a:tr h="513778">
                <a:tc>
                  <a:txBody>
                    <a:bodyPr/>
                    <a:lstStyle/>
                    <a:p>
                      <a:r>
                        <a:rPr lang="en-NZ" sz="2500" b="0" dirty="0"/>
                        <a:t>Cognition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36</a:t>
                      </a:r>
                      <a:endParaRPr lang="en-NZ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25</a:t>
                      </a:r>
                      <a:endParaRPr lang="en-NZ" sz="2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838534"/>
                  </a:ext>
                </a:extLst>
              </a:tr>
              <a:tr h="513778">
                <a:tc>
                  <a:txBody>
                    <a:bodyPr/>
                    <a:lstStyle/>
                    <a:p>
                      <a:r>
                        <a:rPr lang="en-NZ" sz="2500" b="0" dirty="0"/>
                        <a:t>Emotion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18</a:t>
                      </a:r>
                      <a:endParaRPr lang="en-NZ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1</a:t>
                      </a:r>
                      <a:endParaRPr lang="en-NZ" sz="2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720341"/>
                  </a:ext>
                </a:extLst>
              </a:tr>
              <a:tr h="513778">
                <a:tc>
                  <a:txBody>
                    <a:bodyPr/>
                    <a:lstStyle/>
                    <a:p>
                      <a:r>
                        <a:rPr lang="en-NZ" sz="2500" b="0" dirty="0"/>
                        <a:t>Manipulation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1</a:t>
                      </a:r>
                      <a:endParaRPr lang="en-NZ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810894"/>
                  </a:ext>
                </a:extLst>
              </a:tr>
              <a:tr h="513778">
                <a:tc>
                  <a:txBody>
                    <a:bodyPr/>
                    <a:lstStyle/>
                    <a:p>
                      <a:r>
                        <a:rPr lang="en-NZ" sz="2500" b="0" dirty="0"/>
                        <a:t>Motion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17</a:t>
                      </a:r>
                      <a:endParaRPr lang="en-NZ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518516"/>
                  </a:ext>
                </a:extLst>
              </a:tr>
              <a:tr h="513778">
                <a:tc>
                  <a:txBody>
                    <a:bodyPr/>
                    <a:lstStyle/>
                    <a:p>
                      <a:r>
                        <a:rPr lang="en-NZ" sz="2500" b="0" dirty="0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1</a:t>
                      </a:r>
                      <a:endParaRPr lang="en-NZ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2</a:t>
                      </a:r>
                      <a:endParaRPr lang="en-NZ" sz="2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22016"/>
                  </a:ext>
                </a:extLst>
              </a:tr>
              <a:tr h="513778">
                <a:tc>
                  <a:txBody>
                    <a:bodyPr/>
                    <a:lstStyle/>
                    <a:p>
                      <a:r>
                        <a:rPr lang="en-NZ" sz="2500" b="0" dirty="0"/>
                        <a:t>Quality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1</a:t>
                      </a:r>
                      <a:endParaRPr lang="en-NZ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-</a:t>
                      </a:r>
                      <a:endParaRPr lang="en-NZ" sz="2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146303"/>
                  </a:ext>
                </a:extLst>
              </a:tr>
              <a:tr h="513778">
                <a:tc>
                  <a:txBody>
                    <a:bodyPr/>
                    <a:lstStyle/>
                    <a:p>
                      <a:r>
                        <a:rPr lang="en-NZ" sz="2500" b="0" dirty="0"/>
                        <a:t>Sensation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15</a:t>
                      </a:r>
                      <a:endParaRPr lang="en-NZ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7</a:t>
                      </a:r>
                      <a:endParaRPr lang="en-NZ" sz="2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91355"/>
                  </a:ext>
                </a:extLst>
              </a:tr>
              <a:tr h="513778">
                <a:tc>
                  <a:txBody>
                    <a:bodyPr/>
                    <a:lstStyle/>
                    <a:p>
                      <a:r>
                        <a:rPr lang="en-NZ" sz="2500" b="1" dirty="0">
                          <a:highlight>
                            <a:srgbClr val="FFFF00"/>
                          </a:highlight>
                        </a:rPr>
                        <a:t>State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 b="1">
                          <a:highlight>
                            <a:srgbClr val="FFFF00"/>
                          </a:highlight>
                        </a:rPr>
                        <a:t>69</a:t>
                      </a:r>
                      <a:endParaRPr lang="en-NZ" sz="2500" b="1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 b="1" dirty="0">
                          <a:highlight>
                            <a:srgbClr val="FFFF00"/>
                          </a:highlight>
                        </a:rPr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428722"/>
                  </a:ext>
                </a:extLst>
              </a:tr>
              <a:tr h="513778">
                <a:tc>
                  <a:txBody>
                    <a:bodyPr/>
                    <a:lstStyle/>
                    <a:p>
                      <a:r>
                        <a:rPr lang="en-NZ" sz="2500" b="0" dirty="0"/>
                        <a:t>Utterance</a:t>
                      </a:r>
                      <a:r>
                        <a:rPr lang="en-NZ" sz="25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/>
                        <a:t>11</a:t>
                      </a:r>
                      <a:endParaRPr lang="en-NZ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500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690385"/>
                  </a:ext>
                </a:extLst>
              </a:tr>
            </a:tbl>
          </a:graphicData>
        </a:graphic>
      </p:graphicFrame>
      <p:sp>
        <p:nvSpPr>
          <p:cNvPr id="9" name="TextBox 6">
            <a:extLst>
              <a:ext uri="{FF2B5EF4-FFF2-40B4-BE49-F238E27FC236}">
                <a16:creationId xmlns:a16="http://schemas.microsoft.com/office/drawing/2014/main" id="{23B21CE6-04E0-FE50-4C04-56A1BDDEB6DB}"/>
              </a:ext>
            </a:extLst>
          </p:cNvPr>
          <p:cNvSpPr txBox="1"/>
          <p:nvPr/>
        </p:nvSpPr>
        <p:spPr>
          <a:xfrm>
            <a:off x="14249400" y="3619500"/>
            <a:ext cx="2895600" cy="19236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sz="2500" b="1" spc="-67" dirty="0">
                <a:solidFill>
                  <a:srgbClr val="737AA8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Total instances of Pronoun “you”</a:t>
            </a:r>
          </a:p>
          <a:p>
            <a:pPr algn="l"/>
            <a:endParaRPr lang="en-US" sz="2500" b="1" spc="-67" dirty="0">
              <a:solidFill>
                <a:srgbClr val="737AA8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 Bold"/>
            </a:endParaRPr>
          </a:p>
          <a:p>
            <a:pPr algn="l"/>
            <a:r>
              <a:rPr lang="en-US" sz="2500" b="1" spc="-67" dirty="0">
                <a:solidFill>
                  <a:srgbClr val="737AA8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NZE: 437 </a:t>
            </a:r>
          </a:p>
          <a:p>
            <a:pPr algn="l"/>
            <a:r>
              <a:rPr lang="en-US" sz="2500" b="1" spc="-67" dirty="0">
                <a:solidFill>
                  <a:srgbClr val="737AA8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PKU : 426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C1C399-EA0D-0C27-EDA0-C31EADF922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875509"/>
            <a:ext cx="3581400" cy="173237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93F87F-7224-A23E-30A6-F5EE15F8C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>
            <a:extLst>
              <a:ext uri="{FF2B5EF4-FFF2-40B4-BE49-F238E27FC236}">
                <a16:creationId xmlns:a16="http://schemas.microsoft.com/office/drawing/2014/main" id="{0649312B-B359-4F75-8C39-0CEA0CCFF6EC}"/>
              </a:ext>
            </a:extLst>
          </p:cNvPr>
          <p:cNvSpPr txBox="1"/>
          <p:nvPr/>
        </p:nvSpPr>
        <p:spPr>
          <a:xfrm>
            <a:off x="4419600" y="1044549"/>
            <a:ext cx="11811000" cy="14964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904"/>
              </a:lnSpc>
            </a:pPr>
            <a:r>
              <a:rPr lang="en-US" sz="4800" b="1" spc="-67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Examples of State verbs (experience)</a:t>
            </a:r>
          </a:p>
          <a:p>
            <a:pPr algn="l">
              <a:lnSpc>
                <a:spcPts val="5904"/>
              </a:lnSpc>
            </a:pPr>
            <a:r>
              <a:rPr lang="en-US" sz="4800" b="1" spc="-67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 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9FC4473C-6BD2-58B8-147A-96960CBFAA34}"/>
              </a:ext>
            </a:extLst>
          </p:cNvPr>
          <p:cNvSpPr txBox="1"/>
          <p:nvPr/>
        </p:nvSpPr>
        <p:spPr>
          <a:xfrm>
            <a:off x="1752600" y="2171700"/>
            <a:ext cx="15087600" cy="74070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200" b="1" spc="-67" dirty="0">
                <a:solidFill>
                  <a:srgbClr val="737AA8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NZ </a:t>
            </a:r>
          </a:p>
          <a:p>
            <a:pPr>
              <a:lnSpc>
                <a:spcPct val="150000"/>
              </a:lnSpc>
            </a:pP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It is really tough and </a:t>
            </a:r>
            <a:r>
              <a:rPr lang="en-US" sz="2600" b="1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you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b="1" u="sng" spc="-67" dirty="0">
                <a:highlight>
                  <a:srgbClr val="FFFF00"/>
                </a:highlight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have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your good days and </a:t>
            </a:r>
            <a:r>
              <a:rPr lang="en-US" sz="2600" b="1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you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b="1" u="sng" spc="-67" dirty="0">
                <a:highlight>
                  <a:srgbClr val="FFFF00"/>
                </a:highlight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have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your bad days and I am very lucky to be surrounded by so many wonderful awesome people in my life  (Angela Stuart Beauty, 2022a) </a:t>
            </a:r>
          </a:p>
          <a:p>
            <a:pPr>
              <a:lnSpc>
                <a:spcPct val="150000"/>
              </a:lnSpc>
            </a:pPr>
            <a:r>
              <a:rPr lang="en-US" sz="2600" spc="-67" dirty="0">
                <a:solidFill>
                  <a:srgbClr val="00B050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[emotional depth, acceptance and gratitude]</a:t>
            </a:r>
          </a:p>
          <a:p>
            <a:pPr>
              <a:lnSpc>
                <a:spcPct val="150000"/>
              </a:lnSpc>
            </a:pPr>
            <a:r>
              <a:rPr lang="en-US" sz="3200" b="1" spc="-67" dirty="0">
                <a:solidFill>
                  <a:srgbClr val="737AA8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PK</a:t>
            </a:r>
          </a:p>
          <a:p>
            <a:pPr>
              <a:lnSpc>
                <a:spcPct val="150000"/>
              </a:lnSpc>
            </a:pPr>
            <a:r>
              <a:rPr lang="en-US" sz="2600" b="1" u="sng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Text: 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Aap ko diagnosis ho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gayi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,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pata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chal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gaya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. I think 12-14 days hai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ke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nahi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hai,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ke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nahi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. Toh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woh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b="1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aap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pe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bohot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mushkil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se</a:t>
            </a:r>
            <a:r>
              <a:rPr lang="en-US" sz="2600" spc="-67" dirty="0">
                <a:highlight>
                  <a:srgbClr val="FFFF00"/>
                </a:highlight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b="1" u="sng" spc="-67" dirty="0" err="1">
                <a:highlight>
                  <a:srgbClr val="FFFF00"/>
                </a:highlight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guzarta</a:t>
            </a:r>
            <a:r>
              <a:rPr lang="en-US" sz="2600" spc="-67" dirty="0">
                <a:highlight>
                  <a:srgbClr val="FFFF00"/>
                </a:highlight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hai. Once you got to know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ke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ab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theek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hai yeh diagnosis hai, ab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toh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kuch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nahi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ho </a:t>
            </a:r>
            <a:r>
              <a:rPr lang="en-US" sz="2600" spc="-67" dirty="0" err="1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skta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(Shifa Foundation, 2019a)</a:t>
            </a:r>
          </a:p>
          <a:p>
            <a:pPr>
              <a:lnSpc>
                <a:spcPct val="150000"/>
              </a:lnSpc>
            </a:pPr>
            <a:endParaRPr lang="en-US" sz="2600" spc="-67" dirty="0">
              <a:highlight>
                <a:srgbClr val="FFFF00"/>
              </a:highlight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 Bold"/>
            </a:endParaRPr>
          </a:p>
          <a:p>
            <a:pPr>
              <a:lnSpc>
                <a:spcPct val="150000"/>
              </a:lnSpc>
            </a:pPr>
            <a:r>
              <a:rPr lang="en-US" sz="2600" b="1" u="sng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Translation</a:t>
            </a:r>
            <a:r>
              <a:rPr lang="en-US" sz="2600" b="1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: 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You’ve been diagnosed, you’ve found out. I think it’s those 12–14 days of uncertainty, whether it is or isn’t, </a:t>
            </a:r>
            <a:r>
              <a:rPr lang="en-US" sz="2600" b="1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you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 have to </a:t>
            </a:r>
            <a:r>
              <a:rPr lang="en-US" sz="2600" b="1" u="sng" spc="-67" dirty="0">
                <a:highlight>
                  <a:srgbClr val="FFFF00"/>
                </a:highlight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go through </a:t>
            </a:r>
            <a:r>
              <a:rPr lang="en-US" sz="2600" spc="-67" dirty="0"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those hardest days. Once you know, okay, this is the diagnosis, then there’s nothing more you can do. </a:t>
            </a:r>
            <a:r>
              <a:rPr lang="en-US" sz="2600" spc="-67" dirty="0">
                <a:solidFill>
                  <a:srgbClr val="00B050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Bold"/>
              </a:rPr>
              <a:t>[ acceptance and shared empathy]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297B67-DAE6-A7F4-4F44-A49B24C7D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644497"/>
            <a:ext cx="3581400" cy="173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339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90600" y="6667500"/>
            <a:ext cx="16459200" cy="2886229"/>
          </a:xfrm>
          <a:custGeom>
            <a:avLst/>
            <a:gdLst/>
            <a:ahLst/>
            <a:cxnLst/>
            <a:rect l="l" t="t" r="r" b="b"/>
            <a:pathLst>
              <a:path w="18817070" h="3376610">
                <a:moveTo>
                  <a:pt x="0" y="0"/>
                </a:moveTo>
                <a:lnTo>
                  <a:pt x="18817070" y="0"/>
                </a:lnTo>
                <a:lnTo>
                  <a:pt x="18817070" y="3376610"/>
                </a:lnTo>
                <a:lnTo>
                  <a:pt x="0" y="33766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4951" r="-15027" b="-36094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6" name="TextBox 6"/>
          <p:cNvSpPr txBox="1"/>
          <p:nvPr/>
        </p:nvSpPr>
        <p:spPr>
          <a:xfrm>
            <a:off x="5029200" y="1181100"/>
            <a:ext cx="9372600" cy="15709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Functions of state verbs </a:t>
            </a:r>
          </a:p>
          <a:p>
            <a:pPr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362200" y="2933700"/>
            <a:ext cx="10629900" cy="26468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000" u="sng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Emotional Depth</a:t>
            </a:r>
            <a:endParaRPr lang="en-US" sz="3000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  <a:p>
            <a:pPr marL="457200" indent="-4572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000" u="sng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Fostering Empathy</a:t>
            </a:r>
            <a:endParaRPr lang="en-US" sz="3000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  <a:p>
            <a:pPr marL="457200" indent="-4572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000" u="sng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Reflection and Acceptance</a:t>
            </a:r>
            <a:endParaRPr lang="en-US" sz="3000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A299F3-9EBD-71C4-7D3C-810275F399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733271"/>
            <a:ext cx="3581400" cy="173237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85C1E8-A440-814E-EBEC-58FE3FD27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>
            <a:extLst>
              <a:ext uri="{FF2B5EF4-FFF2-40B4-BE49-F238E27FC236}">
                <a16:creationId xmlns:a16="http://schemas.microsoft.com/office/drawing/2014/main" id="{D20FCE44-5C6A-A73B-37BA-B1ACDAB2CBC3}"/>
              </a:ext>
            </a:extLst>
          </p:cNvPr>
          <p:cNvSpPr txBox="1"/>
          <p:nvPr/>
        </p:nvSpPr>
        <p:spPr>
          <a:xfrm>
            <a:off x="4953000" y="1201371"/>
            <a:ext cx="10610850" cy="14964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904"/>
              </a:lnSpc>
            </a:pPr>
            <a:r>
              <a:rPr lang="en-US" sz="4800" b="1" spc="-67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Examples of Action verbs </a:t>
            </a:r>
          </a:p>
          <a:p>
            <a:pPr algn="l">
              <a:lnSpc>
                <a:spcPts val="5904"/>
              </a:lnSpc>
            </a:pPr>
            <a:r>
              <a:rPr lang="en-US" sz="4800" b="1" spc="-67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 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EB25B694-C734-467A-2CBC-8F48954C2E75}"/>
              </a:ext>
            </a:extLst>
          </p:cNvPr>
          <p:cNvSpPr txBox="1"/>
          <p:nvPr/>
        </p:nvSpPr>
        <p:spPr>
          <a:xfrm>
            <a:off x="1828800" y="2442953"/>
            <a:ext cx="15163800" cy="61767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200" b="1" spc="-67" dirty="0">
                <a:solidFill>
                  <a:srgbClr val="737AA8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NZ </a:t>
            </a:r>
          </a:p>
          <a:p>
            <a:pPr>
              <a:lnSpc>
                <a:spcPct val="150000"/>
              </a:lnSpc>
            </a:pP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Don't be frightened or embarrassed  when you're in the shower to feel your tits, you know, feel your boobs. And if </a:t>
            </a:r>
            <a:r>
              <a:rPr lang="en-US" sz="2600" b="1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you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do </a:t>
            </a:r>
            <a:r>
              <a:rPr lang="en-US" sz="2600" b="1" spc="-67" dirty="0">
                <a:highlight>
                  <a:srgbClr val="FFFF00"/>
                </a:highlight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find 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something or something's not right or it doesn't feel right, go to your doctor and  get it checked out as soon as possible (nzherald.co.nz, 2022c)         </a:t>
            </a:r>
            <a:r>
              <a:rPr lang="en-US" sz="2600" spc="-67" dirty="0">
                <a:solidFill>
                  <a:srgbClr val="00B050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[agency and persuasion]</a:t>
            </a:r>
          </a:p>
          <a:p>
            <a:pPr>
              <a:lnSpc>
                <a:spcPct val="150000"/>
              </a:lnSpc>
            </a:pPr>
            <a:r>
              <a:rPr lang="en-US" sz="3200" b="1" spc="-67" dirty="0">
                <a:solidFill>
                  <a:srgbClr val="737AA8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PK</a:t>
            </a:r>
            <a:r>
              <a:rPr lang="en-US" sz="2600" b="1" spc="-67" dirty="0">
                <a:solidFill>
                  <a:srgbClr val="737AA8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600" b="1" u="sng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Text: 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jitna </a:t>
            </a:r>
            <a:r>
              <a:rPr lang="en-US" sz="2600" b="1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aap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apna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manual check up aap screening aur in </a:t>
            </a:r>
            <a:r>
              <a:rPr lang="en-US" sz="2600" spc="-67" dirty="0" err="1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cheezon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ko aap seriously </a:t>
            </a:r>
            <a:r>
              <a:rPr lang="en-US" sz="2600" b="1" u="sng" spc="-67" dirty="0">
                <a:highlight>
                  <a:srgbClr val="FFFF00"/>
                </a:highlight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lain </a:t>
            </a:r>
            <a:r>
              <a:rPr lang="en-US" sz="2600" b="1" u="sng" spc="-67" dirty="0" err="1">
                <a:highlight>
                  <a:srgbClr val="FFFF00"/>
                </a:highlight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ge</a:t>
            </a:r>
            <a:r>
              <a:rPr lang="en-US" sz="2600" b="1" u="sng" spc="-67" dirty="0">
                <a:highlight>
                  <a:srgbClr val="FFFF00"/>
                </a:highlight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itna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hi aap </a:t>
            </a:r>
            <a:r>
              <a:rPr lang="en-US" sz="2600" spc="-67" dirty="0" err="1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ke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liye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apne </a:t>
            </a:r>
            <a:r>
              <a:rPr lang="en-US" sz="2600" spc="-67" dirty="0" err="1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liye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beneficial hai </a:t>
            </a:r>
            <a:r>
              <a:rPr lang="en-US" sz="2600" spc="-67" dirty="0" err="1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kyunki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aap ki </a:t>
            </a:r>
            <a:r>
              <a:rPr lang="en-US" sz="2600" spc="-67" dirty="0" err="1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apni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quality of life </a:t>
            </a:r>
            <a:r>
              <a:rPr lang="en-US" sz="2600" spc="-67" dirty="0" err="1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itni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achi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</a:t>
            </a:r>
            <a:r>
              <a:rPr lang="en-US" sz="2600" spc="-67" dirty="0" err="1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hogi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(Shifa Foundation, 2019a)</a:t>
            </a:r>
          </a:p>
          <a:p>
            <a:pPr>
              <a:lnSpc>
                <a:spcPct val="150000"/>
              </a:lnSpc>
            </a:pPr>
            <a:endParaRPr lang="en-US" sz="2600" spc="-67" dirty="0">
              <a:latin typeface="Nirmala Text Semilight" panose="020B0402040204020203" pitchFamily="34" charset="0"/>
              <a:ea typeface="Nirmala Text Semilight" panose="020B0402040204020203" pitchFamily="34" charset="0"/>
              <a:cs typeface="Nirmala Text Semilight" panose="020B0402040204020203" pitchFamily="34" charset="0"/>
              <a:sym typeface="Poppins Bold"/>
            </a:endParaRPr>
          </a:p>
          <a:p>
            <a:pPr>
              <a:lnSpc>
                <a:spcPct val="150000"/>
              </a:lnSpc>
            </a:pPr>
            <a:r>
              <a:rPr lang="en-US" sz="2600" b="1" u="sng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Translation: 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The more seriously </a:t>
            </a:r>
            <a:r>
              <a:rPr lang="en-US" sz="2600" b="1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you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 </a:t>
            </a:r>
            <a:r>
              <a:rPr lang="en-US" sz="2600" b="1" u="sng" spc="-67" dirty="0">
                <a:highlight>
                  <a:srgbClr val="FFFF00"/>
                </a:highlight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take </a:t>
            </a:r>
            <a:r>
              <a:rPr lang="en-US" sz="2600" spc="-67" dirty="0"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your manual-check up, screenings, and these things, the more beneficial it is for you, because your quality of life will be improved.  </a:t>
            </a:r>
            <a:r>
              <a:rPr lang="en-US" sz="2600" spc="-67" dirty="0">
                <a:solidFill>
                  <a:srgbClr val="00B050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Bold"/>
              </a:rPr>
              <a:t>[first hand knowledge, experience and advice]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D26302-E870-48C2-485D-1E5248AC5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650" y="710582"/>
            <a:ext cx="3581400" cy="173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040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89762" y="6925093"/>
            <a:ext cx="14978278" cy="2994531"/>
          </a:xfrm>
          <a:custGeom>
            <a:avLst/>
            <a:gdLst/>
            <a:ahLst/>
            <a:cxnLst/>
            <a:rect l="l" t="t" r="r" b="b"/>
            <a:pathLst>
              <a:path w="18817070" h="3376610">
                <a:moveTo>
                  <a:pt x="0" y="0"/>
                </a:moveTo>
                <a:lnTo>
                  <a:pt x="18817070" y="0"/>
                </a:lnTo>
                <a:lnTo>
                  <a:pt x="18817070" y="3376610"/>
                </a:lnTo>
                <a:lnTo>
                  <a:pt x="0" y="33766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4951" r="-15027" b="-36094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0" name="Freeform 10"/>
          <p:cNvSpPr/>
          <p:nvPr/>
        </p:nvSpPr>
        <p:spPr>
          <a:xfrm>
            <a:off x="13130569" y="1178988"/>
            <a:ext cx="2976074" cy="1606915"/>
          </a:xfrm>
          <a:custGeom>
            <a:avLst/>
            <a:gdLst/>
            <a:ahLst/>
            <a:cxnLst/>
            <a:rect l="l" t="t" r="r" b="b"/>
            <a:pathLst>
              <a:path w="2976074" h="1606915">
                <a:moveTo>
                  <a:pt x="0" y="0"/>
                </a:moveTo>
                <a:lnTo>
                  <a:pt x="2976074" y="0"/>
                </a:lnTo>
                <a:lnTo>
                  <a:pt x="2976074" y="1606915"/>
                </a:lnTo>
                <a:lnTo>
                  <a:pt x="0" y="16069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8244" b="-8244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1" name="Freeform 11"/>
          <p:cNvSpPr/>
          <p:nvPr/>
        </p:nvSpPr>
        <p:spPr>
          <a:xfrm>
            <a:off x="13130569" y="3315522"/>
            <a:ext cx="2976074" cy="1780446"/>
          </a:xfrm>
          <a:custGeom>
            <a:avLst/>
            <a:gdLst/>
            <a:ahLst/>
            <a:cxnLst/>
            <a:rect l="l" t="t" r="r" b="b"/>
            <a:pathLst>
              <a:path w="2976074" h="1780446">
                <a:moveTo>
                  <a:pt x="0" y="0"/>
                </a:moveTo>
                <a:lnTo>
                  <a:pt x="2976074" y="0"/>
                </a:lnTo>
                <a:lnTo>
                  <a:pt x="2976074" y="1780446"/>
                </a:lnTo>
                <a:lnTo>
                  <a:pt x="0" y="178044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r="-6830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2" name="Freeform 12"/>
          <p:cNvSpPr/>
          <p:nvPr/>
        </p:nvSpPr>
        <p:spPr>
          <a:xfrm>
            <a:off x="13130569" y="5459748"/>
            <a:ext cx="3237471" cy="1436450"/>
          </a:xfrm>
          <a:custGeom>
            <a:avLst/>
            <a:gdLst/>
            <a:ahLst/>
            <a:cxnLst/>
            <a:rect l="l" t="t" r="r" b="b"/>
            <a:pathLst>
              <a:path w="3237471" h="1436450">
                <a:moveTo>
                  <a:pt x="0" y="0"/>
                </a:moveTo>
                <a:lnTo>
                  <a:pt x="3237471" y="0"/>
                </a:lnTo>
                <a:lnTo>
                  <a:pt x="3237471" y="1436449"/>
                </a:lnTo>
                <a:lnTo>
                  <a:pt x="0" y="143644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23291" r="-4482" b="-31429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3" name="Freeform 13"/>
          <p:cNvSpPr/>
          <p:nvPr/>
        </p:nvSpPr>
        <p:spPr>
          <a:xfrm>
            <a:off x="13364615" y="7227002"/>
            <a:ext cx="3134726" cy="1580322"/>
          </a:xfrm>
          <a:custGeom>
            <a:avLst/>
            <a:gdLst/>
            <a:ahLst/>
            <a:cxnLst/>
            <a:rect l="l" t="t" r="r" b="b"/>
            <a:pathLst>
              <a:path w="3134726" h="1580322">
                <a:moveTo>
                  <a:pt x="0" y="0"/>
                </a:moveTo>
                <a:lnTo>
                  <a:pt x="3134726" y="0"/>
                </a:lnTo>
                <a:lnTo>
                  <a:pt x="3134726" y="1580322"/>
                </a:lnTo>
                <a:lnTo>
                  <a:pt x="0" y="158032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39956" t="-81646" r="-6862" b="-144152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4" name="TextBox 14"/>
          <p:cNvSpPr txBox="1"/>
          <p:nvPr/>
        </p:nvSpPr>
        <p:spPr>
          <a:xfrm>
            <a:off x="4499331" y="1543828"/>
            <a:ext cx="8103964" cy="7758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Introduction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752600" y="3280385"/>
            <a:ext cx="10825023" cy="26840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47700" lvl="1" indent="-323850" algn="l">
              <a:lnSpc>
                <a:spcPct val="150000"/>
              </a:lnSpc>
              <a:buFont typeface="Arial"/>
              <a:buChar char="•"/>
            </a:pP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A part of the </a:t>
            </a:r>
            <a:r>
              <a:rPr lang="en-US" sz="300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PhD research</a:t>
            </a:r>
            <a:endParaRPr lang="en-US" sz="3000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  <a:p>
            <a:pPr marL="647700" lvl="1" indent="-323850" algn="l">
              <a:lnSpc>
                <a:spcPct val="150000"/>
              </a:lnSpc>
              <a:buFont typeface="Arial"/>
              <a:buChar char="•"/>
            </a:pPr>
            <a:r>
              <a:rPr lang="en-US" sz="3000" dirty="0" err="1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Analysing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 and comparing linguistic features in NZ Eng and PK Urdu of the YouTube Breast cancer narratives.</a:t>
            </a:r>
          </a:p>
          <a:p>
            <a:pPr marL="647700" lvl="1" indent="-323850" algn="l">
              <a:lnSpc>
                <a:spcPct val="150000"/>
              </a:lnSpc>
              <a:buFont typeface="Arial"/>
              <a:buChar char="•"/>
            </a:pP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Various linguistic aspects </a:t>
            </a:r>
            <a:r>
              <a:rPr lang="en-US" sz="3000" dirty="0" err="1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analysed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. 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1448C3E-86FD-45BC-D784-25BFB73813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0657" y="805908"/>
            <a:ext cx="3581400" cy="17323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CC251-C04B-0658-5E8D-EEB93A0E7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203DFFE-ADB4-8C56-1AA8-B80F52B84174}"/>
              </a:ext>
            </a:extLst>
          </p:cNvPr>
          <p:cNvSpPr/>
          <p:nvPr/>
        </p:nvSpPr>
        <p:spPr>
          <a:xfrm>
            <a:off x="1066800" y="6683829"/>
            <a:ext cx="16459200" cy="2886229"/>
          </a:xfrm>
          <a:custGeom>
            <a:avLst/>
            <a:gdLst/>
            <a:ahLst/>
            <a:cxnLst/>
            <a:rect l="l" t="t" r="r" b="b"/>
            <a:pathLst>
              <a:path w="18817070" h="3376610">
                <a:moveTo>
                  <a:pt x="0" y="0"/>
                </a:moveTo>
                <a:lnTo>
                  <a:pt x="18817070" y="0"/>
                </a:lnTo>
                <a:lnTo>
                  <a:pt x="18817070" y="3376610"/>
                </a:lnTo>
                <a:lnTo>
                  <a:pt x="0" y="33766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4951" r="-15027" b="-36094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B0B2B0C6-487E-1B7F-88B1-15E33D8D03E3}"/>
              </a:ext>
            </a:extLst>
          </p:cNvPr>
          <p:cNvSpPr txBox="1"/>
          <p:nvPr/>
        </p:nvSpPr>
        <p:spPr>
          <a:xfrm>
            <a:off x="4572000" y="416216"/>
            <a:ext cx="10001250" cy="2366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150"/>
              </a:lnSpc>
            </a:pPr>
            <a:endParaRPr lang="en-US" sz="5000" b="1" spc="-70" dirty="0">
              <a:solidFill>
                <a:srgbClr val="737AA8"/>
              </a:solidFill>
              <a:latin typeface="Nirmala UI" panose="020B0502040204020203" pitchFamily="34" charset="0"/>
              <a:ea typeface="Nirmala UI" panose="020B0502040204020203" pitchFamily="34" charset="0"/>
              <a:cs typeface="Nirmala UI" panose="020B0502040204020203" pitchFamily="34" charset="0"/>
              <a:sym typeface="Poppins Bold"/>
            </a:endParaRPr>
          </a:p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Functions of action verbs </a:t>
            </a:r>
          </a:p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 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E676043B-EC74-8FFB-9A4B-9AF159C5838A}"/>
              </a:ext>
            </a:extLst>
          </p:cNvPr>
          <p:cNvSpPr txBox="1"/>
          <p:nvPr/>
        </p:nvSpPr>
        <p:spPr>
          <a:xfrm>
            <a:off x="1371600" y="2667874"/>
            <a:ext cx="15163800" cy="4512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200"/>
              </a:lnSpc>
            </a:pPr>
            <a:endParaRPr lang="en-US" sz="3000" dirty="0">
              <a:solidFill>
                <a:srgbClr val="2B2B2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u="sng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Agency and Control </a:t>
            </a:r>
          </a:p>
          <a:p>
            <a:pPr algn="just">
              <a:lnSpc>
                <a:spcPct val="150000"/>
              </a:lnSpc>
            </a:pPr>
            <a:endParaRPr lang="en-US" sz="3000" u="sng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u="sng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Credibility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000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u="sng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Persuasion and Empowerment</a:t>
            </a:r>
            <a:endParaRPr lang="en-US" sz="3000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  <a:p>
            <a:pPr algn="just">
              <a:lnSpc>
                <a:spcPts val="4200"/>
              </a:lnSpc>
            </a:pPr>
            <a:endParaRPr lang="en-US" sz="3000" dirty="0">
              <a:solidFill>
                <a:srgbClr val="2B2B2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698404-5FF8-7A64-BB3C-0F2B441AE8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733271"/>
            <a:ext cx="3581400" cy="173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705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BAE95-2EDB-7D33-EB42-2DF3CF54B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2676BCA-4648-3ECA-521D-FBE078EB2468}"/>
              </a:ext>
            </a:extLst>
          </p:cNvPr>
          <p:cNvSpPr/>
          <p:nvPr/>
        </p:nvSpPr>
        <p:spPr>
          <a:xfrm>
            <a:off x="859299" y="7069530"/>
            <a:ext cx="16197478" cy="2615078"/>
          </a:xfrm>
          <a:custGeom>
            <a:avLst/>
            <a:gdLst/>
            <a:ahLst/>
            <a:cxnLst/>
            <a:rect l="l" t="t" r="r" b="b"/>
            <a:pathLst>
              <a:path w="18817070" h="3376610">
                <a:moveTo>
                  <a:pt x="0" y="0"/>
                </a:moveTo>
                <a:lnTo>
                  <a:pt x="18817070" y="0"/>
                </a:lnTo>
                <a:lnTo>
                  <a:pt x="18817070" y="3376610"/>
                </a:lnTo>
                <a:lnTo>
                  <a:pt x="0" y="33766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4951" r="-15027" b="-36094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EB95AFA5-2B9E-40BB-861F-AC7299006557}"/>
              </a:ext>
            </a:extLst>
          </p:cNvPr>
          <p:cNvSpPr txBox="1"/>
          <p:nvPr/>
        </p:nvSpPr>
        <p:spPr>
          <a:xfrm>
            <a:off x="3962400" y="1224337"/>
            <a:ext cx="9465136" cy="7414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Implications of the study </a:t>
            </a: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3010EF33-2CAA-49D4-B733-56F70BA38F43}"/>
              </a:ext>
            </a:extLst>
          </p:cNvPr>
          <p:cNvSpPr txBox="1"/>
          <p:nvPr/>
        </p:nvSpPr>
        <p:spPr>
          <a:xfrm>
            <a:off x="2423614" y="3029493"/>
            <a:ext cx="13425986" cy="17105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Highlights mental, emotional and social dimensions of the illness experience.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Contribution to theoretical research. </a:t>
            </a:r>
          </a:p>
          <a:p>
            <a:pPr algn="just">
              <a:lnSpc>
                <a:spcPts val="3499"/>
              </a:lnSpc>
            </a:pPr>
            <a:endParaRPr lang="en-US" sz="2800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CEBB9CE-519C-EFA3-83AA-060EAD5EDC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00462"/>
            <a:ext cx="3581400" cy="173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068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947623" y="3198646"/>
            <a:ext cx="5585565" cy="3513109"/>
          </a:xfrm>
          <a:custGeom>
            <a:avLst/>
            <a:gdLst/>
            <a:ahLst/>
            <a:cxnLst/>
            <a:rect l="l" t="t" r="r" b="b"/>
            <a:pathLst>
              <a:path w="5585565" h="3513109">
                <a:moveTo>
                  <a:pt x="0" y="0"/>
                </a:moveTo>
                <a:lnTo>
                  <a:pt x="5585565" y="0"/>
                </a:lnTo>
                <a:lnTo>
                  <a:pt x="5585565" y="3513109"/>
                </a:lnTo>
                <a:lnTo>
                  <a:pt x="0" y="35131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003" r="-600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3" name="Freeform 3"/>
          <p:cNvSpPr/>
          <p:nvPr/>
        </p:nvSpPr>
        <p:spPr>
          <a:xfrm>
            <a:off x="9673872" y="3198646"/>
            <a:ext cx="4311674" cy="3576242"/>
          </a:xfrm>
          <a:custGeom>
            <a:avLst/>
            <a:gdLst/>
            <a:ahLst/>
            <a:cxnLst/>
            <a:rect l="l" t="t" r="r" b="b"/>
            <a:pathLst>
              <a:path w="4311674" h="3576242">
                <a:moveTo>
                  <a:pt x="0" y="0"/>
                </a:moveTo>
                <a:lnTo>
                  <a:pt x="4311673" y="0"/>
                </a:lnTo>
                <a:lnTo>
                  <a:pt x="4311673" y="3576241"/>
                </a:lnTo>
                <a:lnTo>
                  <a:pt x="0" y="35762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6200" b="-6200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4" name="TextBox 4"/>
          <p:cNvSpPr txBox="1"/>
          <p:nvPr/>
        </p:nvSpPr>
        <p:spPr>
          <a:xfrm>
            <a:off x="4381876" y="1485900"/>
            <a:ext cx="10808200" cy="8054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50"/>
              </a:lnSpc>
            </a:pPr>
            <a:r>
              <a:rPr lang="en-US" sz="72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Acknowledgement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589094" y="7046033"/>
            <a:ext cx="5585565" cy="656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2E2E2E"/>
                </a:solidFill>
                <a:latin typeface="Canva Sans"/>
                <a:ea typeface="Canva Sans"/>
                <a:cs typeface="Canva Sans"/>
                <a:sym typeface="Canva Sans"/>
              </a:rPr>
              <a:t>Andreea S. </a:t>
            </a:r>
            <a:r>
              <a:rPr lang="en-US" sz="1899" dirty="0" err="1">
                <a:solidFill>
                  <a:srgbClr val="2E2E2E"/>
                </a:solidFill>
                <a:latin typeface="Canva Sans"/>
                <a:ea typeface="Canva Sans"/>
                <a:cs typeface="Canva Sans"/>
                <a:sym typeface="Canva Sans"/>
              </a:rPr>
              <a:t>Calude</a:t>
            </a:r>
            <a:endParaRPr lang="en-US" sz="1899" dirty="0">
              <a:solidFill>
                <a:srgbClr val="2E2E2E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US" sz="1899" dirty="0">
              <a:solidFill>
                <a:srgbClr val="2E2E2E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144000" y="7046033"/>
            <a:ext cx="5585565" cy="656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2E2E2E"/>
                </a:solidFill>
                <a:latin typeface="Canva Sans"/>
                <a:ea typeface="Canva Sans"/>
                <a:cs typeface="Canva Sans"/>
                <a:sym typeface="Canva Sans"/>
              </a:rPr>
              <a:t>Joe Ulatowski</a:t>
            </a:r>
          </a:p>
          <a:p>
            <a:pPr algn="ctr">
              <a:lnSpc>
                <a:spcPts val="2659"/>
              </a:lnSpc>
              <a:spcBef>
                <a:spcPct val="0"/>
              </a:spcBef>
            </a:pPr>
            <a:endParaRPr lang="en-US" sz="1899" dirty="0">
              <a:solidFill>
                <a:srgbClr val="2E2E2E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96B48D-6D71-4DEF-44EF-C404DCB327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476" y="1022420"/>
            <a:ext cx="3581400" cy="1732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89352" y="7429500"/>
            <a:ext cx="14921128" cy="2532729"/>
          </a:xfrm>
          <a:custGeom>
            <a:avLst/>
            <a:gdLst/>
            <a:ahLst/>
            <a:cxnLst/>
            <a:rect l="l" t="t" r="r" b="b"/>
            <a:pathLst>
              <a:path w="18817070" h="3376610">
                <a:moveTo>
                  <a:pt x="0" y="0"/>
                </a:moveTo>
                <a:lnTo>
                  <a:pt x="18817070" y="0"/>
                </a:lnTo>
                <a:lnTo>
                  <a:pt x="18817070" y="3376610"/>
                </a:lnTo>
                <a:lnTo>
                  <a:pt x="0" y="33766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4951" r="-15027" b="-36094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7" name="TextBox 7"/>
          <p:cNvSpPr txBox="1"/>
          <p:nvPr/>
        </p:nvSpPr>
        <p:spPr>
          <a:xfrm>
            <a:off x="1389353" y="3299858"/>
            <a:ext cx="15109988" cy="44766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"/>
              </a:rPr>
              <a:t>Durst-Andersen, P. (2011). </a:t>
            </a:r>
            <a:r>
              <a:rPr lang="en-US" sz="2799" i="1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Italics"/>
              </a:rPr>
              <a:t>Linguistic supertypes: A cognitive-semiotic theory of human communication</a:t>
            </a:r>
            <a:r>
              <a:rPr lang="en-US" sz="2799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"/>
              </a:rPr>
              <a:t> (Vol. 6). Walter de Gruyter.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"/>
              </a:rPr>
              <a:t>Payne, T. E. (2011). Understanding English grammar: A linguistic introduction. </a:t>
            </a:r>
            <a:r>
              <a:rPr lang="en-US" sz="2799" i="1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Italics"/>
              </a:rPr>
              <a:t>Cambridge University Press.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"/>
              </a:rPr>
              <a:t>Stirling, L., &amp; Manderson, L. (2011). About you: Empathy, objectivity and authority. </a:t>
            </a:r>
            <a:r>
              <a:rPr lang="en-US" sz="2799" i="1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Italics"/>
              </a:rPr>
              <a:t>Journal of Pragmatics,</a:t>
            </a:r>
            <a:r>
              <a:rPr lang="en-US" sz="2799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"/>
              </a:rPr>
              <a:t> 43(6), 1581-1602.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"/>
              </a:rPr>
              <a:t>Owen Van Horne, A. J., &amp; Lin, S. (2011). Cognitive state verbs and complement clauses in children with SLI and their typically developing peers. </a:t>
            </a:r>
            <a:r>
              <a:rPr lang="en-US" sz="2799" i="1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 Italics"/>
              </a:rPr>
              <a:t>Clinical linguistics &amp; phonetics,</a:t>
            </a:r>
            <a:r>
              <a:rPr lang="en-US" sz="2799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"/>
              </a:rPr>
              <a:t> 25(10), 881-898.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934200" y="1104900"/>
            <a:ext cx="7715250" cy="741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References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F53C65-1420-ACDA-0B42-4EC3158F1E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9352" y="511278"/>
            <a:ext cx="3581400" cy="17323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>
          <a:xfrm>
            <a:off x="11201400" y="1482976"/>
            <a:ext cx="5931179" cy="1981200"/>
          </a:xfrm>
          <a:custGeom>
            <a:avLst/>
            <a:gdLst/>
            <a:ahLst/>
            <a:cxnLst/>
            <a:rect l="l" t="t" r="r" b="b"/>
            <a:pathLst>
              <a:path w="9607829" h="4061262">
                <a:moveTo>
                  <a:pt x="0" y="0"/>
                </a:moveTo>
                <a:lnTo>
                  <a:pt x="9607829" y="0"/>
                </a:lnTo>
                <a:lnTo>
                  <a:pt x="9607829" y="4061262"/>
                </a:lnTo>
                <a:lnTo>
                  <a:pt x="0" y="40612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195" b="-12195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6" name="TextBox 6"/>
          <p:cNvSpPr txBox="1"/>
          <p:nvPr/>
        </p:nvSpPr>
        <p:spPr>
          <a:xfrm>
            <a:off x="4267200" y="1482976"/>
            <a:ext cx="8327789" cy="741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Why it matters?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600200" y="3857423"/>
            <a:ext cx="14706600" cy="33970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dirty="0">
                <a:solidFill>
                  <a:srgbClr val="2B2B2B"/>
                </a:solidFill>
                <a:latin typeface="Poppins"/>
                <a:ea typeface="Poppins"/>
                <a:cs typeface="Poppins"/>
                <a:sym typeface="Poppins"/>
              </a:rPr>
              <a:t>• 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Research largely takes a medical focus, overlooking thoughts and emotions. </a:t>
            </a:r>
          </a:p>
          <a:p>
            <a:pPr>
              <a:lnSpc>
                <a:spcPct val="150000"/>
              </a:lnSpc>
            </a:pP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• Studying thoughts and emotions reveal speakers’ experiences.</a:t>
            </a:r>
          </a:p>
          <a:p>
            <a:pPr>
              <a:lnSpc>
                <a:spcPct val="150000"/>
              </a:lnSpc>
            </a:pP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• Many of us know someone affected by this illness.</a:t>
            </a:r>
          </a:p>
          <a:p>
            <a:pPr>
              <a:lnSpc>
                <a:spcPct val="150000"/>
              </a:lnSpc>
            </a:pP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• Understanding their language helps us grasp their experiences more deeply.</a:t>
            </a:r>
          </a:p>
          <a:p>
            <a:pPr>
              <a:lnSpc>
                <a:spcPct val="150000"/>
              </a:lnSpc>
            </a:pPr>
            <a:endParaRPr lang="en-US" sz="3000" dirty="0">
              <a:solidFill>
                <a:srgbClr val="2B2B2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390965-BDFC-6433-38BF-38ADABF575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853195"/>
            <a:ext cx="3581400" cy="17323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>
          <a:xfrm>
            <a:off x="14646474" y="2732495"/>
            <a:ext cx="2128877" cy="1793201"/>
          </a:xfrm>
          <a:custGeom>
            <a:avLst/>
            <a:gdLst/>
            <a:ahLst/>
            <a:cxnLst/>
            <a:rect l="l" t="t" r="r" b="b"/>
            <a:pathLst>
              <a:path w="2128877" h="1793201">
                <a:moveTo>
                  <a:pt x="0" y="0"/>
                </a:moveTo>
                <a:lnTo>
                  <a:pt x="2128877" y="0"/>
                </a:lnTo>
                <a:lnTo>
                  <a:pt x="2128877" y="1793202"/>
                </a:lnTo>
                <a:lnTo>
                  <a:pt x="0" y="17932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9224" t="-17683" r="-31810" b="-1768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6" name="Freeform 6"/>
          <p:cNvSpPr/>
          <p:nvPr/>
        </p:nvSpPr>
        <p:spPr>
          <a:xfrm>
            <a:off x="14743218" y="5868381"/>
            <a:ext cx="2128877" cy="2189642"/>
          </a:xfrm>
          <a:custGeom>
            <a:avLst/>
            <a:gdLst/>
            <a:ahLst/>
            <a:cxnLst/>
            <a:rect l="l" t="t" r="r" b="b"/>
            <a:pathLst>
              <a:path w="2128877" h="2189642">
                <a:moveTo>
                  <a:pt x="0" y="0"/>
                </a:moveTo>
                <a:lnTo>
                  <a:pt x="2128877" y="0"/>
                </a:lnTo>
                <a:lnTo>
                  <a:pt x="2128877" y="2189642"/>
                </a:lnTo>
                <a:lnTo>
                  <a:pt x="0" y="21896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1251" b="-11251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7" name="TextBox 7"/>
          <p:cNvSpPr txBox="1"/>
          <p:nvPr/>
        </p:nvSpPr>
        <p:spPr>
          <a:xfrm>
            <a:off x="4343400" y="1078720"/>
            <a:ext cx="10134600" cy="7414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Stirling and Manderson’s (2011)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981200" y="2332833"/>
            <a:ext cx="12268200" cy="61670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99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• 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This study examines how generalized </a:t>
            </a:r>
            <a:r>
              <a:rPr lang="en-US" sz="3000" i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Italics"/>
              </a:rPr>
              <a:t>you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 is used in interviews to express personal experiences. </a:t>
            </a:r>
          </a:p>
          <a:p>
            <a:pPr>
              <a:lnSpc>
                <a:spcPct val="150000"/>
              </a:lnSpc>
            </a:pPr>
            <a:endParaRPr lang="en-US" sz="3000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  <a:p>
            <a:pPr>
              <a:lnSpc>
                <a:spcPct val="150000"/>
              </a:lnSpc>
            </a:pP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• Using </a:t>
            </a:r>
            <a:r>
              <a:rPr lang="en-US" sz="3000" i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Italics"/>
              </a:rPr>
              <a:t>you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 instead of </a:t>
            </a:r>
            <a:r>
              <a:rPr lang="en-US" sz="3000" i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 Italics"/>
              </a:rPr>
              <a:t>I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 helps speakers maintain </a:t>
            </a:r>
            <a:r>
              <a:rPr lang="en-US" sz="3000" u="sng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authority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, engage </a:t>
            </a:r>
            <a:r>
              <a:rPr lang="en-US" sz="3000" u="sng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empathy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, and present experiences objectively.</a:t>
            </a:r>
          </a:p>
          <a:p>
            <a:pPr>
              <a:lnSpc>
                <a:spcPct val="150000"/>
              </a:lnSpc>
            </a:pPr>
            <a:endParaRPr lang="en-US" sz="3000" dirty="0">
              <a:solidFill>
                <a:srgbClr val="2B2B2B"/>
              </a:solidFill>
              <a:latin typeface="Nirmala UI Semilight" panose="020B0402040204020203" pitchFamily="34" charset="0"/>
              <a:ea typeface="Nirmala UI Semilight" panose="020B0402040204020203" pitchFamily="34" charset="0"/>
              <a:cs typeface="Nirmala UI Semilight" panose="020B0402040204020203" pitchFamily="34" charset="0"/>
              <a:sym typeface="Poppins"/>
            </a:endParaRPr>
          </a:p>
          <a:p>
            <a:pPr>
              <a:lnSpc>
                <a:spcPct val="150000"/>
              </a:lnSpc>
            </a:pP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• For example, “I asked him to close the door, and you know, to lock it, and I took- took off my shirt, and my- the bra that I had on and, and the tsk- the prosthesis [that they give</a:t>
            </a:r>
            <a:r>
              <a:rPr lang="en-US" sz="3000" b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 you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]”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4743218" y="8243173"/>
            <a:ext cx="2128877" cy="656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Lenore Manderson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646474" y="4787994"/>
            <a:ext cx="2128877" cy="323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Lesley stirling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85F080-0897-3F3D-54DF-BB5F27BA19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600462"/>
            <a:ext cx="3581400" cy="173237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77B3E-A84A-5B04-5D9B-899AE6E86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>
            <a:extLst>
              <a:ext uri="{FF2B5EF4-FFF2-40B4-BE49-F238E27FC236}">
                <a16:creationId xmlns:a16="http://schemas.microsoft.com/office/drawing/2014/main" id="{CF66D522-BA15-202D-8C4D-63D42CBB5EB8}"/>
              </a:ext>
            </a:extLst>
          </p:cNvPr>
          <p:cNvSpPr txBox="1"/>
          <p:nvPr/>
        </p:nvSpPr>
        <p:spPr>
          <a:xfrm>
            <a:off x="3958031" y="1387235"/>
            <a:ext cx="10896600" cy="7414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Functions of generic pronoun ‘you’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D30BFBC3-A58A-DFB7-2412-F92E5EFB1812}"/>
              </a:ext>
            </a:extLst>
          </p:cNvPr>
          <p:cNvSpPr txBox="1"/>
          <p:nvPr/>
        </p:nvSpPr>
        <p:spPr>
          <a:xfrm>
            <a:off x="3657600" y="3147982"/>
            <a:ext cx="13487400" cy="41411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 </a:t>
            </a:r>
            <a:r>
              <a:rPr lang="en-US" sz="3500" dirty="0" err="1">
                <a:solidFill>
                  <a:srgbClr val="2B2B2B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"/>
              </a:rPr>
              <a:t>Universalising</a:t>
            </a:r>
            <a:r>
              <a:rPr lang="en-US" sz="3500" dirty="0">
                <a:solidFill>
                  <a:srgbClr val="2B2B2B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"/>
              </a:rPr>
              <a:t> the experience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rgbClr val="2B2B2B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"/>
              </a:rPr>
              <a:t>Shared emotional validation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rgbClr val="2B2B2B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"/>
              </a:rPr>
              <a:t>Giving implicit advice or guidance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rgbClr val="2B2B2B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"/>
              </a:rPr>
              <a:t>Collective identity and empathy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9288AC7-D802-BAA6-790C-7E645AA44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532" y="891793"/>
            <a:ext cx="3581400" cy="173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3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59299" y="7069530"/>
            <a:ext cx="16197478" cy="2615078"/>
          </a:xfrm>
          <a:custGeom>
            <a:avLst/>
            <a:gdLst/>
            <a:ahLst/>
            <a:cxnLst/>
            <a:rect l="l" t="t" r="r" b="b"/>
            <a:pathLst>
              <a:path w="18817070" h="3376610">
                <a:moveTo>
                  <a:pt x="0" y="0"/>
                </a:moveTo>
                <a:lnTo>
                  <a:pt x="18817070" y="0"/>
                </a:lnTo>
                <a:lnTo>
                  <a:pt x="18817070" y="3376610"/>
                </a:lnTo>
                <a:lnTo>
                  <a:pt x="0" y="33766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4951" r="-15027" b="-36094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7" name="Freeform 7"/>
          <p:cNvSpPr/>
          <p:nvPr/>
        </p:nvSpPr>
        <p:spPr>
          <a:xfrm>
            <a:off x="13621037" y="1485900"/>
            <a:ext cx="2228563" cy="2522452"/>
          </a:xfrm>
          <a:custGeom>
            <a:avLst/>
            <a:gdLst/>
            <a:ahLst/>
            <a:cxnLst/>
            <a:rect l="l" t="t" r="r" b="b"/>
            <a:pathLst>
              <a:path w="2457216" h="2979652">
                <a:moveTo>
                  <a:pt x="0" y="0"/>
                </a:moveTo>
                <a:lnTo>
                  <a:pt x="2457216" y="0"/>
                </a:lnTo>
                <a:lnTo>
                  <a:pt x="2457216" y="2979652"/>
                </a:lnTo>
                <a:lnTo>
                  <a:pt x="0" y="29796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6500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8" name="Freeform 8"/>
          <p:cNvSpPr/>
          <p:nvPr/>
        </p:nvSpPr>
        <p:spPr>
          <a:xfrm>
            <a:off x="12889046" y="4833717"/>
            <a:ext cx="4140517" cy="1178397"/>
          </a:xfrm>
          <a:custGeom>
            <a:avLst/>
            <a:gdLst/>
            <a:ahLst/>
            <a:cxnLst/>
            <a:rect l="l" t="t" r="r" b="b"/>
            <a:pathLst>
              <a:path w="4140517" h="1178397">
                <a:moveTo>
                  <a:pt x="0" y="0"/>
                </a:moveTo>
                <a:lnTo>
                  <a:pt x="4140517" y="0"/>
                </a:lnTo>
                <a:lnTo>
                  <a:pt x="4140517" y="1178397"/>
                </a:lnTo>
                <a:lnTo>
                  <a:pt x="0" y="11783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b="-96766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9" name="Freeform 9"/>
          <p:cNvSpPr/>
          <p:nvPr/>
        </p:nvSpPr>
        <p:spPr>
          <a:xfrm>
            <a:off x="12889046" y="7070158"/>
            <a:ext cx="4124286" cy="1323197"/>
          </a:xfrm>
          <a:custGeom>
            <a:avLst/>
            <a:gdLst/>
            <a:ahLst/>
            <a:cxnLst/>
            <a:rect l="l" t="t" r="r" b="b"/>
            <a:pathLst>
              <a:path w="4124286" h="1323197">
                <a:moveTo>
                  <a:pt x="0" y="0"/>
                </a:moveTo>
                <a:lnTo>
                  <a:pt x="4124286" y="0"/>
                </a:lnTo>
                <a:lnTo>
                  <a:pt x="4124286" y="1323196"/>
                </a:lnTo>
                <a:lnTo>
                  <a:pt x="0" y="132319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49618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0" name="Freeform 10"/>
          <p:cNvSpPr/>
          <p:nvPr/>
        </p:nvSpPr>
        <p:spPr>
          <a:xfrm>
            <a:off x="14668089" y="4139350"/>
            <a:ext cx="582432" cy="563370"/>
          </a:xfrm>
          <a:custGeom>
            <a:avLst/>
            <a:gdLst/>
            <a:ahLst/>
            <a:cxnLst/>
            <a:rect l="l" t="t" r="r" b="b"/>
            <a:pathLst>
              <a:path w="582432" h="563370">
                <a:moveTo>
                  <a:pt x="0" y="0"/>
                </a:moveTo>
                <a:lnTo>
                  <a:pt x="582432" y="0"/>
                </a:lnTo>
                <a:lnTo>
                  <a:pt x="582432" y="563370"/>
                </a:lnTo>
                <a:lnTo>
                  <a:pt x="0" y="56337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1" name="TextBox 11"/>
          <p:cNvSpPr txBox="1"/>
          <p:nvPr/>
        </p:nvSpPr>
        <p:spPr>
          <a:xfrm>
            <a:off x="4212766" y="1224337"/>
            <a:ext cx="9214770" cy="741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Focus of this presentation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590243" y="3257075"/>
            <a:ext cx="10296957" cy="32188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"/>
              </a:rPr>
              <a:t>To investigate the use of lexical verbs following generic second-person pronouns.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"/>
              </a:rPr>
              <a:t>To </a:t>
            </a:r>
            <a:r>
              <a:rPr lang="en-US" sz="3000" dirty="0" err="1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"/>
              </a:rPr>
              <a:t>analyse</a:t>
            </a:r>
            <a:r>
              <a:rPr lang="en-US" sz="3000" dirty="0">
                <a:solidFill>
                  <a:srgbClr val="2B2B2B"/>
                </a:solidFill>
                <a:latin typeface="Nirmala Text Semilight" panose="020B0402040204020203" pitchFamily="34" charset="0"/>
                <a:ea typeface="Nirmala Text Semilight" panose="020B0402040204020203" pitchFamily="34" charset="0"/>
                <a:cs typeface="Nirmala Text Semilight" panose="020B0402040204020203" pitchFamily="34" charset="0"/>
                <a:sym typeface="Poppins"/>
              </a:rPr>
              <a:t> their semantic patterns which offer insight into how speakers construe illness. </a:t>
            </a:r>
          </a:p>
          <a:p>
            <a:pPr algn="just">
              <a:lnSpc>
                <a:spcPts val="3499"/>
              </a:lnSpc>
            </a:pPr>
            <a:endParaRPr lang="en-US" sz="3000" dirty="0">
              <a:solidFill>
                <a:srgbClr val="2B2B2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" name="Freeform 13"/>
          <p:cNvSpPr/>
          <p:nvPr/>
        </p:nvSpPr>
        <p:spPr>
          <a:xfrm>
            <a:off x="14668089" y="6259137"/>
            <a:ext cx="582432" cy="563370"/>
          </a:xfrm>
          <a:custGeom>
            <a:avLst/>
            <a:gdLst/>
            <a:ahLst/>
            <a:cxnLst/>
            <a:rect l="l" t="t" r="r" b="b"/>
            <a:pathLst>
              <a:path w="582432" h="563370">
                <a:moveTo>
                  <a:pt x="0" y="0"/>
                </a:moveTo>
                <a:lnTo>
                  <a:pt x="582432" y="0"/>
                </a:lnTo>
                <a:lnTo>
                  <a:pt x="582432" y="563371"/>
                </a:lnTo>
                <a:lnTo>
                  <a:pt x="0" y="56337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BBEA5F3-B835-8AC0-C1D1-24AAA406CBB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000" y="600462"/>
            <a:ext cx="3581400" cy="173237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960078" y="6516450"/>
            <a:ext cx="5525166" cy="2046405"/>
          </a:xfrm>
          <a:custGeom>
            <a:avLst/>
            <a:gdLst/>
            <a:ahLst/>
            <a:cxnLst/>
            <a:rect l="l" t="t" r="r" b="b"/>
            <a:pathLst>
              <a:path w="5525166" h="2046405">
                <a:moveTo>
                  <a:pt x="0" y="0"/>
                </a:moveTo>
                <a:lnTo>
                  <a:pt x="5525166" y="0"/>
                </a:lnTo>
                <a:lnTo>
                  <a:pt x="5525166" y="2046404"/>
                </a:lnTo>
                <a:lnTo>
                  <a:pt x="0" y="20464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3132" t="-63820" r="-13715" b="-76427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3" name="Freeform 3"/>
          <p:cNvSpPr/>
          <p:nvPr/>
        </p:nvSpPr>
        <p:spPr>
          <a:xfrm>
            <a:off x="11863335" y="2262553"/>
            <a:ext cx="5106144" cy="3954941"/>
          </a:xfrm>
          <a:custGeom>
            <a:avLst/>
            <a:gdLst/>
            <a:ahLst/>
            <a:cxnLst/>
            <a:rect l="l" t="t" r="r" b="b"/>
            <a:pathLst>
              <a:path w="5106144" h="3954941">
                <a:moveTo>
                  <a:pt x="0" y="0"/>
                </a:moveTo>
                <a:lnTo>
                  <a:pt x="5106144" y="0"/>
                </a:lnTo>
                <a:lnTo>
                  <a:pt x="5106144" y="3954941"/>
                </a:lnTo>
                <a:lnTo>
                  <a:pt x="0" y="39549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4" name="TextBox 4"/>
          <p:cNvSpPr txBox="1"/>
          <p:nvPr/>
        </p:nvSpPr>
        <p:spPr>
          <a:xfrm>
            <a:off x="4980105" y="1175474"/>
            <a:ext cx="8327789" cy="706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904"/>
              </a:lnSpc>
            </a:pPr>
            <a:r>
              <a:rPr lang="en-US" sz="4800" b="1" spc="-67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Lexical verbs?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905000" y="3467100"/>
            <a:ext cx="8594300" cy="26262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A verb that carries the main </a:t>
            </a:r>
            <a:r>
              <a:rPr lang="en-US" sz="3000" b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semantic content 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of a sentence, expressing an </a:t>
            </a:r>
            <a:r>
              <a:rPr lang="en-US" sz="3000" b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action,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 </a:t>
            </a:r>
            <a:r>
              <a:rPr lang="en-US" sz="3000" b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process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, or </a:t>
            </a:r>
            <a:r>
              <a:rPr lang="en-US" sz="3000" b="1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state</a:t>
            </a:r>
            <a:r>
              <a:rPr lang="en-US" sz="3000" dirty="0">
                <a:solidFill>
                  <a:srgbClr val="2B2B2B"/>
                </a:solidFill>
                <a:latin typeface="Nirmala UI Semilight" panose="020B0402040204020203" pitchFamily="34" charset="0"/>
                <a:ea typeface="Nirmala UI Semilight" panose="020B0402040204020203" pitchFamily="34" charset="0"/>
                <a:cs typeface="Nirmala UI Semilight" panose="020B0402040204020203" pitchFamily="34" charset="0"/>
                <a:sym typeface="Poppins"/>
              </a:rPr>
              <a:t>, and is essential for conveying meaning.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2298680" y="2926028"/>
            <a:ext cx="4235455" cy="1835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“you </a:t>
            </a:r>
            <a:r>
              <a:rPr lang="en-US" sz="35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feel</a:t>
            </a:r>
            <a:r>
              <a:rPr lang="en-US" sz="350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that you've lost your own self”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561903-6A51-9024-9F80-D35C65C057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756622"/>
            <a:ext cx="3581400" cy="173237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77E62E-2BF6-3EBB-EC67-ABC0A346F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98C30D0-E29C-7ABA-8BBF-39F7451DA05A}"/>
              </a:ext>
            </a:extLst>
          </p:cNvPr>
          <p:cNvSpPr/>
          <p:nvPr/>
        </p:nvSpPr>
        <p:spPr>
          <a:xfrm>
            <a:off x="859299" y="7069530"/>
            <a:ext cx="16197478" cy="2615078"/>
          </a:xfrm>
          <a:custGeom>
            <a:avLst/>
            <a:gdLst/>
            <a:ahLst/>
            <a:cxnLst/>
            <a:rect l="l" t="t" r="r" b="b"/>
            <a:pathLst>
              <a:path w="18817070" h="3376610">
                <a:moveTo>
                  <a:pt x="0" y="0"/>
                </a:moveTo>
                <a:lnTo>
                  <a:pt x="18817070" y="0"/>
                </a:lnTo>
                <a:lnTo>
                  <a:pt x="18817070" y="3376610"/>
                </a:lnTo>
                <a:lnTo>
                  <a:pt x="0" y="33766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4951" r="-15027" b="-36094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F0FECF07-6EA5-ABB9-3A8C-F79271E36EC0}"/>
              </a:ext>
            </a:extLst>
          </p:cNvPr>
          <p:cNvSpPr/>
          <p:nvPr/>
        </p:nvSpPr>
        <p:spPr>
          <a:xfrm>
            <a:off x="13621037" y="1485900"/>
            <a:ext cx="2228563" cy="2522452"/>
          </a:xfrm>
          <a:custGeom>
            <a:avLst/>
            <a:gdLst/>
            <a:ahLst/>
            <a:cxnLst/>
            <a:rect l="l" t="t" r="r" b="b"/>
            <a:pathLst>
              <a:path w="2457216" h="2979652">
                <a:moveTo>
                  <a:pt x="0" y="0"/>
                </a:moveTo>
                <a:lnTo>
                  <a:pt x="2457216" y="0"/>
                </a:lnTo>
                <a:lnTo>
                  <a:pt x="2457216" y="2979652"/>
                </a:lnTo>
                <a:lnTo>
                  <a:pt x="0" y="29796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6500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90678E60-2B57-C8E9-E609-99B75517DCA3}"/>
              </a:ext>
            </a:extLst>
          </p:cNvPr>
          <p:cNvSpPr/>
          <p:nvPr/>
        </p:nvSpPr>
        <p:spPr>
          <a:xfrm>
            <a:off x="12889046" y="4833717"/>
            <a:ext cx="4140517" cy="1178397"/>
          </a:xfrm>
          <a:custGeom>
            <a:avLst/>
            <a:gdLst/>
            <a:ahLst/>
            <a:cxnLst/>
            <a:rect l="l" t="t" r="r" b="b"/>
            <a:pathLst>
              <a:path w="4140517" h="1178397">
                <a:moveTo>
                  <a:pt x="0" y="0"/>
                </a:moveTo>
                <a:lnTo>
                  <a:pt x="4140517" y="0"/>
                </a:lnTo>
                <a:lnTo>
                  <a:pt x="4140517" y="1178397"/>
                </a:lnTo>
                <a:lnTo>
                  <a:pt x="0" y="117839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b="-96766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79A869CF-E64C-A7AE-29E5-A633A68A60FE}"/>
              </a:ext>
            </a:extLst>
          </p:cNvPr>
          <p:cNvSpPr/>
          <p:nvPr/>
        </p:nvSpPr>
        <p:spPr>
          <a:xfrm>
            <a:off x="12889046" y="7070158"/>
            <a:ext cx="4124286" cy="1323197"/>
          </a:xfrm>
          <a:custGeom>
            <a:avLst/>
            <a:gdLst/>
            <a:ahLst/>
            <a:cxnLst/>
            <a:rect l="l" t="t" r="r" b="b"/>
            <a:pathLst>
              <a:path w="4124286" h="1323197">
                <a:moveTo>
                  <a:pt x="0" y="0"/>
                </a:moveTo>
                <a:lnTo>
                  <a:pt x="4124286" y="0"/>
                </a:lnTo>
                <a:lnTo>
                  <a:pt x="4124286" y="1323196"/>
                </a:lnTo>
                <a:lnTo>
                  <a:pt x="0" y="132319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49618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16C28C44-B92A-EF5A-30A2-31CA7FED6AEC}"/>
              </a:ext>
            </a:extLst>
          </p:cNvPr>
          <p:cNvSpPr/>
          <p:nvPr/>
        </p:nvSpPr>
        <p:spPr>
          <a:xfrm>
            <a:off x="14668089" y="4139350"/>
            <a:ext cx="582432" cy="563370"/>
          </a:xfrm>
          <a:custGeom>
            <a:avLst/>
            <a:gdLst/>
            <a:ahLst/>
            <a:cxnLst/>
            <a:rect l="l" t="t" r="r" b="b"/>
            <a:pathLst>
              <a:path w="582432" h="563370">
                <a:moveTo>
                  <a:pt x="0" y="0"/>
                </a:moveTo>
                <a:lnTo>
                  <a:pt x="582432" y="0"/>
                </a:lnTo>
                <a:lnTo>
                  <a:pt x="582432" y="563370"/>
                </a:lnTo>
                <a:lnTo>
                  <a:pt x="0" y="56337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DF8FDB31-F3D5-A9A7-D3BC-5457D597E4B9}"/>
              </a:ext>
            </a:extLst>
          </p:cNvPr>
          <p:cNvSpPr txBox="1"/>
          <p:nvPr/>
        </p:nvSpPr>
        <p:spPr>
          <a:xfrm>
            <a:off x="4212766" y="1224337"/>
            <a:ext cx="9214770" cy="741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150"/>
              </a:lnSpc>
            </a:pPr>
            <a:r>
              <a:rPr lang="en-US" sz="5000" b="1" spc="-70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Functions of lexical verbs  </a:t>
            </a: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E1FA41CC-03D3-1C3A-FF5B-6998DA0089AA}"/>
              </a:ext>
            </a:extLst>
          </p:cNvPr>
          <p:cNvSpPr txBox="1"/>
          <p:nvPr/>
        </p:nvSpPr>
        <p:spPr>
          <a:xfrm>
            <a:off x="1633688" y="2507666"/>
            <a:ext cx="9872512" cy="56078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B2B2B"/>
                </a:solidFill>
                <a:latin typeface="Poppins"/>
                <a:ea typeface="Poppins"/>
                <a:cs typeface="Poppins"/>
                <a:sym typeface="Poppins"/>
              </a:rPr>
              <a:t>Lexical verbs show what  breast-cancer speakers:</a:t>
            </a:r>
          </a:p>
          <a:p>
            <a:pPr marL="1371600" lvl="2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B2B2B"/>
                </a:solidFill>
                <a:latin typeface="Poppins"/>
                <a:ea typeface="Poppins"/>
                <a:cs typeface="Poppins"/>
                <a:sym typeface="Poppins"/>
              </a:rPr>
              <a:t>	do</a:t>
            </a:r>
          </a:p>
          <a:p>
            <a:pPr marL="1371600" lvl="2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B2B2B"/>
                </a:solidFill>
                <a:latin typeface="Poppins"/>
                <a:ea typeface="Poppins"/>
                <a:cs typeface="Poppins"/>
                <a:sym typeface="Poppins"/>
              </a:rPr>
              <a:t> 	feel</a:t>
            </a:r>
          </a:p>
          <a:p>
            <a:pPr marL="1371600" lvl="2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B2B2B"/>
                </a:solidFill>
                <a:latin typeface="Poppins"/>
                <a:ea typeface="Poppins"/>
                <a:cs typeface="Poppins"/>
                <a:sym typeface="Poppins"/>
              </a:rPr>
              <a:t> 	experience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B2B2B"/>
                </a:solidFill>
                <a:latin typeface="Poppins"/>
                <a:ea typeface="Poppins"/>
                <a:cs typeface="Poppins"/>
                <a:sym typeface="Poppins"/>
              </a:rPr>
              <a:t>Revealing insights into </a:t>
            </a:r>
          </a:p>
          <a:p>
            <a:pPr marL="1371600" lvl="2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B2B2B"/>
                </a:solidFill>
                <a:latin typeface="Poppins"/>
                <a:ea typeface="Poppins"/>
                <a:cs typeface="Poppins"/>
                <a:sym typeface="Poppins"/>
              </a:rPr>
              <a:t>Agency</a:t>
            </a:r>
          </a:p>
          <a:p>
            <a:pPr marL="1371600" lvl="2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B2B2B"/>
                </a:solidFill>
                <a:latin typeface="Poppins"/>
                <a:ea typeface="Poppins"/>
                <a:cs typeface="Poppins"/>
                <a:sym typeface="Poppins"/>
              </a:rPr>
              <a:t> emotion </a:t>
            </a:r>
          </a:p>
          <a:p>
            <a:pPr marL="1371600" lvl="2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B2B2B"/>
                </a:solidFill>
                <a:latin typeface="Poppins"/>
                <a:ea typeface="Poppins"/>
                <a:cs typeface="Poppins"/>
                <a:sym typeface="Poppins"/>
              </a:rPr>
              <a:t>shared illness narratives.</a:t>
            </a:r>
          </a:p>
          <a:p>
            <a:pPr algn="just">
              <a:lnSpc>
                <a:spcPts val="3499"/>
              </a:lnSpc>
            </a:pPr>
            <a:endParaRPr lang="en-US" sz="2800" dirty="0">
              <a:solidFill>
                <a:srgbClr val="2B2B2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9914C981-CD41-FA37-47B6-44889673A472}"/>
              </a:ext>
            </a:extLst>
          </p:cNvPr>
          <p:cNvSpPr/>
          <p:nvPr/>
        </p:nvSpPr>
        <p:spPr>
          <a:xfrm>
            <a:off x="14668089" y="6259137"/>
            <a:ext cx="582432" cy="563370"/>
          </a:xfrm>
          <a:custGeom>
            <a:avLst/>
            <a:gdLst/>
            <a:ahLst/>
            <a:cxnLst/>
            <a:rect l="l" t="t" r="r" b="b"/>
            <a:pathLst>
              <a:path w="582432" h="563370">
                <a:moveTo>
                  <a:pt x="0" y="0"/>
                </a:moveTo>
                <a:lnTo>
                  <a:pt x="582432" y="0"/>
                </a:lnTo>
                <a:lnTo>
                  <a:pt x="582432" y="563371"/>
                </a:lnTo>
                <a:lnTo>
                  <a:pt x="0" y="56337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B1AE39A-143E-3D47-F91B-550C93CED1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000" y="600462"/>
            <a:ext cx="3581400" cy="173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91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29732" y="7830867"/>
            <a:ext cx="17028535" cy="2187330"/>
          </a:xfrm>
          <a:custGeom>
            <a:avLst/>
            <a:gdLst/>
            <a:ahLst/>
            <a:cxnLst/>
            <a:rect l="l" t="t" r="r" b="b"/>
            <a:pathLst>
              <a:path w="18817070" h="3376610">
                <a:moveTo>
                  <a:pt x="0" y="0"/>
                </a:moveTo>
                <a:lnTo>
                  <a:pt x="18817070" y="0"/>
                </a:lnTo>
                <a:lnTo>
                  <a:pt x="18817070" y="3376610"/>
                </a:lnTo>
                <a:lnTo>
                  <a:pt x="0" y="337661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15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4951" r="-15027" b="-360943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6" name="Freeform 6"/>
          <p:cNvSpPr/>
          <p:nvPr/>
        </p:nvSpPr>
        <p:spPr>
          <a:xfrm>
            <a:off x="3444728" y="4385839"/>
            <a:ext cx="1670753" cy="1359882"/>
          </a:xfrm>
          <a:custGeom>
            <a:avLst/>
            <a:gdLst/>
            <a:ahLst/>
            <a:cxnLst/>
            <a:rect l="l" t="t" r="r" b="b"/>
            <a:pathLst>
              <a:path w="1670753" h="1359882">
                <a:moveTo>
                  <a:pt x="0" y="0"/>
                </a:moveTo>
                <a:lnTo>
                  <a:pt x="1670753" y="0"/>
                </a:lnTo>
                <a:lnTo>
                  <a:pt x="1670753" y="1359882"/>
                </a:lnTo>
                <a:lnTo>
                  <a:pt x="0" y="135988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11226" b="-11226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7" name="Freeform 7"/>
          <p:cNvSpPr/>
          <p:nvPr/>
        </p:nvSpPr>
        <p:spPr>
          <a:xfrm>
            <a:off x="6849395" y="4385839"/>
            <a:ext cx="2799407" cy="1179059"/>
          </a:xfrm>
          <a:custGeom>
            <a:avLst/>
            <a:gdLst/>
            <a:ahLst/>
            <a:cxnLst/>
            <a:rect l="l" t="t" r="r" b="b"/>
            <a:pathLst>
              <a:path w="2799407" h="1179059">
                <a:moveTo>
                  <a:pt x="0" y="0"/>
                </a:moveTo>
                <a:lnTo>
                  <a:pt x="2799406" y="0"/>
                </a:lnTo>
                <a:lnTo>
                  <a:pt x="2799406" y="1179059"/>
                </a:lnTo>
                <a:lnTo>
                  <a:pt x="0" y="11790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12403" r="-10273" b="-15597"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8" name="Freeform 8"/>
          <p:cNvSpPr/>
          <p:nvPr/>
        </p:nvSpPr>
        <p:spPr>
          <a:xfrm>
            <a:off x="5685847" y="5745720"/>
            <a:ext cx="562553" cy="358787"/>
          </a:xfrm>
          <a:custGeom>
            <a:avLst/>
            <a:gdLst/>
            <a:ahLst/>
            <a:cxnLst/>
            <a:rect l="l" t="t" r="r" b="b"/>
            <a:pathLst>
              <a:path w="774896" h="539610">
                <a:moveTo>
                  <a:pt x="0" y="0"/>
                </a:moveTo>
                <a:lnTo>
                  <a:pt x="774896" y="0"/>
                </a:lnTo>
                <a:lnTo>
                  <a:pt x="774896" y="539609"/>
                </a:lnTo>
                <a:lnTo>
                  <a:pt x="0" y="53960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sp>
        <p:nvSpPr>
          <p:cNvPr id="9" name="TextBox 9"/>
          <p:cNvSpPr txBox="1"/>
          <p:nvPr/>
        </p:nvSpPr>
        <p:spPr>
          <a:xfrm>
            <a:off x="5812947" y="1306980"/>
            <a:ext cx="7715250" cy="8429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764"/>
              </a:lnSpc>
            </a:pPr>
            <a:r>
              <a:rPr lang="en-US" sz="5499" b="1" spc="-76" dirty="0">
                <a:solidFill>
                  <a:srgbClr val="737AA8"/>
                </a:solidFill>
                <a:latin typeface="Nirmala UI" panose="020B0502040204020203" pitchFamily="34" charset="0"/>
                <a:ea typeface="Nirmala UI" panose="020B0502040204020203" pitchFamily="34" charset="0"/>
                <a:cs typeface="Nirmala UI" panose="020B0502040204020203" pitchFamily="34" charset="0"/>
                <a:sym typeface="Poppins Bold"/>
              </a:rPr>
              <a:t>Data</a:t>
            </a:r>
            <a:r>
              <a:rPr lang="en-US" sz="5499" b="1" spc="-76" dirty="0">
                <a:solidFill>
                  <a:srgbClr val="737AA8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518272" y="6225170"/>
            <a:ext cx="1952879" cy="221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• 83 Total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• 46 from NZ 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• 37 from PK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endParaRPr lang="en-US" sz="2499" dirty="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l">
              <a:lnSpc>
                <a:spcPts val="3499"/>
              </a:lnSpc>
              <a:spcBef>
                <a:spcPct val="0"/>
              </a:spcBef>
            </a:pPr>
            <a:endParaRPr lang="en-US" sz="2499" dirty="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49395" y="6225170"/>
            <a:ext cx="3057389" cy="17658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Whisper AI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en-US" sz="2499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Transcription error correction 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endParaRPr lang="en-US" sz="2499" dirty="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3332214" y="3625674"/>
            <a:ext cx="1688381" cy="5143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Videos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724938" y="3625674"/>
            <a:ext cx="3048319" cy="5143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Transcription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728306" y="3767205"/>
            <a:ext cx="3048319" cy="8681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 b="1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Various speakers 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endParaRPr lang="en-US" sz="2499" b="1" dirty="0">
              <a:solidFill>
                <a:srgbClr val="00000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823936" y="5110843"/>
            <a:ext cx="4254264" cy="26635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499"/>
              </a:lnSpc>
            </a:pPr>
            <a:r>
              <a:rPr lang="en-US" sz="2499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• </a:t>
            </a:r>
            <a:r>
              <a:rPr lang="en-US" sz="2499" dirty="0">
                <a:solidFill>
                  <a:srgbClr val="000000"/>
                </a:solidFill>
                <a:highlight>
                  <a:srgbClr val="FFFF00"/>
                </a:highlight>
                <a:latin typeface="Canva Sans"/>
                <a:ea typeface="Canva Sans"/>
                <a:cs typeface="Canva Sans"/>
                <a:sym typeface="Canva Sans"/>
              </a:rPr>
              <a:t> breast cancer speakers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• health professionals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• family members 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• interviewers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• voiceovers </a:t>
            </a:r>
          </a:p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• other speakers</a:t>
            </a:r>
          </a:p>
        </p:txBody>
      </p:sp>
      <p:sp>
        <p:nvSpPr>
          <p:cNvPr id="16" name="Freeform 16"/>
          <p:cNvSpPr/>
          <p:nvPr/>
        </p:nvSpPr>
        <p:spPr>
          <a:xfrm>
            <a:off x="10457813" y="5656738"/>
            <a:ext cx="562553" cy="358787"/>
          </a:xfrm>
          <a:custGeom>
            <a:avLst/>
            <a:gdLst/>
            <a:ahLst/>
            <a:cxnLst/>
            <a:rect l="l" t="t" r="r" b="b"/>
            <a:pathLst>
              <a:path w="774896" h="539610">
                <a:moveTo>
                  <a:pt x="0" y="0"/>
                </a:moveTo>
                <a:lnTo>
                  <a:pt x="774896" y="0"/>
                </a:lnTo>
                <a:lnTo>
                  <a:pt x="774896" y="539610"/>
                </a:lnTo>
                <a:lnTo>
                  <a:pt x="0" y="53961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NZ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1EB0B83-DD36-19B7-55E5-7708407BD5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3400" y="756622"/>
            <a:ext cx="3581400" cy="173237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220f5dc3-9452-48e5-9b4f-888df42f7a2d}" enabled="0" method="" siteId="{220f5dc3-9452-48e5-9b4f-888df42f7a2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1976</TotalTime>
  <Words>1120</Words>
  <Application>Microsoft Office PowerPoint</Application>
  <PresentationFormat>Custom</PresentationFormat>
  <Paragraphs>195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8" baseType="lpstr">
      <vt:lpstr>Poppins Bold</vt:lpstr>
      <vt:lpstr>Nirmala UI Semilight</vt:lpstr>
      <vt:lpstr>Calibri</vt:lpstr>
      <vt:lpstr>Canva Sans</vt:lpstr>
      <vt:lpstr>Canva Sans Bold</vt:lpstr>
      <vt:lpstr>Montserrat Medium</vt:lpstr>
      <vt:lpstr>Poppins</vt:lpstr>
      <vt:lpstr>Wingdings</vt:lpstr>
      <vt:lpstr>Nirmala UI</vt:lpstr>
      <vt:lpstr>Nirmala Text Semilight</vt:lpstr>
      <vt:lpstr>Aptos</vt:lpstr>
      <vt:lpstr>Poppins Medium</vt:lpstr>
      <vt:lpstr>Poppins Semi-Bold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Wellington conf presentation </dc:title>
  <cp:lastModifiedBy>Malik, Sara (Student)</cp:lastModifiedBy>
  <cp:revision>26</cp:revision>
  <dcterms:created xsi:type="dcterms:W3CDTF">2006-08-16T00:00:00Z</dcterms:created>
  <dcterms:modified xsi:type="dcterms:W3CDTF">2025-12-05T01:42:48Z</dcterms:modified>
  <dc:identifier>DAG4PArLnxw</dc:identifier>
</cp:coreProperties>
</file>